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notesSlides/notesSlide24.xml" ContentType="application/vnd.openxmlformats-officedocument.presentationml.notesSlide+xml"/>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53" r:id="rId2"/>
  </p:sldMasterIdLst>
  <p:notesMasterIdLst>
    <p:notesMasterId r:id="rId43"/>
  </p:notesMasterIdLst>
  <p:sldIdLst>
    <p:sldId id="257" r:id="rId3"/>
    <p:sldId id="263" r:id="rId4"/>
    <p:sldId id="264" r:id="rId5"/>
    <p:sldId id="265" r:id="rId6"/>
    <p:sldId id="267" r:id="rId7"/>
    <p:sldId id="268" r:id="rId8"/>
    <p:sldId id="269" r:id="rId9"/>
    <p:sldId id="270" r:id="rId10"/>
    <p:sldId id="271" r:id="rId11"/>
    <p:sldId id="283" r:id="rId12"/>
    <p:sldId id="284" r:id="rId13"/>
    <p:sldId id="285" r:id="rId14"/>
    <p:sldId id="286" r:id="rId15"/>
    <p:sldId id="287" r:id="rId16"/>
    <p:sldId id="288" r:id="rId17"/>
    <p:sldId id="289"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272" r:id="rId31"/>
    <p:sldId id="273" r:id="rId32"/>
    <p:sldId id="274" r:id="rId33"/>
    <p:sldId id="275" r:id="rId34"/>
    <p:sldId id="276" r:id="rId35"/>
    <p:sldId id="277" r:id="rId36"/>
    <p:sldId id="278" r:id="rId37"/>
    <p:sldId id="279" r:id="rId38"/>
    <p:sldId id="280" r:id="rId39"/>
    <p:sldId id="281" r:id="rId40"/>
    <p:sldId id="282" r:id="rId41"/>
    <p:sldId id="262" r:id="rId4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72" charset="0"/>
        <a:ea typeface="ヒラギノ角ゴ Pro W3" pitchFamily="-72" charset="-128"/>
        <a:cs typeface="ヒラギノ角ゴ Pro W3" pitchFamily="-72" charset="-128"/>
      </a:defRPr>
    </a:lvl1pPr>
    <a:lvl2pPr marL="457200" algn="l" defTabSz="457200" rtl="0" fontAlgn="base">
      <a:spcBef>
        <a:spcPct val="0"/>
      </a:spcBef>
      <a:spcAft>
        <a:spcPct val="0"/>
      </a:spcAft>
      <a:defRPr sz="2400" kern="1200">
        <a:solidFill>
          <a:schemeClr val="tx1"/>
        </a:solidFill>
        <a:latin typeface="Arial" pitchFamily="-72" charset="0"/>
        <a:ea typeface="ヒラギノ角ゴ Pro W3" pitchFamily="-72" charset="-128"/>
        <a:cs typeface="ヒラギノ角ゴ Pro W3" pitchFamily="-72" charset="-128"/>
      </a:defRPr>
    </a:lvl2pPr>
    <a:lvl3pPr marL="914400" algn="l" defTabSz="457200" rtl="0" fontAlgn="base">
      <a:spcBef>
        <a:spcPct val="0"/>
      </a:spcBef>
      <a:spcAft>
        <a:spcPct val="0"/>
      </a:spcAft>
      <a:defRPr sz="2400" kern="1200">
        <a:solidFill>
          <a:schemeClr val="tx1"/>
        </a:solidFill>
        <a:latin typeface="Arial" pitchFamily="-72" charset="0"/>
        <a:ea typeface="ヒラギノ角ゴ Pro W3" pitchFamily="-72" charset="-128"/>
        <a:cs typeface="ヒラギノ角ゴ Pro W3" pitchFamily="-72" charset="-128"/>
      </a:defRPr>
    </a:lvl3pPr>
    <a:lvl4pPr marL="1371600" algn="l" defTabSz="457200" rtl="0" fontAlgn="base">
      <a:spcBef>
        <a:spcPct val="0"/>
      </a:spcBef>
      <a:spcAft>
        <a:spcPct val="0"/>
      </a:spcAft>
      <a:defRPr sz="2400" kern="1200">
        <a:solidFill>
          <a:schemeClr val="tx1"/>
        </a:solidFill>
        <a:latin typeface="Arial" pitchFamily="-72" charset="0"/>
        <a:ea typeface="ヒラギノ角ゴ Pro W3" pitchFamily="-72" charset="-128"/>
        <a:cs typeface="ヒラギノ角ゴ Pro W3" pitchFamily="-72" charset="-128"/>
      </a:defRPr>
    </a:lvl4pPr>
    <a:lvl5pPr marL="1828800" algn="l" defTabSz="457200" rtl="0" fontAlgn="base">
      <a:spcBef>
        <a:spcPct val="0"/>
      </a:spcBef>
      <a:spcAft>
        <a:spcPct val="0"/>
      </a:spcAft>
      <a:defRPr sz="2400" kern="1200">
        <a:solidFill>
          <a:schemeClr val="tx1"/>
        </a:solidFill>
        <a:latin typeface="Arial" pitchFamily="-72" charset="0"/>
        <a:ea typeface="ヒラギノ角ゴ Pro W3" pitchFamily="-72" charset="-128"/>
        <a:cs typeface="ヒラギノ角ゴ Pro W3" pitchFamily="-72" charset="-128"/>
      </a:defRPr>
    </a:lvl5pPr>
    <a:lvl6pPr marL="2286000" algn="l" defTabSz="457200" rtl="0" eaLnBrk="1" latinLnBrk="0" hangingPunct="1">
      <a:defRPr sz="2400" kern="1200">
        <a:solidFill>
          <a:schemeClr val="tx1"/>
        </a:solidFill>
        <a:latin typeface="Arial" pitchFamily="-72" charset="0"/>
        <a:ea typeface="ヒラギノ角ゴ Pro W3" pitchFamily="-72" charset="-128"/>
        <a:cs typeface="ヒラギノ角ゴ Pro W3" pitchFamily="-72" charset="-128"/>
      </a:defRPr>
    </a:lvl6pPr>
    <a:lvl7pPr marL="2743200" algn="l" defTabSz="457200" rtl="0" eaLnBrk="1" latinLnBrk="0" hangingPunct="1">
      <a:defRPr sz="2400" kern="1200">
        <a:solidFill>
          <a:schemeClr val="tx1"/>
        </a:solidFill>
        <a:latin typeface="Arial" pitchFamily="-72" charset="0"/>
        <a:ea typeface="ヒラギノ角ゴ Pro W3" pitchFamily="-72" charset="-128"/>
        <a:cs typeface="ヒラギノ角ゴ Pro W3" pitchFamily="-72" charset="-128"/>
      </a:defRPr>
    </a:lvl7pPr>
    <a:lvl8pPr marL="3200400" algn="l" defTabSz="457200" rtl="0" eaLnBrk="1" latinLnBrk="0" hangingPunct="1">
      <a:defRPr sz="2400" kern="1200">
        <a:solidFill>
          <a:schemeClr val="tx1"/>
        </a:solidFill>
        <a:latin typeface="Arial" pitchFamily="-72" charset="0"/>
        <a:ea typeface="ヒラギノ角ゴ Pro W3" pitchFamily="-72" charset="-128"/>
        <a:cs typeface="ヒラギノ角ゴ Pro W3" pitchFamily="-72" charset="-128"/>
      </a:defRPr>
    </a:lvl8pPr>
    <a:lvl9pPr marL="3657600" algn="l" defTabSz="457200" rtl="0" eaLnBrk="1" latinLnBrk="0" hangingPunct="1">
      <a:defRPr sz="2400" kern="1200">
        <a:solidFill>
          <a:schemeClr val="tx1"/>
        </a:solidFill>
        <a:latin typeface="Arial" pitchFamily="-72" charset="0"/>
        <a:ea typeface="ヒラギノ角ゴ Pro W3" pitchFamily="-72" charset="-128"/>
        <a:cs typeface="ヒラギノ角ゴ Pro W3" pitchFamily="-72"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856" autoAdjust="0"/>
    <p:restoredTop sz="90268" autoAdjust="0"/>
  </p:normalViewPr>
  <p:slideViewPr>
    <p:cSldViewPr snapToGrid="0">
      <p:cViewPr varScale="1">
        <p:scale>
          <a:sx n="129" d="100"/>
          <a:sy n="129" d="100"/>
        </p:scale>
        <p:origin x="-108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ea typeface="+mn-ea"/>
                <a:cs typeface="+mn-cs"/>
              </a:defRPr>
            </a:lvl1pPr>
          </a:lstStyle>
          <a:p>
            <a:pPr>
              <a:defRPr/>
            </a:pPr>
            <a:fld id="{6F5450CF-A89B-4F43-8002-267AD1CC4442}" type="datetimeFigureOut">
              <a:rPr lang="en-US"/>
              <a:pPr>
                <a:defRPr/>
              </a:pPr>
              <a:t>6/7/12</a:t>
            </a:fld>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ea typeface="+mn-ea"/>
                <a:cs typeface="+mn-cs"/>
              </a:defRPr>
            </a:lvl1pPr>
          </a:lstStyle>
          <a:p>
            <a:pPr>
              <a:defRPr/>
            </a:pPr>
            <a:fld id="{27E1E49D-ACCD-4DD9-B7A5-2EF6145278A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ヒラギノ角ゴ Pro W3" pitchFamily="-72" charset="-128"/>
        <a:cs typeface="ヒラギノ角ゴ Pro W3" pitchFamily="-72" charset="-128"/>
      </a:defRPr>
    </a:lvl1pPr>
    <a:lvl2pPr marL="457200" algn="l" rtl="0" eaLnBrk="0" fontAlgn="base" hangingPunct="0">
      <a:spcBef>
        <a:spcPct val="30000"/>
      </a:spcBef>
      <a:spcAft>
        <a:spcPct val="0"/>
      </a:spcAft>
      <a:defRPr sz="1200" kern="1200">
        <a:solidFill>
          <a:schemeClr val="tx1"/>
        </a:solidFill>
        <a:latin typeface="Calibri" pitchFamily="34" charset="0"/>
        <a:ea typeface="ヒラギノ角ゴ Pro W3" pitchFamily="-72"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ヒラギノ角ゴ Pro W3" pitchFamily="-72"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ヒラギノ角ゴ Pro W3" pitchFamily="-72"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ヒラギノ角ゴ Pro W3" pitchFamily="-7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ln/>
        </p:spPr>
      </p:sp>
      <p:sp>
        <p:nvSpPr>
          <p:cNvPr id="12290" name="Rectangle 3"/>
          <p:cNvSpPr>
            <a:spLocks noGrp="1" noChangeArrowheads="1"/>
          </p:cNvSpPr>
          <p:nvPr>
            <p:ph type="body" idx="1"/>
          </p:nvPr>
        </p:nvSpPr>
        <p:spPr>
          <a:noFill/>
          <a:ln/>
        </p:spPr>
        <p:txBody>
          <a:bodyPr/>
          <a:lstStyle/>
          <a:p>
            <a:r>
              <a:rPr lang="en-US" sz="1800" smtClean="0">
                <a:latin typeface="Calibri" pitchFamily="-72" charset="0"/>
              </a:rPr>
              <a:t>“</a:t>
            </a:r>
            <a:r>
              <a:rPr lang="en-US" sz="1800" smtClean="0">
                <a:latin typeface="Arial" pitchFamily="-72" charset="0"/>
              </a:rPr>
              <a:t>Books!</a:t>
            </a:r>
            <a:r>
              <a:rPr lang="en-US" sz="1800" smtClean="0">
                <a:latin typeface="Calibri" pitchFamily="-72" charset="0"/>
              </a:rPr>
              <a:t>”</a:t>
            </a:r>
            <a:r>
              <a:rPr lang="en-US" sz="1800" smtClean="0">
                <a:latin typeface="Arial" pitchFamily="-72" charset="0"/>
              </a:rPr>
              <a:t> (1925), a promotional poster by the Russian artist Alexander Rodchenko (1891</a:t>
            </a:r>
            <a:r>
              <a:rPr lang="en-US" sz="1800" smtClean="0">
                <a:latin typeface="Calibri" pitchFamily="-72" charset="0"/>
              </a:rPr>
              <a:t>–</a:t>
            </a:r>
            <a:r>
              <a:rPr lang="en-US" sz="1800" smtClean="0">
                <a:latin typeface="Arial" pitchFamily="-72" charset="0"/>
              </a:rPr>
              <a:t>1956).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p:spPr>
        <p:txBody>
          <a:bodyPr/>
          <a:lstStyle/>
          <a:p>
            <a:r>
              <a:rPr lang="en-US" sz="1800" smtClean="0">
                <a:latin typeface="Arial" pitchFamily="-72" charset="0"/>
              </a:rPr>
              <a:t>A photograph from October 1947 by Margaret Bourke- White (American, 1904</a:t>
            </a:r>
            <a:r>
              <a:rPr lang="en-US" sz="1800" smtClean="0">
                <a:latin typeface="Calibri" pitchFamily="-72" charset="0"/>
              </a:rPr>
              <a:t>–</a:t>
            </a:r>
            <a:r>
              <a:rPr lang="en-US" sz="1800" smtClean="0">
                <a:latin typeface="Arial" pitchFamily="-72" charset="0"/>
              </a:rPr>
              <a:t>1971) of a refugee camp in Delhi. The picture was taken a month before British-ruled India was partitioned into two nations, India and Pakistan.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a:ln/>
        </p:spPr>
        <p:txBody>
          <a:bodyPr/>
          <a:lstStyle/>
          <a:p>
            <a:r>
              <a:rPr lang="en-US" sz="1800" smtClean="0">
                <a:latin typeface="Arial" pitchFamily="-72" charset="0"/>
              </a:rPr>
              <a:t>The Algerian writer Albert Camus (1913</a:t>
            </a:r>
            <a:r>
              <a:rPr lang="en-US" sz="1800" smtClean="0">
                <a:latin typeface="Calibri" pitchFamily="-72" charset="0"/>
              </a:rPr>
              <a:t>–</a:t>
            </a:r>
            <a:r>
              <a:rPr lang="en-US" sz="1800" smtClean="0">
                <a:latin typeface="Arial" pitchFamily="-72" charset="0"/>
              </a:rPr>
              <a:t>1960), on the balcony of his Paris publisher</a:t>
            </a:r>
            <a:r>
              <a:rPr lang="en-US" sz="1800" smtClean="0">
                <a:latin typeface="Calibri" pitchFamily="-72" charset="0"/>
              </a:rPr>
              <a:t>’</a:t>
            </a:r>
            <a:r>
              <a:rPr lang="en-US" sz="1800" smtClean="0">
                <a:latin typeface="Arial" pitchFamily="-72" charset="0"/>
              </a:rPr>
              <a:t>s office in 1955.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p:spPr>
        <p:txBody>
          <a:bodyPr/>
          <a:lstStyle/>
          <a:p>
            <a:r>
              <a:rPr lang="en-US" sz="1800" smtClean="0">
                <a:latin typeface="Arial" pitchFamily="-72" charset="0"/>
              </a:rPr>
              <a:t>Egyptian premier Gamal Abdel Nasser Hussein (right) and the prime minister of the Sudan, Ismail Al Azhari, clasp hands among a crowd of supporters in Egypt in July 1954. Nasser, a central figure in the Egyptian revolution of 1952, which overthrew the monarchy of Egypt and Sudan, became Egypt</a:t>
            </a:r>
            <a:r>
              <a:rPr lang="en-US" sz="1800" smtClean="0">
                <a:latin typeface="Calibri" pitchFamily="-72" charset="0"/>
              </a:rPr>
              <a:t>’</a:t>
            </a:r>
            <a:r>
              <a:rPr lang="en-US" sz="1800" smtClean="0">
                <a:latin typeface="Arial" pitchFamily="-72" charset="0"/>
              </a:rPr>
              <a:t>s president in 1956.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p:spPr>
        <p:txBody>
          <a:bodyPr/>
          <a:lstStyle/>
          <a:p>
            <a:r>
              <a:rPr lang="en-US" sz="1800" smtClean="0">
                <a:latin typeface="Arial" pitchFamily="-72" charset="0"/>
              </a:rPr>
              <a:t>A 1965 photograph by Marc Riboud of a street in Beijing as seen from inside an antique dealer</a:t>
            </a:r>
            <a:r>
              <a:rPr lang="en-US" sz="1800" smtClean="0">
                <a:latin typeface="Calibri" pitchFamily="-72" charset="0"/>
              </a:rPr>
              <a:t>’</a:t>
            </a:r>
            <a:r>
              <a:rPr lang="en-US" sz="1800" smtClean="0">
                <a:latin typeface="Arial" pitchFamily="-72" charset="0"/>
              </a:rPr>
              <a:t>s shop.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p:spPr>
        <p:txBody>
          <a:bodyPr/>
          <a:lstStyle/>
          <a:p>
            <a:r>
              <a:rPr lang="en-US" sz="1800" smtClean="0">
                <a:latin typeface="Arial" pitchFamily="-72" charset="0"/>
              </a:rPr>
              <a:t>Young men in Ho Chi Minh City (formerly Saigon, the capital of South Vietnam), in 1975, after </a:t>
            </a:r>
            <a:r>
              <a:rPr lang="en-US" sz="1800" smtClean="0">
                <a:latin typeface="Calibri" pitchFamily="-72" charset="0"/>
              </a:rPr>
              <a:t>“</a:t>
            </a:r>
            <a:r>
              <a:rPr lang="en-US" sz="1800" smtClean="0">
                <a:latin typeface="Arial" pitchFamily="-72" charset="0"/>
              </a:rPr>
              <a:t>Liberation Day.</a:t>
            </a:r>
            <a:r>
              <a:rPr lang="en-US" sz="1800" smtClean="0">
                <a:latin typeface="Calibri" pitchFamily="-72" charset="0"/>
              </a:rPr>
              <a:t>”</a:t>
            </a:r>
            <a:endParaRPr lang="en-US" sz="1800" smtClean="0">
              <a:latin typeface="Arial" pitchFamily="-7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ln/>
        </p:spPr>
      </p:sp>
      <p:sp>
        <p:nvSpPr>
          <p:cNvPr id="65538" name="Rectangle 3"/>
          <p:cNvSpPr>
            <a:spLocks noGrp="1" noChangeArrowheads="1"/>
          </p:cNvSpPr>
          <p:nvPr>
            <p:ph type="body" idx="1"/>
          </p:nvPr>
        </p:nvSpPr>
        <p:spPr>
          <a:noFill/>
          <a:ln/>
        </p:spPr>
        <p:txBody>
          <a:bodyPr/>
          <a:lstStyle/>
          <a:p>
            <a:r>
              <a:rPr lang="en-US" sz="1800" smtClean="0">
                <a:latin typeface="Arial" pitchFamily="-72" charset="0"/>
              </a:rPr>
              <a:t>Supporters of antiapartheid activist Nelson Mandela gather outside the Victor Verster prison in Cape Town, South Africa, demanding his freedom. After twenty-seven years of confinement, Mandela was finally released in 1990. In 1994 he became South Africa</a:t>
            </a:r>
            <a:r>
              <a:rPr lang="en-US" sz="1800" smtClean="0">
                <a:latin typeface="Calibri" pitchFamily="-72" charset="0"/>
              </a:rPr>
              <a:t>’</a:t>
            </a:r>
            <a:r>
              <a:rPr lang="en-US" sz="1800" smtClean="0">
                <a:latin typeface="Arial" pitchFamily="-72" charset="0"/>
              </a:rPr>
              <a:t>s first black president.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a:ln/>
        </p:spPr>
        <p:txBody>
          <a:bodyPr/>
          <a:lstStyle/>
          <a:p>
            <a:r>
              <a:rPr lang="en-US" sz="1800" i="1" smtClean="0">
                <a:latin typeface="Arial" pitchFamily="-72" charset="0"/>
              </a:rPr>
              <a:t>Speechless, </a:t>
            </a:r>
            <a:r>
              <a:rPr lang="en-US" sz="1800" smtClean="0">
                <a:latin typeface="Arial" pitchFamily="-72" charset="0"/>
              </a:rPr>
              <a:t>1996, by Shirin Neshat.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noFill/>
          <a:ln/>
        </p:spPr>
        <p:txBody>
          <a:bodyPr/>
          <a:lstStyle/>
          <a:p>
            <a:r>
              <a:rPr lang="en-US" i="1" smtClean="0">
                <a:latin typeface="Calibri" pitchFamily="-72" charset="0"/>
              </a:rPr>
              <a:t>Absence of God, </a:t>
            </a:r>
            <a:r>
              <a:rPr lang="en-US" smtClean="0">
                <a:latin typeface="Calibri" pitchFamily="-72" charset="0"/>
              </a:rPr>
              <a:t>2007, by Raqib Shaw. Born in Calcutta, raised in Kashmir, and currently working in London, Shaw incorporates imagery from multiple sources—as varied as Renaissance painting, Japanese woodblock prints, and Hindu iconography—into his paintings, creating a dreamlike amalgam of the disparate parts.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ln/>
        </p:spPr>
      </p:sp>
      <p:sp>
        <p:nvSpPr>
          <p:cNvPr id="73730" name="Rectangle 3"/>
          <p:cNvSpPr>
            <a:spLocks noGrp="1" noChangeArrowheads="1"/>
          </p:cNvSpPr>
          <p:nvPr>
            <p:ph type="body" idx="1"/>
          </p:nvPr>
        </p:nvSpPr>
        <p:spPr>
          <a:noFill/>
          <a:ln/>
        </p:spPr>
        <p:txBody>
          <a:bodyPr/>
          <a:lstStyle/>
          <a:p>
            <a:r>
              <a:rPr lang="en-US" sz="1800" smtClean="0">
                <a:latin typeface="Arial" pitchFamily="-72" charset="0"/>
              </a:rPr>
              <a:t>Futurism, a modernist movement centered in Italy in the early twentieth century, focused on the technologies and dynamism of modern life. This photograph (</a:t>
            </a:r>
            <a:r>
              <a:rPr lang="en-US" sz="1800" i="1" smtClean="0">
                <a:latin typeface="Arial" pitchFamily="-72" charset="0"/>
              </a:rPr>
              <a:t>Dattilografa</a:t>
            </a:r>
            <a:r>
              <a:rPr lang="en-US" sz="1800" smtClean="0">
                <a:latin typeface="Arial" pitchFamily="-72" charset="0"/>
              </a:rPr>
              <a:t>, 1913) by Anton Giulio Bragaglia (1890</a:t>
            </a:r>
            <a:r>
              <a:rPr lang="en-US" sz="1800" smtClean="0">
                <a:latin typeface="Calibri" pitchFamily="-72" charset="0"/>
              </a:rPr>
              <a:t>–</a:t>
            </a:r>
            <a:r>
              <a:rPr lang="en-US" sz="1800" smtClean="0">
                <a:latin typeface="Arial" pitchFamily="-72" charset="0"/>
              </a:rPr>
              <a:t>1960) captures the spirit of the futurist movement perfectly, portraying writing as an energetic and technology-enhanced activity.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p:spPr>
        <p:txBody>
          <a:bodyPr/>
          <a:lstStyle/>
          <a:p>
            <a:r>
              <a:rPr lang="en-US" sz="1800" i="1" smtClean="0">
                <a:latin typeface="Arial" pitchFamily="-72" charset="0"/>
              </a:rPr>
              <a:t>The Reader </a:t>
            </a:r>
            <a:r>
              <a:rPr lang="en-US" sz="1800" smtClean="0">
                <a:latin typeface="Arial" pitchFamily="-72" charset="0"/>
              </a:rPr>
              <a:t>(Woman in Grey), 1920, an oil painting by the twentieth-century</a:t>
            </a:r>
            <a:r>
              <a:rPr lang="en-US" sz="1800" smtClean="0">
                <a:latin typeface="Calibri" pitchFamily="-72" charset="0"/>
              </a:rPr>
              <a:t>’</a:t>
            </a:r>
            <a:r>
              <a:rPr lang="en-US" sz="1800" smtClean="0">
                <a:latin typeface="Arial" pitchFamily="-72" charset="0"/>
              </a:rPr>
              <a:t>s most famous artist, Pablo Picasso (1881</a:t>
            </a:r>
            <a:r>
              <a:rPr lang="en-US" sz="1800" smtClean="0">
                <a:latin typeface="Calibri" pitchFamily="-72" charset="0"/>
              </a:rPr>
              <a:t>–</a:t>
            </a:r>
            <a:r>
              <a:rPr lang="en-US" sz="1800" smtClean="0">
                <a:latin typeface="Arial" pitchFamily="-72" charset="0"/>
              </a:rPr>
              <a:t>1973).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ln/>
        </p:spPr>
      </p:sp>
      <p:sp>
        <p:nvSpPr>
          <p:cNvPr id="14338" name="Rectangle 3"/>
          <p:cNvSpPr>
            <a:spLocks noGrp="1" noChangeArrowheads="1"/>
          </p:cNvSpPr>
          <p:nvPr>
            <p:ph type="body" idx="1"/>
          </p:nvPr>
        </p:nvSpPr>
        <p:spPr>
          <a:noFill/>
          <a:ln/>
        </p:spPr>
        <p:txBody>
          <a:bodyPr/>
          <a:lstStyle/>
          <a:p>
            <a:r>
              <a:rPr lang="en-US" sz="1800" smtClean="0">
                <a:latin typeface="Arial" pitchFamily="-72" charset="0"/>
              </a:rPr>
              <a:t>A caricature of Cecil John Rhodes, perhaps the most famous supporter of British colonialism and imperialism in the late nineteenth century, here straddling the continent of Africa. The wires in his hands are telegraph cables. The cartoon was drawn soon after Rhodes announced his intention to connect Cape Town, South Africa, with Cairo, Egypt, by telegraph and rail.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a:ln/>
        </p:spPr>
        <p:txBody>
          <a:bodyPr/>
          <a:lstStyle/>
          <a:p>
            <a:r>
              <a:rPr lang="en-US" sz="1800" smtClean="0">
                <a:latin typeface="Arial" pitchFamily="-72" charset="0"/>
              </a:rPr>
              <a:t>Soviet propaganda poster, 1921. The text reads, </a:t>
            </a:r>
            <a:r>
              <a:rPr lang="en-US" sz="1800" smtClean="0">
                <a:latin typeface="Calibri" pitchFamily="-72" charset="0"/>
              </a:rPr>
              <a:t>“</a:t>
            </a:r>
            <a:r>
              <a:rPr lang="en-US" sz="1800" smtClean="0">
                <a:latin typeface="Arial" pitchFamily="-72" charset="0"/>
              </a:rPr>
              <a:t>From the gloom to the light; from battle to books; from grief to happiness.</a:t>
            </a:r>
            <a:r>
              <a:rPr lang="en-US" sz="1800" smtClean="0">
                <a:latin typeface="Calibri" pitchFamily="-72" charset="0"/>
              </a:rPr>
              <a:t>”</a:t>
            </a:r>
            <a:endParaRPr lang="en-US" sz="1800" smtClean="0">
              <a:latin typeface="Arial" pitchFamily="-72"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ln/>
        </p:spPr>
      </p:sp>
      <p:sp>
        <p:nvSpPr>
          <p:cNvPr id="79874" name="Rectangle 3"/>
          <p:cNvSpPr>
            <a:spLocks noGrp="1" noChangeArrowheads="1"/>
          </p:cNvSpPr>
          <p:nvPr>
            <p:ph type="body" idx="1"/>
          </p:nvPr>
        </p:nvSpPr>
        <p:spPr>
          <a:noFill/>
          <a:ln/>
        </p:spPr>
        <p:txBody>
          <a:bodyPr/>
          <a:lstStyle/>
          <a:p>
            <a:r>
              <a:rPr lang="en-US" sz="1800" smtClean="0">
                <a:latin typeface="Arial" pitchFamily="-72" charset="0"/>
              </a:rPr>
              <a:t>Manuscript pages</a:t>
            </a:r>
            <a:r>
              <a:rPr lang="en-US" sz="1800" smtClean="0">
                <a:latin typeface="Calibri" pitchFamily="-72" charset="0"/>
              </a:rPr>
              <a:t>—</a:t>
            </a:r>
            <a:r>
              <a:rPr lang="en-US" sz="1800" smtClean="0">
                <a:latin typeface="Arial" pitchFamily="-72" charset="0"/>
              </a:rPr>
              <a:t> heavily marked with corrections and additions</a:t>
            </a:r>
            <a:r>
              <a:rPr lang="en-US" sz="1800" smtClean="0">
                <a:latin typeface="Calibri" pitchFamily="-72" charset="0"/>
              </a:rPr>
              <a:t>—</a:t>
            </a:r>
            <a:r>
              <a:rPr lang="en-US" sz="1800" smtClean="0">
                <a:latin typeface="Arial" pitchFamily="-72" charset="0"/>
              </a:rPr>
              <a:t> from the </a:t>
            </a:r>
            <a:r>
              <a:rPr lang="en-US" sz="1800" smtClean="0">
                <a:latin typeface="Calibri" pitchFamily="-72" charset="0"/>
              </a:rPr>
              <a:t>“</a:t>
            </a:r>
            <a:r>
              <a:rPr lang="en-US" sz="1800" smtClean="0">
                <a:latin typeface="Arial" pitchFamily="-72" charset="0"/>
              </a:rPr>
              <a:t>Circe</a:t>
            </a:r>
            <a:r>
              <a:rPr lang="en-US" sz="1800" smtClean="0">
                <a:latin typeface="Calibri" pitchFamily="-72" charset="0"/>
              </a:rPr>
              <a:t>”</a:t>
            </a:r>
            <a:r>
              <a:rPr lang="en-US" sz="1800" smtClean="0">
                <a:latin typeface="Arial" pitchFamily="-72" charset="0"/>
              </a:rPr>
              <a:t> chapter of James Joyce</a:t>
            </a:r>
            <a:r>
              <a:rPr lang="en-US" sz="1800" smtClean="0">
                <a:latin typeface="Calibri" pitchFamily="-72" charset="0"/>
              </a:rPr>
              <a:t>’</a:t>
            </a:r>
            <a:r>
              <a:rPr lang="en-US" sz="1800" smtClean="0">
                <a:latin typeface="Arial" pitchFamily="-72" charset="0"/>
              </a:rPr>
              <a:t>s novel </a:t>
            </a:r>
            <a:r>
              <a:rPr lang="en-US" sz="1800" i="1" smtClean="0">
                <a:latin typeface="Arial" pitchFamily="-72" charset="0"/>
              </a:rPr>
              <a:t>Ulysses </a:t>
            </a:r>
            <a:r>
              <a:rPr lang="en-US" sz="1800" smtClean="0">
                <a:latin typeface="Arial" pitchFamily="-72" charset="0"/>
              </a:rPr>
              <a:t>(1922).</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a:ln/>
        </p:spPr>
        <p:txBody>
          <a:bodyPr/>
          <a:lstStyle/>
          <a:p>
            <a:r>
              <a:rPr lang="en-US" sz="1800" smtClean="0">
                <a:latin typeface="Arial" pitchFamily="-72" charset="0"/>
              </a:rPr>
              <a:t>Portrait of Virginia Woolf (1882</a:t>
            </a:r>
            <a:r>
              <a:rPr lang="en-US" sz="1800" smtClean="0">
                <a:latin typeface="Calibri" pitchFamily="-72" charset="0"/>
              </a:rPr>
              <a:t>–</a:t>
            </a:r>
            <a:r>
              <a:rPr lang="en-US" sz="1800" smtClean="0">
                <a:latin typeface="Arial" pitchFamily="-72" charset="0"/>
              </a:rPr>
              <a:t>1941) taken in 1902, and a page from Woolf</a:t>
            </a:r>
            <a:r>
              <a:rPr lang="en-US" sz="1800" smtClean="0">
                <a:latin typeface="Calibri" pitchFamily="-72" charset="0"/>
              </a:rPr>
              <a:t>’</a:t>
            </a:r>
            <a:r>
              <a:rPr lang="en-US" sz="1800" smtClean="0">
                <a:latin typeface="Arial" pitchFamily="-72" charset="0"/>
              </a:rPr>
              <a:t>s draft notebook for her novel </a:t>
            </a:r>
            <a:r>
              <a:rPr lang="en-US" sz="1800" i="1" smtClean="0">
                <a:latin typeface="Arial" pitchFamily="-72" charset="0"/>
              </a:rPr>
              <a:t>Mrs. Dalloway </a:t>
            </a:r>
            <a:r>
              <a:rPr lang="en-US" sz="1800" smtClean="0">
                <a:latin typeface="Arial" pitchFamily="-72" charset="0"/>
              </a:rPr>
              <a:t>(1925). Surveying the history of literature and finding so few women, Woolf had this to say in </a:t>
            </a:r>
            <a:r>
              <a:rPr lang="en-US" sz="1800" i="1" smtClean="0">
                <a:latin typeface="Arial" pitchFamily="-72" charset="0"/>
              </a:rPr>
              <a:t>A Room of One</a:t>
            </a:r>
            <a:r>
              <a:rPr lang="en-US" sz="1800" i="1" smtClean="0">
                <a:latin typeface="Calibri" pitchFamily="-72" charset="0"/>
              </a:rPr>
              <a:t>’</a:t>
            </a:r>
            <a:r>
              <a:rPr lang="en-US" sz="1800" i="1" smtClean="0">
                <a:latin typeface="Arial" pitchFamily="-72" charset="0"/>
              </a:rPr>
              <a:t>s Own </a:t>
            </a:r>
            <a:r>
              <a:rPr lang="en-US" sz="1800" smtClean="0">
                <a:latin typeface="Arial" pitchFamily="-72" charset="0"/>
              </a:rPr>
              <a:t>(1929): </a:t>
            </a:r>
            <a:r>
              <a:rPr lang="en-US" sz="1800" smtClean="0">
                <a:latin typeface="Calibri" pitchFamily="-72" charset="0"/>
              </a:rPr>
              <a:t>“</a:t>
            </a:r>
            <a:r>
              <a:rPr lang="en-US" sz="1800" smtClean="0">
                <a:latin typeface="Arial" pitchFamily="-72" charset="0"/>
              </a:rPr>
              <a:t>I would venture to guess that Anon, who wrote so many poems without signing them, was often a woman.</a:t>
            </a:r>
            <a:r>
              <a:rPr lang="en-US" sz="1800" smtClean="0">
                <a:latin typeface="Calibri" pitchFamily="-72" charset="0"/>
              </a:rPr>
              <a:t>”</a:t>
            </a:r>
            <a:endParaRPr lang="en-US" sz="1800" smtClean="0">
              <a:latin typeface="Arial" pitchFamily="-72"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p:spPr>
        <p:txBody>
          <a:bodyPr/>
          <a:lstStyle/>
          <a:p>
            <a:r>
              <a:rPr lang="en-US" sz="1800" smtClean="0">
                <a:latin typeface="Arial" pitchFamily="-72" charset="0"/>
              </a:rPr>
              <a:t>Portrait of Virginia Woolf (1882</a:t>
            </a:r>
            <a:r>
              <a:rPr lang="en-US" sz="1800" smtClean="0">
                <a:latin typeface="Calibri" pitchFamily="-72" charset="0"/>
              </a:rPr>
              <a:t>–</a:t>
            </a:r>
            <a:r>
              <a:rPr lang="en-US" sz="1800" smtClean="0">
                <a:latin typeface="Arial" pitchFamily="-72" charset="0"/>
              </a:rPr>
              <a:t>1941) taken in 1902, and a page from Woolf</a:t>
            </a:r>
            <a:r>
              <a:rPr lang="en-US" sz="1800" smtClean="0">
                <a:latin typeface="Calibri" pitchFamily="-72" charset="0"/>
              </a:rPr>
              <a:t>’</a:t>
            </a:r>
            <a:r>
              <a:rPr lang="en-US" sz="1800" smtClean="0">
                <a:latin typeface="Arial" pitchFamily="-72" charset="0"/>
              </a:rPr>
              <a:t>s draft notebook for her novel </a:t>
            </a:r>
            <a:r>
              <a:rPr lang="en-US" sz="1800" i="1" smtClean="0">
                <a:latin typeface="Arial" pitchFamily="-72" charset="0"/>
              </a:rPr>
              <a:t>Mrs. Dalloway </a:t>
            </a:r>
            <a:r>
              <a:rPr lang="en-US" sz="1800" smtClean="0">
                <a:latin typeface="Arial" pitchFamily="-72" charset="0"/>
              </a:rPr>
              <a:t>(1925). Surveying the history of literature and finding so few women, Woolf had this to say in </a:t>
            </a:r>
            <a:r>
              <a:rPr lang="en-US" sz="1800" i="1" smtClean="0">
                <a:latin typeface="Arial" pitchFamily="-72" charset="0"/>
              </a:rPr>
              <a:t>A Room of One</a:t>
            </a:r>
            <a:r>
              <a:rPr lang="en-US" sz="1800" i="1" smtClean="0">
                <a:latin typeface="Calibri" pitchFamily="-72" charset="0"/>
              </a:rPr>
              <a:t>’</a:t>
            </a:r>
            <a:r>
              <a:rPr lang="en-US" sz="1800" i="1" smtClean="0">
                <a:latin typeface="Arial" pitchFamily="-72" charset="0"/>
              </a:rPr>
              <a:t>s Own </a:t>
            </a:r>
            <a:r>
              <a:rPr lang="en-US" sz="1800" smtClean="0">
                <a:latin typeface="Arial" pitchFamily="-72" charset="0"/>
              </a:rPr>
              <a:t>(1929): </a:t>
            </a:r>
            <a:r>
              <a:rPr lang="en-US" sz="1800" smtClean="0">
                <a:latin typeface="Calibri" pitchFamily="-72" charset="0"/>
              </a:rPr>
              <a:t>“</a:t>
            </a:r>
            <a:r>
              <a:rPr lang="en-US" sz="1800" smtClean="0">
                <a:latin typeface="Arial" pitchFamily="-72" charset="0"/>
              </a:rPr>
              <a:t>I would venture to guess that Anon, who wrote so many poems without signing them, was often a woman.</a:t>
            </a:r>
            <a:r>
              <a:rPr lang="en-US" sz="1800" smtClean="0">
                <a:latin typeface="Calibri" pitchFamily="-72" charset="0"/>
              </a:rPr>
              <a:t>”</a:t>
            </a:r>
            <a:endParaRPr lang="en-US" sz="1800" smtClean="0">
              <a:latin typeface="Arial" pitchFamily="-72"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p:spPr>
        <p:txBody>
          <a:bodyPr/>
          <a:lstStyle/>
          <a:p>
            <a:r>
              <a:rPr lang="en-US" sz="1800" smtClean="0">
                <a:latin typeface="Arial" pitchFamily="-72" charset="0"/>
              </a:rPr>
              <a:t>The Nigerian author Chinua Achebe (born 1930), photographed in 1960 holding two editions of his book </a:t>
            </a:r>
            <a:r>
              <a:rPr lang="en-US" sz="1800" i="1" smtClean="0">
                <a:latin typeface="Arial" pitchFamily="-72" charset="0"/>
              </a:rPr>
              <a:t>Things Fall Apart </a:t>
            </a:r>
            <a:r>
              <a:rPr lang="en-US" sz="1800" smtClean="0">
                <a:latin typeface="Arial" pitchFamily="-72" charset="0"/>
              </a:rPr>
              <a:t>(1958), which would become the most widely read and respected African novel in English.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p:spPr>
        <p:txBody>
          <a:bodyPr/>
          <a:lstStyle/>
          <a:p>
            <a:r>
              <a:rPr lang="en-US" sz="1800" smtClean="0">
                <a:latin typeface="Arial" pitchFamily="-72" charset="0"/>
              </a:rPr>
              <a:t>Participants in a 2010 calligraphy contest in the city of Xian, Shanxi Province, China.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p:spPr>
        <p:txBody>
          <a:bodyPr/>
          <a:lstStyle/>
          <a:p>
            <a:r>
              <a:rPr lang="en-US" sz="1800" smtClean="0">
                <a:latin typeface="Arial" pitchFamily="-72" charset="0"/>
              </a:rPr>
              <a:t>The cover of the first American edition of T. S. Eliot</a:t>
            </a:r>
            <a:r>
              <a:rPr lang="en-US" sz="1800" smtClean="0">
                <a:latin typeface="Calibri" pitchFamily="-72" charset="0"/>
              </a:rPr>
              <a:t>’</a:t>
            </a:r>
            <a:r>
              <a:rPr lang="en-US" sz="1800" smtClean="0">
                <a:latin typeface="Arial" pitchFamily="-72" charset="0"/>
              </a:rPr>
              <a:t>s modernist masterpiece, </a:t>
            </a:r>
            <a:r>
              <a:rPr lang="en-US" sz="1800" i="1" smtClean="0">
                <a:latin typeface="Arial" pitchFamily="-72" charset="0"/>
              </a:rPr>
              <a:t>The Waste Land</a:t>
            </a:r>
            <a:r>
              <a:rPr lang="en-US" sz="1800" smtClean="0">
                <a:latin typeface="Arial" pitchFamily="-72" charset="0"/>
              </a:rPr>
              <a:t>, published in 1922, and the opening menu of an ebook/app version of the poem, released in 2011. Clearly, the new media and technologies of the twenty-first century will change the way we read and experience poetry, drama, fiction, and other writing. But in what ways? How quickly?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p:spPr>
        <p:txBody>
          <a:bodyPr/>
          <a:lstStyle/>
          <a:p>
            <a:r>
              <a:rPr lang="en-US" sz="1800" smtClean="0">
                <a:latin typeface="Arial" pitchFamily="-72" charset="0"/>
              </a:rPr>
              <a:t>The cover of the first American edition of T. S. Eliot</a:t>
            </a:r>
            <a:r>
              <a:rPr lang="en-US" sz="1800" smtClean="0">
                <a:latin typeface="Calibri" pitchFamily="-72" charset="0"/>
              </a:rPr>
              <a:t>’</a:t>
            </a:r>
            <a:r>
              <a:rPr lang="en-US" sz="1800" smtClean="0">
                <a:latin typeface="Arial" pitchFamily="-72" charset="0"/>
              </a:rPr>
              <a:t>s modernist masterpiece, </a:t>
            </a:r>
            <a:r>
              <a:rPr lang="en-US" sz="1800" i="1" smtClean="0">
                <a:latin typeface="Arial" pitchFamily="-72" charset="0"/>
              </a:rPr>
              <a:t>The Waste Land</a:t>
            </a:r>
            <a:r>
              <a:rPr lang="en-US" sz="1800" smtClean="0">
                <a:latin typeface="Arial" pitchFamily="-72" charset="0"/>
              </a:rPr>
              <a:t>, published in 1922, and the opening menu of an ebook/app version of the poem, released in 2011. Clearly, the new media and technologies of the twenty-first century will change the way we read and experience poetry, drama, fiction, and other writing. But in what ways? How quickly?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r>
              <a:rPr lang="en-US" sz="1800" smtClean="0">
                <a:latin typeface="Arial" pitchFamily="-72" charset="0"/>
              </a:rPr>
              <a:t>Emmeline Pankhurst, a leading British suffragette, is shown here speaking in the early 1920s, several years after passage of the 1918 Representation of the People Act, which acknowledged the right of women over thirty to vote. In the 1920s, Pankhurst devoted herself to speaking out against Bolshevism and in favor of British imperialism.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p:spPr>
        <p:txBody>
          <a:bodyPr/>
          <a:lstStyle/>
          <a:p>
            <a:r>
              <a:rPr lang="en-US" sz="1800" smtClean="0">
                <a:latin typeface="Arial" pitchFamily="-72" charset="0"/>
              </a:rPr>
              <a:t>In November 1940, the Nazis closed off a portion of Warsaw, Poland, and designated it a Jewish ghetto</a:t>
            </a:r>
            <a:r>
              <a:rPr lang="en-US" sz="1800" smtClean="0">
                <a:latin typeface="Calibri" pitchFamily="-72" charset="0"/>
              </a:rPr>
              <a:t>—</a:t>
            </a:r>
            <a:r>
              <a:rPr lang="en-US" sz="1800" smtClean="0">
                <a:latin typeface="Arial" pitchFamily="-72" charset="0"/>
              </a:rPr>
              <a:t> essentially condemning 400,000 people to an urban prison. Predictably, nearly 100,000 of the people in the ghetto died of disease and starvation over the next year and a half. Among those trapped behind the wall were these two children, begging for food.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p:spPr>
        <p:txBody>
          <a:bodyPr/>
          <a:lstStyle/>
          <a:p>
            <a:r>
              <a:rPr lang="en-US" sz="1800" smtClean="0">
                <a:latin typeface="Arial" pitchFamily="-72" charset="0"/>
              </a:rPr>
              <a:t>The title of this work by the Belgian painter Ren</a:t>
            </a:r>
            <a:r>
              <a:rPr lang="en-US" sz="1800" smtClean="0">
                <a:latin typeface="Calibri" pitchFamily="-72" charset="0"/>
              </a:rPr>
              <a:t>é</a:t>
            </a:r>
            <a:r>
              <a:rPr lang="en-US" sz="1800" smtClean="0">
                <a:latin typeface="Arial" pitchFamily="-72" charset="0"/>
              </a:rPr>
              <a:t> Magritte (1898</a:t>
            </a:r>
            <a:r>
              <a:rPr lang="en-US" sz="1800" smtClean="0">
                <a:latin typeface="Calibri" pitchFamily="-72" charset="0"/>
              </a:rPr>
              <a:t>–</a:t>
            </a:r>
            <a:r>
              <a:rPr lang="en-US" sz="1800" smtClean="0">
                <a:latin typeface="Arial" pitchFamily="-72" charset="0"/>
              </a:rPr>
              <a:t>1967), </a:t>
            </a:r>
            <a:r>
              <a:rPr lang="en-US" sz="1800" i="1" smtClean="0">
                <a:latin typeface="Arial" pitchFamily="-72" charset="0"/>
              </a:rPr>
              <a:t>La Trahison des Images </a:t>
            </a:r>
            <a:r>
              <a:rPr lang="en-US" sz="1800" smtClean="0">
                <a:latin typeface="Arial" pitchFamily="-72" charset="0"/>
              </a:rPr>
              <a:t>(1929), translates as </a:t>
            </a:r>
            <a:r>
              <a:rPr lang="en-US" sz="1800" i="1" smtClean="0">
                <a:latin typeface="Arial" pitchFamily="-72" charset="0"/>
              </a:rPr>
              <a:t>The Treason of Images</a:t>
            </a:r>
            <a:r>
              <a:rPr lang="en-US" sz="1800" smtClean="0">
                <a:latin typeface="Arial" pitchFamily="-72" charset="0"/>
              </a:rPr>
              <a:t>. </a:t>
            </a:r>
            <a:r>
              <a:rPr lang="en-US" sz="1800" smtClean="0">
                <a:latin typeface="Calibri" pitchFamily="-72" charset="0"/>
              </a:rPr>
              <a:t>“</a:t>
            </a:r>
            <a:r>
              <a:rPr lang="en-US" sz="1800" smtClean="0">
                <a:latin typeface="Arial" pitchFamily="-72" charset="0"/>
              </a:rPr>
              <a:t>Cecin</a:t>
            </a:r>
            <a:r>
              <a:rPr lang="en-US" sz="1800" smtClean="0">
                <a:latin typeface="Calibri" pitchFamily="-72" charset="0"/>
              </a:rPr>
              <a:t>’</a:t>
            </a:r>
            <a:r>
              <a:rPr lang="en-US" sz="1800" smtClean="0">
                <a:latin typeface="Arial" pitchFamily="-72" charset="0"/>
              </a:rPr>
              <a:t>est pas une pipe</a:t>
            </a:r>
            <a:r>
              <a:rPr lang="en-US" sz="1800" smtClean="0">
                <a:latin typeface="Calibri" pitchFamily="-72" charset="0"/>
              </a:rPr>
              <a:t>”</a:t>
            </a:r>
            <a:r>
              <a:rPr lang="en-US" sz="1800" smtClean="0">
                <a:latin typeface="Arial" pitchFamily="-72" charset="0"/>
              </a:rPr>
              <a:t> means </a:t>
            </a:r>
            <a:r>
              <a:rPr lang="en-US" sz="1800" smtClean="0">
                <a:latin typeface="Calibri" pitchFamily="-72" charset="0"/>
              </a:rPr>
              <a:t>“</a:t>
            </a:r>
            <a:r>
              <a:rPr lang="en-US" sz="1800" smtClean="0">
                <a:latin typeface="Arial" pitchFamily="-72" charset="0"/>
              </a:rPr>
              <a:t>This is not a pipe.</a:t>
            </a:r>
            <a:r>
              <a:rPr lang="en-US" sz="1800" smtClean="0">
                <a:latin typeface="Calibri" pitchFamily="-72" charset="0"/>
              </a:rPr>
              <a:t>”</a:t>
            </a:r>
            <a:endParaRPr lang="en-US" sz="1800" smtClean="0">
              <a:latin typeface="Arial" pitchFamily="-7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p:spPr>
        <p:txBody>
          <a:bodyPr/>
          <a:lstStyle/>
          <a:p>
            <a:r>
              <a:rPr lang="en-US" sz="1800" smtClean="0">
                <a:latin typeface="Arial" pitchFamily="-72" charset="0"/>
              </a:rPr>
              <a:t>Although Pablo Picasso</a:t>
            </a:r>
            <a:r>
              <a:rPr lang="en-US" sz="1800" smtClean="0">
                <a:latin typeface="Calibri" pitchFamily="-72" charset="0"/>
              </a:rPr>
              <a:t>’</a:t>
            </a:r>
            <a:r>
              <a:rPr lang="en-US" sz="1800" smtClean="0">
                <a:latin typeface="Arial" pitchFamily="-72" charset="0"/>
              </a:rPr>
              <a:t>s </a:t>
            </a:r>
            <a:r>
              <a:rPr lang="en-US" sz="1800" i="1" smtClean="0">
                <a:latin typeface="Arial" pitchFamily="-72" charset="0"/>
              </a:rPr>
              <a:t>Guernica </a:t>
            </a:r>
            <a:r>
              <a:rPr lang="en-US" sz="1800" smtClean="0">
                <a:latin typeface="Arial" pitchFamily="-72" charset="0"/>
              </a:rPr>
              <a:t>(1937) memorializes a historical event</a:t>
            </a:r>
            <a:r>
              <a:rPr lang="en-US" sz="1800" smtClean="0">
                <a:latin typeface="Calibri" pitchFamily="-72" charset="0"/>
              </a:rPr>
              <a:t>—</a:t>
            </a:r>
            <a:r>
              <a:rPr lang="en-US" sz="1800" smtClean="0">
                <a:latin typeface="Arial" pitchFamily="-72" charset="0"/>
              </a:rPr>
              <a:t> the bombing of Guernica, in the Basque region of Spain, in April 1937, during the Spanish Civil War</a:t>
            </a:r>
            <a:r>
              <a:rPr lang="en-US" sz="1800" smtClean="0">
                <a:latin typeface="Calibri" pitchFamily="-72" charset="0"/>
              </a:rPr>
              <a:t>—</a:t>
            </a:r>
            <a:r>
              <a:rPr lang="en-US" sz="1800" smtClean="0">
                <a:latin typeface="Arial" pitchFamily="-72" charset="0"/>
              </a:rPr>
              <a:t> the painting stresses the psychological horror, rather than the physical appearance, of the event.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r>
              <a:rPr lang="en-US" sz="1800" smtClean="0">
                <a:latin typeface="Arial" pitchFamily="-72" charset="0"/>
              </a:rPr>
              <a:t>Bertolt Brecht and Kurt Weill</a:t>
            </a:r>
            <a:r>
              <a:rPr lang="en-US" sz="1800" smtClean="0">
                <a:latin typeface="Calibri" pitchFamily="-72" charset="0"/>
              </a:rPr>
              <a:t>’</a:t>
            </a:r>
            <a:r>
              <a:rPr lang="en-US" sz="1800" smtClean="0">
                <a:latin typeface="Arial" pitchFamily="-72" charset="0"/>
              </a:rPr>
              <a:t>s </a:t>
            </a:r>
            <a:r>
              <a:rPr lang="en-US" sz="1800" i="1" smtClean="0">
                <a:latin typeface="Arial" pitchFamily="-72" charset="0"/>
              </a:rPr>
              <a:t>The Threepenny Opera</a:t>
            </a:r>
            <a:r>
              <a:rPr lang="en-US" sz="1800" smtClean="0">
                <a:latin typeface="Arial" pitchFamily="-72" charset="0"/>
              </a:rPr>
              <a:t>, staged at the Kammer (Chamber) Theater, Moscow, in 1930.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r>
              <a:rPr lang="en-US" sz="1800" smtClean="0">
                <a:latin typeface="Arial" pitchFamily="-72" charset="0"/>
              </a:rPr>
              <a:t>A self-portrait, circa 1939, of Tsuguharu Foujita (1886</a:t>
            </a:r>
            <a:r>
              <a:rPr lang="en-US" sz="1800" smtClean="0">
                <a:latin typeface="Calibri" pitchFamily="-72" charset="0"/>
              </a:rPr>
              <a:t>–</a:t>
            </a:r>
            <a:r>
              <a:rPr lang="en-US" sz="1800" smtClean="0">
                <a:latin typeface="Arial" pitchFamily="-72" charset="0"/>
              </a:rPr>
              <a:t>1968), a Tokyo-born artist who applied traditional Japanese printing, painting, and coloring techniques to works that were otherwise modernist in style.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p:spPr>
        <p:txBody>
          <a:bodyPr/>
          <a:lstStyle/>
          <a:p>
            <a:r>
              <a:rPr lang="en-US" sz="1800" smtClean="0">
                <a:latin typeface="Arial" pitchFamily="-72" charset="0"/>
              </a:rPr>
              <a:t>Cluster: Manifestos: </a:t>
            </a:r>
            <a:r>
              <a:rPr lang="en-US" sz="1800" i="1" smtClean="0">
                <a:latin typeface="Arial" pitchFamily="-72" charset="0"/>
              </a:rPr>
              <a:t>Cabaret Voltaire</a:t>
            </a:r>
            <a:r>
              <a:rPr lang="en-US" sz="1800" smtClean="0">
                <a:latin typeface="Arial" pitchFamily="-72" charset="0"/>
              </a:rPr>
              <a:t>, 1916, by Marcel Janco. The raunchy birthplace of the radical Dada movement in Zurich.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hyperlink" Target="http://wwnorton.com/studyspace"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p:nvPr userDrawn="1"/>
        </p:nvSpPr>
        <p:spPr>
          <a:xfrm>
            <a:off x="4572000" y="6503988"/>
            <a:ext cx="4572000" cy="350837"/>
          </a:xfrm>
          <a:prstGeom prst="rect">
            <a:avLst/>
          </a:prstGeom>
        </p:spPr>
        <p:txBody>
          <a:bodyPr>
            <a:spAutoFit/>
          </a:bodyPr>
          <a:lstStyle/>
          <a:p>
            <a:pPr algn="r" fontAlgn="auto">
              <a:spcBef>
                <a:spcPts val="0"/>
              </a:spcBef>
              <a:spcAft>
                <a:spcPts val="0"/>
              </a:spcAft>
              <a:defRPr/>
            </a:pPr>
            <a:r>
              <a:rPr lang="en-GB" sz="900" i="1" dirty="0">
                <a:latin typeface="Times New Roman"/>
                <a:ea typeface="+mn-ea"/>
                <a:cs typeface="Times New Roman"/>
              </a:rPr>
              <a:t>The Norton Anthology of World Literature</a:t>
            </a:r>
            <a:r>
              <a:rPr lang="en-GB" sz="800" dirty="0">
                <a:latin typeface="Times New Roman"/>
                <a:ea typeface="+mn-ea"/>
                <a:cs typeface="Times New Roman"/>
              </a:rPr>
              <a:t>, 3rd Edition</a:t>
            </a:r>
          </a:p>
          <a:p>
            <a:pPr algn="r" fontAlgn="auto">
              <a:spcBef>
                <a:spcPts val="0"/>
              </a:spcBef>
              <a:spcAft>
                <a:spcPts val="0"/>
              </a:spcAft>
              <a:defRPr/>
            </a:pPr>
            <a:r>
              <a:rPr lang="en-GB" sz="800" dirty="0">
                <a:latin typeface="Times New Roman"/>
                <a:ea typeface="+mn-ea"/>
                <a:cs typeface="Times New Roman"/>
              </a:rPr>
              <a:t>Copyright © 2012  W.W. Norton &amp; Company</a:t>
            </a:r>
          </a:p>
        </p:txBody>
      </p:sp>
      <p:sp>
        <p:nvSpPr>
          <p:cNvPr id="3" name="Content Placeholder 2"/>
          <p:cNvSpPr>
            <a:spLocks noGrp="1"/>
          </p:cNvSpPr>
          <p:nvPr>
            <p:ph idx="1"/>
          </p:nvPr>
        </p:nvSpPr>
        <p:spPr>
          <a:xfrm>
            <a:off x="457200" y="1104900"/>
            <a:ext cx="8229600" cy="51308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7938"/>
            <a:ext cx="8229600" cy="906462"/>
          </a:xfrm>
        </p:spPr>
        <p:txBody>
          <a:bodyPr anchor="t"/>
          <a:lstStyle>
            <a:lvl1pPr>
              <a:defRPr>
                <a:solidFill>
                  <a:schemeClr val="bg1"/>
                </a:solidFill>
                <a:latin typeface="Arial"/>
                <a:cs typeface="Arial"/>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6281738" y="6350000"/>
            <a:ext cx="2641600" cy="423863"/>
          </a:xfrm>
          <a:prstGeom prst="rect">
            <a:avLst/>
          </a:prstGeom>
        </p:spPr>
        <p:txBody>
          <a:bodyPr vert="horz" wrap="square" lIns="91440" tIns="45720" rIns="91440" bIns="45720" numCol="1" anchor="t" anchorCtr="0" compatLnSpc="1">
            <a:prstTxWarp prst="textNoShape">
              <a:avLst/>
            </a:prstTxWarp>
          </a:bodyPr>
          <a:lstStyle>
            <a:lvl1pPr>
              <a:spcBef>
                <a:spcPts val="250"/>
              </a:spcBef>
              <a:buFont typeface="Times New Roman" pitchFamily="18" charset="0"/>
              <a:buNone/>
              <a:defRPr sz="800" i="1">
                <a:solidFill>
                  <a:srgbClr val="000000"/>
                </a:solidFill>
                <a:latin typeface="Arial" charset="0"/>
                <a:ea typeface="+mn-ea"/>
                <a:cs typeface="+mn-cs"/>
              </a:defRPr>
            </a:lvl1pPr>
          </a:lstStyle>
          <a:p>
            <a:pPr>
              <a:defRPr/>
            </a:pPr>
            <a:r>
              <a:rPr lang="en-GB"/>
              <a:t>The Norton Anthology of American Literature, 8th Edition</a:t>
            </a:r>
          </a:p>
          <a:p>
            <a:pPr>
              <a:defRPr/>
            </a:pPr>
            <a:r>
              <a:rPr lang="en-GB"/>
              <a:t>Copyright </a:t>
            </a:r>
            <a:r>
              <a:rPr lang="en-GB">
                <a:latin typeface="Times New Roman"/>
              </a:rPr>
              <a:t>©</a:t>
            </a:r>
            <a:r>
              <a:rPr lang="en-GB"/>
              <a:t> 2012  W.W. Norton &amp; Company</a:t>
            </a:r>
          </a:p>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6"/>
          <p:cNvSpPr/>
          <p:nvPr userDrawn="1"/>
        </p:nvSpPr>
        <p:spPr>
          <a:xfrm>
            <a:off x="4572000" y="6503988"/>
            <a:ext cx="4572000" cy="350837"/>
          </a:xfrm>
          <a:prstGeom prst="rect">
            <a:avLst/>
          </a:prstGeom>
        </p:spPr>
        <p:txBody>
          <a:bodyPr>
            <a:spAutoFit/>
          </a:bodyPr>
          <a:lstStyle/>
          <a:p>
            <a:pPr algn="r" fontAlgn="auto">
              <a:spcBef>
                <a:spcPts val="0"/>
              </a:spcBef>
              <a:spcAft>
                <a:spcPts val="0"/>
              </a:spcAft>
              <a:defRPr/>
            </a:pPr>
            <a:r>
              <a:rPr lang="en-GB" sz="900" i="1" dirty="0">
                <a:latin typeface="Times New Roman"/>
                <a:ea typeface="+mn-ea"/>
                <a:cs typeface="Times New Roman"/>
              </a:rPr>
              <a:t>The Norton Anthology of World Literature</a:t>
            </a:r>
            <a:r>
              <a:rPr lang="en-GB" sz="800" dirty="0">
                <a:latin typeface="Times New Roman"/>
                <a:ea typeface="+mn-ea"/>
                <a:cs typeface="Times New Roman"/>
              </a:rPr>
              <a:t>, 3rd Edition</a:t>
            </a:r>
          </a:p>
          <a:p>
            <a:pPr algn="r" fontAlgn="auto">
              <a:spcBef>
                <a:spcPts val="0"/>
              </a:spcBef>
              <a:spcAft>
                <a:spcPts val="0"/>
              </a:spcAft>
              <a:defRPr/>
            </a:pPr>
            <a:r>
              <a:rPr lang="en-GB" sz="800" dirty="0">
                <a:latin typeface="Times New Roman"/>
                <a:ea typeface="+mn-ea"/>
                <a:cs typeface="Times New Roman"/>
              </a:rPr>
              <a:t>Copyright © 2012  W.W. Norton &amp; Company</a:t>
            </a:r>
          </a:p>
        </p:txBody>
      </p:sp>
      <p:sp>
        <p:nvSpPr>
          <p:cNvPr id="2" name="Title 1"/>
          <p:cNvSpPr>
            <a:spLocks noGrp="1"/>
          </p:cNvSpPr>
          <p:nvPr>
            <p:ph type="title"/>
          </p:nvPr>
        </p:nvSpPr>
        <p:spPr>
          <a:xfrm>
            <a:off x="457200" y="50800"/>
            <a:ext cx="8229600" cy="838200"/>
          </a:xfrm>
        </p:spPr>
        <p:txBody>
          <a:bodyPr anchor="t"/>
          <a:lstStyle>
            <a:lvl1pPr>
              <a:defRPr>
                <a:solidFill>
                  <a:schemeClr val="bg1"/>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79500"/>
            <a:ext cx="4038600" cy="5219700"/>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2"/>
          <p:cNvSpPr>
            <a:spLocks noGrp="1"/>
          </p:cNvSpPr>
          <p:nvPr>
            <p:ph type="pic" idx="13"/>
          </p:nvPr>
        </p:nvSpPr>
        <p:spPr>
          <a:xfrm>
            <a:off x="4635500" y="1079500"/>
            <a:ext cx="4064000" cy="52197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6" name="Slide Number Placeholder 5"/>
          <p:cNvSpPr>
            <a:spLocks noGrp="1"/>
          </p:cNvSpPr>
          <p:nvPr>
            <p:ph type="sldNum" sz="quarter" idx="14"/>
          </p:nvPr>
        </p:nvSpPr>
        <p:spPr>
          <a:xfrm>
            <a:off x="6281738" y="6350000"/>
            <a:ext cx="2641600" cy="423863"/>
          </a:xfrm>
          <a:prstGeom prst="rect">
            <a:avLst/>
          </a:prstGeom>
        </p:spPr>
        <p:txBody>
          <a:bodyPr/>
          <a:lstStyle>
            <a:lvl1pPr fontAlgn="auto">
              <a:spcBef>
                <a:spcPts val="250"/>
              </a:spcBef>
              <a:spcAft>
                <a:spcPts val="0"/>
              </a:spcAft>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800" i="1">
                <a:solidFill>
                  <a:srgbClr val="000000"/>
                </a:solidFill>
                <a:latin typeface="Times New Roman" pitchFamily="-109" charset="0"/>
                <a:ea typeface="+mn-ea"/>
                <a:cs typeface="+mn-cs"/>
              </a:defRPr>
            </a:lvl1pPr>
          </a:lstStyle>
          <a:p>
            <a:pPr>
              <a:defRPr/>
            </a:pPr>
            <a:r>
              <a:rPr lang="en-GB"/>
              <a:t>The Norton Anthology of American Literature, 8th Edition</a:t>
            </a:r>
          </a:p>
          <a:p>
            <a:pPr>
              <a:defRPr/>
            </a:pPr>
            <a:r>
              <a:rPr lang="en-GB"/>
              <a:t>Copyright © 2012  W.W. Norton &amp; Company</a:t>
            </a:r>
          </a:p>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Rectangle 6"/>
          <p:cNvSpPr/>
          <p:nvPr userDrawn="1"/>
        </p:nvSpPr>
        <p:spPr>
          <a:xfrm>
            <a:off x="4533900" y="6503988"/>
            <a:ext cx="4572000" cy="365125"/>
          </a:xfrm>
          <a:prstGeom prst="rect">
            <a:avLst/>
          </a:prstGeom>
        </p:spPr>
        <p:txBody>
          <a:bodyPr>
            <a:spAutoFit/>
          </a:bodyPr>
          <a:lstStyle/>
          <a:p>
            <a:pPr algn="r">
              <a:defRPr/>
            </a:pPr>
            <a:r>
              <a:rPr lang="en-GB" sz="900" i="1">
                <a:latin typeface="Times New Roman" pitchFamily="18" charset="0"/>
                <a:ea typeface="+mn-ea"/>
                <a:cs typeface="Times New Roman" pitchFamily="18" charset="0"/>
              </a:rPr>
              <a:t>The Norton Anthology of World Literature</a:t>
            </a:r>
            <a:r>
              <a:rPr lang="en-GB" sz="900">
                <a:latin typeface="Times New Roman" pitchFamily="18" charset="0"/>
                <a:ea typeface="+mn-ea"/>
                <a:cs typeface="Times New Roman" pitchFamily="18" charset="0"/>
              </a:rPr>
              <a:t>, 3</a:t>
            </a:r>
            <a:r>
              <a:rPr lang="en-GB" sz="900" baseline="30000">
                <a:latin typeface="Times New Roman" pitchFamily="18" charset="0"/>
                <a:ea typeface="+mn-ea"/>
                <a:cs typeface="Times New Roman" pitchFamily="18" charset="0"/>
              </a:rPr>
              <a:t>rd</a:t>
            </a:r>
            <a:r>
              <a:rPr lang="en-GB" sz="900">
                <a:latin typeface="Times New Roman" pitchFamily="18" charset="0"/>
                <a:ea typeface="+mn-ea"/>
                <a:cs typeface="Times New Roman" pitchFamily="18" charset="0"/>
              </a:rPr>
              <a:t> Edition</a:t>
            </a:r>
          </a:p>
          <a:p>
            <a:pPr algn="r">
              <a:defRPr/>
            </a:pPr>
            <a:r>
              <a:rPr lang="en-GB" sz="900">
                <a:latin typeface="Times New Roman" pitchFamily="18" charset="0"/>
                <a:ea typeface="+mn-ea"/>
                <a:cs typeface="Times New Roman" pitchFamily="18" charset="0"/>
              </a:rPr>
              <a:t>Copyright © 2012  W.W. Norton &amp; Company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Picture with Caption">
    <p:spTree>
      <p:nvGrpSpPr>
        <p:cNvPr id="1" name=""/>
        <p:cNvGrpSpPr/>
        <p:nvPr/>
      </p:nvGrpSpPr>
      <p:grpSpPr>
        <a:xfrm>
          <a:off x="0" y="0"/>
          <a:ext cx="0" cy="0"/>
          <a:chOff x="0" y="0"/>
          <a:chExt cx="0" cy="0"/>
        </a:xfrm>
      </p:grpSpPr>
      <p:sp>
        <p:nvSpPr>
          <p:cNvPr id="5" name="Rectangle 6"/>
          <p:cNvSpPr/>
          <p:nvPr userDrawn="1"/>
        </p:nvSpPr>
        <p:spPr>
          <a:xfrm>
            <a:off x="4572000" y="6503988"/>
            <a:ext cx="4572000" cy="350837"/>
          </a:xfrm>
          <a:prstGeom prst="rect">
            <a:avLst/>
          </a:prstGeom>
        </p:spPr>
        <p:txBody>
          <a:bodyPr>
            <a:spAutoFit/>
          </a:bodyPr>
          <a:lstStyle/>
          <a:p>
            <a:pPr algn="r" fontAlgn="auto">
              <a:spcBef>
                <a:spcPts val="0"/>
              </a:spcBef>
              <a:spcAft>
                <a:spcPts val="0"/>
              </a:spcAft>
              <a:defRPr/>
            </a:pPr>
            <a:r>
              <a:rPr lang="en-GB" sz="900" i="1" dirty="0">
                <a:latin typeface="Times New Roman"/>
                <a:ea typeface="+mn-ea"/>
                <a:cs typeface="Times New Roman"/>
              </a:rPr>
              <a:t>The Norton Anthology of World Literature</a:t>
            </a:r>
            <a:r>
              <a:rPr lang="en-GB" sz="800" dirty="0">
                <a:latin typeface="Times New Roman"/>
                <a:ea typeface="+mn-ea"/>
                <a:cs typeface="Times New Roman"/>
              </a:rPr>
              <a:t>, 3rd Edition</a:t>
            </a:r>
          </a:p>
          <a:p>
            <a:pPr algn="r" fontAlgn="auto">
              <a:spcBef>
                <a:spcPts val="0"/>
              </a:spcBef>
              <a:spcAft>
                <a:spcPts val="0"/>
              </a:spcAft>
              <a:defRPr/>
            </a:pPr>
            <a:r>
              <a:rPr lang="en-GB" sz="800" dirty="0">
                <a:latin typeface="Times New Roman"/>
                <a:ea typeface="+mn-ea"/>
                <a:cs typeface="Times New Roman"/>
              </a:rPr>
              <a:t>Copyright © 2012  W.W. Norton &amp; Company</a:t>
            </a:r>
          </a:p>
        </p:txBody>
      </p:sp>
      <p:sp>
        <p:nvSpPr>
          <p:cNvPr id="6" name="Rectangle 5"/>
          <p:cNvSpPr/>
          <p:nvPr userDrawn="1"/>
        </p:nvSpPr>
        <p:spPr>
          <a:xfrm>
            <a:off x="0" y="5626100"/>
            <a:ext cx="9144000" cy="57150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 name="Picture Placeholder 2"/>
          <p:cNvSpPr>
            <a:spLocks noGrp="1"/>
          </p:cNvSpPr>
          <p:nvPr>
            <p:ph type="pic" idx="1"/>
          </p:nvPr>
        </p:nvSpPr>
        <p:spPr>
          <a:xfrm>
            <a:off x="1035050" y="271067"/>
            <a:ext cx="7073900" cy="516453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28800" y="5676900"/>
            <a:ext cx="5486400" cy="457200"/>
          </a:xfrm>
        </p:spPr>
        <p:txBody>
          <a:bodyPr/>
          <a:lstStyle>
            <a:lvl1pPr marL="0" indent="0" algn="ctr">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5"/>
          <p:cNvSpPr>
            <a:spLocks noGrp="1"/>
          </p:cNvSpPr>
          <p:nvPr>
            <p:ph type="sldNum" sz="quarter" idx="10"/>
          </p:nvPr>
        </p:nvSpPr>
        <p:spPr>
          <a:xfrm>
            <a:off x="6281738" y="6350000"/>
            <a:ext cx="2641600" cy="423863"/>
          </a:xfrm>
          <a:prstGeom prst="rect">
            <a:avLst/>
          </a:prstGeom>
        </p:spPr>
        <p:txBody>
          <a:bodyPr/>
          <a:lstStyle>
            <a:lvl1pPr fontAlgn="auto">
              <a:spcBef>
                <a:spcPts val="250"/>
              </a:spcBef>
              <a:spcAft>
                <a:spcPts val="0"/>
              </a:spcAft>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800" i="1">
                <a:solidFill>
                  <a:srgbClr val="000000"/>
                </a:solidFill>
                <a:latin typeface="Times New Roman" pitchFamily="-109" charset="0"/>
                <a:ea typeface="+mn-ea"/>
                <a:cs typeface="+mn-cs"/>
              </a:defRPr>
            </a:lvl1pPr>
          </a:lstStyle>
          <a:p>
            <a:pPr>
              <a:defRPr/>
            </a:pPr>
            <a:r>
              <a:rPr lang="en-GB"/>
              <a:t>The Norton Anthology of American Literature, 8th Edition</a:t>
            </a:r>
          </a:p>
          <a:p>
            <a:pPr>
              <a:defRPr/>
            </a:pPr>
            <a:r>
              <a:rPr lang="en-GB"/>
              <a:t>Copyright © 2012  W.W. Norton &amp; Company</a:t>
            </a:r>
          </a:p>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962400"/>
            <a:ext cx="9144000" cy="1955800"/>
          </a:xfrm>
        </p:spPr>
        <p:txBody>
          <a:bodyPr/>
          <a:lstStyle>
            <a:lvl1pPr>
              <a:defRPr>
                <a:solidFill>
                  <a:schemeClr val="bg1"/>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7"/>
          <p:cNvCxnSpPr/>
          <p:nvPr userDrawn="1"/>
        </p:nvCxnSpPr>
        <p:spPr>
          <a:xfrm>
            <a:off x="0" y="3797300"/>
            <a:ext cx="4483100" cy="1588"/>
          </a:xfrm>
          <a:prstGeom prst="line">
            <a:avLst/>
          </a:prstGeom>
          <a:ln/>
        </p:spPr>
        <p:style>
          <a:lnRef idx="2">
            <a:schemeClr val="accent2"/>
          </a:lnRef>
          <a:fillRef idx="0">
            <a:schemeClr val="accent2"/>
          </a:fillRef>
          <a:effectRef idx="1">
            <a:schemeClr val="accent2"/>
          </a:effectRef>
          <a:fontRef idx="minor">
            <a:schemeClr val="tx1"/>
          </a:fontRef>
        </p:style>
      </p:cxnSp>
      <p:sp>
        <p:nvSpPr>
          <p:cNvPr id="3" name="TextBox 4"/>
          <p:cNvSpPr txBox="1"/>
          <p:nvPr userDrawn="1"/>
        </p:nvSpPr>
        <p:spPr bwMode="auto">
          <a:xfrm>
            <a:off x="0" y="3835400"/>
            <a:ext cx="4686300" cy="2819400"/>
          </a:xfrm>
          <a:prstGeom prst="rect">
            <a:avLst/>
          </a:prstGeom>
          <a:noFill/>
          <a:ln w="9525">
            <a:noFill/>
            <a:miter lim="800000"/>
            <a:headEnd/>
            <a:tailEnd/>
          </a:ln>
        </p:spPr>
        <p:txBody>
          <a:bodyPr anchor="ctr">
            <a:normAutofit/>
          </a:bodyPr>
          <a:lstStyle/>
          <a:p>
            <a:pPr algn="ctr" fontAlgn="auto">
              <a:spcBef>
                <a:spcPts val="0"/>
              </a:spcBef>
              <a:spcAft>
                <a:spcPts val="0"/>
              </a:spcAft>
              <a:defRPr/>
            </a:pPr>
            <a:r>
              <a:rPr lang="en-US" sz="2000" dirty="0">
                <a:solidFill>
                  <a:srgbClr val="E46C0A"/>
                </a:solidFill>
                <a:latin typeface="+mn-lt"/>
                <a:ea typeface="+mn-ea"/>
                <a:cs typeface="+mn-cs"/>
              </a:rPr>
              <a:t>Visit the </a:t>
            </a:r>
            <a:r>
              <a:rPr lang="en-US" sz="2000" dirty="0" err="1">
                <a:solidFill>
                  <a:srgbClr val="E46C0A"/>
                </a:solidFill>
                <a:latin typeface="+mn-lt"/>
                <a:ea typeface="+mn-ea"/>
                <a:cs typeface="+mn-cs"/>
              </a:rPr>
              <a:t>StudySpace</a:t>
            </a:r>
            <a:r>
              <a:rPr lang="en-US" sz="2000" dirty="0">
                <a:solidFill>
                  <a:srgbClr val="E46C0A"/>
                </a:solidFill>
                <a:latin typeface="+mn-lt"/>
                <a:ea typeface="+mn-ea"/>
                <a:cs typeface="+mn-cs"/>
              </a:rPr>
              <a:t> at:</a:t>
            </a:r>
          </a:p>
          <a:p>
            <a:pPr algn="ctr" fontAlgn="auto">
              <a:spcBef>
                <a:spcPts val="0"/>
              </a:spcBef>
              <a:spcAft>
                <a:spcPts val="0"/>
              </a:spcAft>
              <a:defRPr/>
            </a:pPr>
            <a:r>
              <a:rPr lang="en-US" sz="2000" dirty="0">
                <a:solidFill>
                  <a:srgbClr val="9F4D56"/>
                </a:solidFill>
                <a:latin typeface="+mn-lt"/>
                <a:ea typeface="+mn-ea"/>
                <a:cs typeface="+mn-cs"/>
                <a:hlinkClick r:id="rId3"/>
              </a:rPr>
              <a:t>http://wwnorton.com/studyspace</a:t>
            </a:r>
            <a:endParaRPr lang="en-US" sz="2000" dirty="0">
              <a:solidFill>
                <a:srgbClr val="9F4D56"/>
              </a:solidFill>
              <a:latin typeface="+mn-lt"/>
              <a:ea typeface="+mn-ea"/>
              <a:cs typeface="+mn-cs"/>
            </a:endParaRPr>
          </a:p>
          <a:p>
            <a:pPr algn="ctr" fontAlgn="auto">
              <a:spcBef>
                <a:spcPts val="0"/>
              </a:spcBef>
              <a:spcAft>
                <a:spcPts val="0"/>
              </a:spcAft>
              <a:defRPr/>
            </a:pPr>
            <a:endParaRPr lang="en-US" sz="2000" dirty="0">
              <a:solidFill>
                <a:srgbClr val="9F4D56"/>
              </a:solidFill>
              <a:latin typeface="+mn-lt"/>
              <a:ea typeface="+mn-ea"/>
              <a:cs typeface="+mn-cs"/>
            </a:endParaRPr>
          </a:p>
          <a:p>
            <a:pPr algn="ctr" fontAlgn="auto">
              <a:spcBef>
                <a:spcPts val="0"/>
              </a:spcBef>
              <a:spcAft>
                <a:spcPts val="0"/>
              </a:spcAft>
              <a:defRPr/>
            </a:pPr>
            <a:r>
              <a:rPr lang="en-US" sz="2000" dirty="0">
                <a:solidFill>
                  <a:srgbClr val="E46C0A"/>
                </a:solidFill>
                <a:latin typeface="+mn-lt"/>
                <a:ea typeface="+mn-ea"/>
                <a:cs typeface="+mn-cs"/>
              </a:rPr>
              <a:t>For more learning resources, </a:t>
            </a:r>
          </a:p>
          <a:p>
            <a:pPr algn="ctr" fontAlgn="auto">
              <a:spcBef>
                <a:spcPts val="0"/>
              </a:spcBef>
              <a:spcAft>
                <a:spcPts val="0"/>
              </a:spcAft>
              <a:defRPr/>
            </a:pPr>
            <a:r>
              <a:rPr lang="en-US" sz="2000" dirty="0">
                <a:solidFill>
                  <a:srgbClr val="E46C0A"/>
                </a:solidFill>
                <a:latin typeface="+mn-lt"/>
                <a:ea typeface="+mn-ea"/>
                <a:cs typeface="+mn-cs"/>
              </a:rPr>
              <a:t>please visit the </a:t>
            </a:r>
            <a:r>
              <a:rPr lang="en-US" sz="2000" dirty="0" err="1">
                <a:solidFill>
                  <a:srgbClr val="E46C0A"/>
                </a:solidFill>
                <a:latin typeface="+mn-lt"/>
                <a:ea typeface="+mn-ea"/>
                <a:cs typeface="+mn-cs"/>
              </a:rPr>
              <a:t>StudySpace</a:t>
            </a:r>
            <a:r>
              <a:rPr lang="en-US" sz="2000" dirty="0">
                <a:solidFill>
                  <a:srgbClr val="E46C0A"/>
                </a:solidFill>
                <a:latin typeface="+mn-lt"/>
                <a:ea typeface="+mn-ea"/>
                <a:cs typeface="+mn-cs"/>
              </a:rPr>
              <a:t> site for </a:t>
            </a:r>
            <a:br>
              <a:rPr lang="en-US" sz="2000" dirty="0">
                <a:solidFill>
                  <a:srgbClr val="E46C0A"/>
                </a:solidFill>
                <a:latin typeface="+mn-lt"/>
                <a:ea typeface="+mn-ea"/>
                <a:cs typeface="+mn-cs"/>
              </a:rPr>
            </a:br>
            <a:r>
              <a:rPr lang="en-US" sz="2000" i="1" dirty="0">
                <a:solidFill>
                  <a:srgbClr val="E46C0A"/>
                </a:solidFill>
                <a:latin typeface="+mn-lt"/>
                <a:ea typeface="+mn-ea"/>
                <a:cs typeface="+mn-cs"/>
              </a:rPr>
              <a:t>The Norton Anthology </a:t>
            </a:r>
          </a:p>
          <a:p>
            <a:pPr algn="ctr" fontAlgn="auto">
              <a:spcBef>
                <a:spcPts val="0"/>
              </a:spcBef>
              <a:spcAft>
                <a:spcPts val="0"/>
              </a:spcAft>
              <a:defRPr/>
            </a:pPr>
            <a:r>
              <a:rPr lang="en-US" sz="2000" i="1" dirty="0">
                <a:solidFill>
                  <a:srgbClr val="E46C0A"/>
                </a:solidFill>
                <a:latin typeface="+mn-lt"/>
                <a:ea typeface="+mn-ea"/>
                <a:cs typeface="+mn-cs"/>
              </a:rPr>
              <a:t>Of World Literature.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15D009FF-BCDF-4C6B-A86F-2B9A598F9E9C}"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7" name="Rectangle 6"/>
          <p:cNvSpPr/>
          <p:nvPr userDrawn="1"/>
        </p:nvSpPr>
        <p:spPr>
          <a:xfrm>
            <a:off x="4572000" y="6503988"/>
            <a:ext cx="4572000" cy="350837"/>
          </a:xfrm>
          <a:prstGeom prst="rect">
            <a:avLst/>
          </a:prstGeom>
        </p:spPr>
        <p:txBody>
          <a:bodyPr>
            <a:spAutoFit/>
          </a:bodyPr>
          <a:lstStyle/>
          <a:p>
            <a:pPr algn="r">
              <a:defRPr/>
            </a:pPr>
            <a:r>
              <a:rPr lang="en-GB" sz="900" i="1">
                <a:latin typeface="Arial" charset="0"/>
                <a:ea typeface="+mn-ea"/>
                <a:cs typeface="Times New Roman" pitchFamily="18" charset="0"/>
              </a:rPr>
              <a:t>The Norton Anthology of World Literature</a:t>
            </a:r>
            <a:r>
              <a:rPr lang="en-GB" sz="800">
                <a:latin typeface="Arial" charset="0"/>
                <a:ea typeface="+mn-ea"/>
                <a:cs typeface="Times New Roman" pitchFamily="18" charset="0"/>
              </a:rPr>
              <a:t>, 3rd Edition</a:t>
            </a:r>
          </a:p>
          <a:p>
            <a:pPr algn="r">
              <a:defRPr/>
            </a:pPr>
            <a:r>
              <a:rPr lang="en-GB" sz="800">
                <a:latin typeface="Arial" charset="0"/>
                <a:ea typeface="+mn-ea"/>
                <a:cs typeface="Times New Roman" pitchFamily="18" charset="0"/>
              </a:rPr>
              <a:t>Copyright </a:t>
            </a:r>
            <a:r>
              <a:rPr lang="en-GB" sz="800">
                <a:latin typeface="Times New Roman"/>
                <a:ea typeface="+mn-ea"/>
                <a:cs typeface="Times New Roman" pitchFamily="18" charset="0"/>
              </a:rPr>
              <a:t>©</a:t>
            </a:r>
            <a:r>
              <a:rPr lang="en-GB" sz="800">
                <a:latin typeface="Arial" charset="0"/>
                <a:ea typeface="+mn-ea"/>
                <a:cs typeface="Times New Roman" pitchFamily="18" charset="0"/>
              </a:rPr>
              <a:t> 2012  W.W. Norton &amp; Company</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72" charset="-128"/>
          <a:cs typeface="ヒラギノ角ゴ Pro W3" pitchFamily="-72" charset="-128"/>
        </a:defRPr>
      </a:lvl1pPr>
      <a:lvl2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2pPr>
      <a:lvl3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3pPr>
      <a:lvl4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4pPr>
      <a:lvl5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72" charset="0"/>
        <a:buChar char="•"/>
        <a:defRPr sz="3200" kern="1200">
          <a:solidFill>
            <a:schemeClr val="tx1"/>
          </a:solidFill>
          <a:latin typeface="+mn-lt"/>
          <a:ea typeface="ヒラギノ角ゴ Pro W3" pitchFamily="-72" charset="-128"/>
          <a:cs typeface="ヒラギノ角ゴ Pro W3" pitchFamily="-72" charset="-128"/>
        </a:defRPr>
      </a:lvl1pPr>
      <a:lvl2pPr marL="742950" indent="-285750" algn="l" defTabSz="457200" rtl="0" eaLnBrk="0" fontAlgn="base" hangingPunct="0">
        <a:spcBef>
          <a:spcPct val="20000"/>
        </a:spcBef>
        <a:spcAft>
          <a:spcPct val="0"/>
        </a:spcAft>
        <a:buFont typeface="Arial" pitchFamily="-72" charset="0"/>
        <a:buChar char="–"/>
        <a:defRPr sz="2800" kern="1200">
          <a:solidFill>
            <a:schemeClr val="tx1"/>
          </a:solidFill>
          <a:latin typeface="+mn-lt"/>
          <a:ea typeface="ヒラギノ角ゴ Pro W3" pitchFamily="-72" charset="-128"/>
          <a:cs typeface="+mn-cs"/>
        </a:defRPr>
      </a:lvl2pPr>
      <a:lvl3pPr marL="1143000" indent="-228600" algn="l" defTabSz="457200" rtl="0" eaLnBrk="0" fontAlgn="base" hangingPunct="0">
        <a:spcBef>
          <a:spcPct val="20000"/>
        </a:spcBef>
        <a:spcAft>
          <a:spcPct val="0"/>
        </a:spcAft>
        <a:buFont typeface="Arial" pitchFamily="-72" charset="0"/>
        <a:buChar char="•"/>
        <a:defRPr sz="2400" kern="1200">
          <a:solidFill>
            <a:schemeClr val="tx1"/>
          </a:solidFill>
          <a:latin typeface="+mn-lt"/>
          <a:ea typeface="ヒラギノ角ゴ Pro W3" pitchFamily="-72" charset="-128"/>
          <a:cs typeface="+mn-cs"/>
        </a:defRPr>
      </a:lvl3pPr>
      <a:lvl4pPr marL="16002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ヒラギノ角ゴ Pro W3" pitchFamily="-72" charset="-128"/>
          <a:cs typeface="+mn-cs"/>
        </a:defRPr>
      </a:lvl4pPr>
      <a:lvl5pPr marL="20574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ヒラギノ角ゴ Pro W3" pitchFamily="-7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43A3A8B3-CC6B-40C5-90D7-3199DB21C374}"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E2CAA750-FCFE-4F19-9FC1-56F658A60B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72" charset="-128"/>
          <a:cs typeface="ヒラギノ角ゴ Pro W3" pitchFamily="-72" charset="-128"/>
        </a:defRPr>
      </a:lvl1pPr>
      <a:lvl2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2pPr>
      <a:lvl3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3pPr>
      <a:lvl4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4pPr>
      <a:lvl5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72" charset="0"/>
        <a:buChar char="•"/>
        <a:defRPr sz="3200" kern="1200">
          <a:solidFill>
            <a:schemeClr val="tx1"/>
          </a:solidFill>
          <a:latin typeface="+mn-lt"/>
          <a:ea typeface="ヒラギノ角ゴ Pro W3" pitchFamily="-72" charset="-128"/>
          <a:cs typeface="ヒラギノ角ゴ Pro W3" pitchFamily="-72" charset="-128"/>
        </a:defRPr>
      </a:lvl1pPr>
      <a:lvl2pPr marL="742950" indent="-285750" algn="l" defTabSz="457200" rtl="0" eaLnBrk="0" fontAlgn="base" hangingPunct="0">
        <a:spcBef>
          <a:spcPct val="20000"/>
        </a:spcBef>
        <a:spcAft>
          <a:spcPct val="0"/>
        </a:spcAft>
        <a:buFont typeface="Arial" pitchFamily="-72" charset="0"/>
        <a:buChar char="–"/>
        <a:defRPr sz="2800" kern="1200">
          <a:solidFill>
            <a:schemeClr val="tx1"/>
          </a:solidFill>
          <a:latin typeface="+mn-lt"/>
          <a:ea typeface="ヒラギノ角ゴ Pro W3" pitchFamily="-72" charset="-128"/>
          <a:cs typeface="+mn-cs"/>
        </a:defRPr>
      </a:lvl2pPr>
      <a:lvl3pPr marL="1143000" indent="-228600" algn="l" defTabSz="457200" rtl="0" eaLnBrk="0" fontAlgn="base" hangingPunct="0">
        <a:spcBef>
          <a:spcPct val="20000"/>
        </a:spcBef>
        <a:spcAft>
          <a:spcPct val="0"/>
        </a:spcAft>
        <a:buFont typeface="Arial" pitchFamily="-72" charset="0"/>
        <a:buChar char="•"/>
        <a:defRPr sz="2400" kern="1200">
          <a:solidFill>
            <a:schemeClr val="tx1"/>
          </a:solidFill>
          <a:latin typeface="+mn-lt"/>
          <a:ea typeface="ヒラギノ角ゴ Pro W3" pitchFamily="-72" charset="-128"/>
          <a:cs typeface="+mn-cs"/>
        </a:defRPr>
      </a:lvl3pPr>
      <a:lvl4pPr marL="16002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ヒラギノ角ゴ Pro W3" pitchFamily="-72" charset="-128"/>
          <a:cs typeface="+mn-cs"/>
        </a:defRPr>
      </a:lvl4pPr>
      <a:lvl5pPr marL="20574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ヒラギノ角ゴ Pro W3" pitchFamily="-7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1" name="Title 1"/>
          <p:cNvSpPr>
            <a:spLocks noGrp="1"/>
          </p:cNvSpPr>
          <p:nvPr>
            <p:ph type="ctrTitle"/>
          </p:nvPr>
        </p:nvSpPr>
        <p:spPr/>
        <p:txBody>
          <a:bodyPr/>
          <a:lstStyle/>
          <a:p>
            <a:pPr eaLnBrk="1" hangingPunct="1"/>
            <a:r>
              <a:rPr lang="en-US" smtClean="0">
                <a:latin typeface="Arial" pitchFamily="-72" charset="0"/>
                <a:ea typeface="Arial" pitchFamily="-72" charset="0"/>
                <a:cs typeface="Arial" pitchFamily="-72" charset="0"/>
              </a:rPr>
              <a:t>Volume F</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8_Janco.jpg"/>
          <p:cNvPicPr>
            <a:picLocks noChangeAspect="1"/>
          </p:cNvPicPr>
          <p:nvPr/>
        </p:nvPicPr>
        <p:blipFill>
          <a:blip r:embed="rId3"/>
          <a:stretch>
            <a:fillRect/>
          </a:stretch>
        </p:blipFill>
        <p:spPr>
          <a:xfrm>
            <a:off x="2439237" y="349472"/>
            <a:ext cx="4212087" cy="582465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6.09_GettyImages_50865278.jpg"/>
          <p:cNvPicPr>
            <a:picLocks noChangeAspect="1"/>
          </p:cNvPicPr>
          <p:nvPr/>
        </p:nvPicPr>
        <p:blipFill>
          <a:blip r:embed="rId3"/>
          <a:stretch>
            <a:fillRect/>
          </a:stretch>
        </p:blipFill>
        <p:spPr>
          <a:xfrm>
            <a:off x="617993" y="423155"/>
            <a:ext cx="7894193" cy="577623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10_GettyImages_50418008.jpg"/>
          <p:cNvPicPr>
            <a:picLocks noChangeAspect="1"/>
          </p:cNvPicPr>
          <p:nvPr/>
        </p:nvPicPr>
        <p:blipFill>
          <a:blip r:embed="rId3"/>
          <a:stretch>
            <a:fillRect/>
          </a:stretch>
        </p:blipFill>
        <p:spPr>
          <a:xfrm>
            <a:off x="515509" y="507287"/>
            <a:ext cx="8082515" cy="53651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11_U1275477INP.jpg"/>
          <p:cNvPicPr>
            <a:picLocks noChangeAspect="1"/>
          </p:cNvPicPr>
          <p:nvPr/>
        </p:nvPicPr>
        <p:blipFill>
          <a:blip r:embed="rId3"/>
          <a:stretch>
            <a:fillRect/>
          </a:stretch>
        </p:blipFill>
        <p:spPr>
          <a:xfrm>
            <a:off x="716683" y="317079"/>
            <a:ext cx="7770356" cy="596021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12_PAR51949.jpg"/>
          <p:cNvPicPr>
            <a:picLocks noChangeAspect="1"/>
          </p:cNvPicPr>
          <p:nvPr/>
        </p:nvPicPr>
        <p:blipFill>
          <a:blip r:embed="rId3"/>
          <a:stretch>
            <a:fillRect/>
          </a:stretch>
        </p:blipFill>
        <p:spPr>
          <a:xfrm>
            <a:off x="412313" y="540718"/>
            <a:ext cx="8291707" cy="53946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13_GettyImages_114003773.jpg"/>
          <p:cNvPicPr>
            <a:picLocks noChangeAspect="1"/>
          </p:cNvPicPr>
          <p:nvPr/>
        </p:nvPicPr>
        <p:blipFill>
          <a:blip r:embed="rId3"/>
          <a:stretch>
            <a:fillRect/>
          </a:stretch>
        </p:blipFill>
        <p:spPr>
          <a:xfrm>
            <a:off x="452645" y="443875"/>
            <a:ext cx="8210425" cy="547361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14_GettyImages_107881025.jpg"/>
          <p:cNvPicPr>
            <a:picLocks noChangeAspect="1"/>
          </p:cNvPicPr>
          <p:nvPr/>
        </p:nvPicPr>
        <p:blipFill>
          <a:blip r:embed="rId3"/>
          <a:stretch>
            <a:fillRect/>
          </a:stretch>
        </p:blipFill>
        <p:spPr>
          <a:xfrm>
            <a:off x="2552401" y="389819"/>
            <a:ext cx="3960484" cy="593248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15_speechless.jpg"/>
          <p:cNvPicPr>
            <a:picLocks noChangeAspect="1"/>
          </p:cNvPicPr>
          <p:nvPr/>
        </p:nvPicPr>
        <p:blipFill>
          <a:blip r:embed="rId3"/>
          <a:stretch>
            <a:fillRect/>
          </a:stretch>
        </p:blipFill>
        <p:spPr>
          <a:xfrm>
            <a:off x="2326077" y="345897"/>
            <a:ext cx="4325247" cy="596585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6.16a.jpg"/>
          <p:cNvPicPr>
            <a:picLocks noChangeAspect="1"/>
          </p:cNvPicPr>
          <p:nvPr/>
        </p:nvPicPr>
        <p:blipFill>
          <a:blip r:embed="rId3"/>
          <a:stretch>
            <a:fillRect/>
          </a:stretch>
        </p:blipFill>
        <p:spPr>
          <a:xfrm>
            <a:off x="2175197" y="314304"/>
            <a:ext cx="4614435" cy="588381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5" name="Picture 3" descr="18_NAWoL3_VolF"/>
          <p:cNvPicPr>
            <a:picLocks noChangeAspect="1" noChangeArrowheads="1"/>
          </p:cNvPicPr>
          <p:nvPr/>
        </p:nvPicPr>
        <p:blipFill>
          <a:blip r:embed="rId3"/>
          <a:srcRect/>
          <a:stretch>
            <a:fillRect/>
          </a:stretch>
        </p:blipFill>
        <p:spPr bwMode="auto">
          <a:xfrm>
            <a:off x="920750" y="1130300"/>
            <a:ext cx="7283450" cy="459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01_ART180859.jpg"/>
          <p:cNvPicPr>
            <a:picLocks noChangeAspect="1"/>
          </p:cNvPicPr>
          <p:nvPr/>
        </p:nvPicPr>
        <p:blipFill>
          <a:blip r:embed="rId3"/>
          <a:stretch>
            <a:fillRect/>
          </a:stretch>
        </p:blipFill>
        <p:spPr>
          <a:xfrm>
            <a:off x="641247" y="188622"/>
            <a:ext cx="7808078" cy="6214241"/>
          </a:xfrm>
          <a:prstGeom prst="rect">
            <a:avLst/>
          </a:prstGeom>
        </p:spPr>
      </p:pic>
      <p:sp>
        <p:nvSpPr>
          <p:cNvPr id="4" name="Rectangle 3"/>
          <p:cNvSpPr/>
          <p:nvPr/>
        </p:nvSpPr>
        <p:spPr>
          <a:xfrm>
            <a:off x="515509" y="0"/>
            <a:ext cx="8034398" cy="8928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3" name="Picture 3" descr="19_NAWoL3_VolF"/>
          <p:cNvPicPr>
            <a:picLocks noChangeAspect="1" noChangeArrowheads="1"/>
          </p:cNvPicPr>
          <p:nvPr/>
        </p:nvPicPr>
        <p:blipFill>
          <a:blip r:embed="rId3"/>
          <a:srcRect/>
          <a:stretch>
            <a:fillRect/>
          </a:stretch>
        </p:blipFill>
        <p:spPr bwMode="auto">
          <a:xfrm>
            <a:off x="2765425" y="598488"/>
            <a:ext cx="3594100" cy="566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1" name="Picture 3" descr="20_NAWoL3_VolF"/>
          <p:cNvPicPr>
            <a:picLocks noChangeAspect="1" noChangeArrowheads="1"/>
          </p:cNvPicPr>
          <p:nvPr/>
        </p:nvPicPr>
        <p:blipFill>
          <a:blip r:embed="rId3"/>
          <a:srcRect/>
          <a:stretch>
            <a:fillRect/>
          </a:stretch>
        </p:blipFill>
        <p:spPr bwMode="auto">
          <a:xfrm>
            <a:off x="1052513" y="687388"/>
            <a:ext cx="7016750" cy="548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49" name="Picture 3" descr="21_NAWoL3_VolF"/>
          <p:cNvPicPr>
            <a:picLocks noChangeAspect="1" noChangeArrowheads="1"/>
          </p:cNvPicPr>
          <p:nvPr/>
        </p:nvPicPr>
        <p:blipFill>
          <a:blip r:embed="rId3"/>
          <a:srcRect/>
          <a:stretch>
            <a:fillRect/>
          </a:stretch>
        </p:blipFill>
        <p:spPr bwMode="auto">
          <a:xfrm>
            <a:off x="917575" y="960438"/>
            <a:ext cx="7289800" cy="493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7" name="Picture 3" descr="22a_NAWoL3_VolF"/>
          <p:cNvPicPr>
            <a:picLocks noChangeAspect="1" noChangeArrowheads="1"/>
          </p:cNvPicPr>
          <p:nvPr/>
        </p:nvPicPr>
        <p:blipFill>
          <a:blip r:embed="rId3"/>
          <a:srcRect/>
          <a:stretch>
            <a:fillRect/>
          </a:stretch>
        </p:blipFill>
        <p:spPr bwMode="auto">
          <a:xfrm>
            <a:off x="2516188" y="711200"/>
            <a:ext cx="4092575"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5" name="Picture 3" descr="22b_NAWoL3_VolF"/>
          <p:cNvPicPr>
            <a:picLocks noChangeAspect="1" noChangeArrowheads="1"/>
          </p:cNvPicPr>
          <p:nvPr/>
        </p:nvPicPr>
        <p:blipFill>
          <a:blip r:embed="rId3"/>
          <a:srcRect/>
          <a:stretch>
            <a:fillRect/>
          </a:stretch>
        </p:blipFill>
        <p:spPr bwMode="auto">
          <a:xfrm>
            <a:off x="901700" y="1182688"/>
            <a:ext cx="7318375" cy="449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3" name="Picture 3" descr="23_NAWoL3_VolF"/>
          <p:cNvPicPr>
            <a:picLocks noChangeAspect="1" noChangeArrowheads="1"/>
          </p:cNvPicPr>
          <p:nvPr/>
        </p:nvPicPr>
        <p:blipFill>
          <a:blip r:embed="rId3"/>
          <a:srcRect/>
          <a:stretch>
            <a:fillRect/>
          </a:stretch>
        </p:blipFill>
        <p:spPr bwMode="auto">
          <a:xfrm>
            <a:off x="2506663" y="608013"/>
            <a:ext cx="4111625" cy="561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1" name="Picture 3" descr="24_NAWoL3_VolF"/>
          <p:cNvPicPr>
            <a:picLocks noChangeAspect="1" noChangeArrowheads="1"/>
          </p:cNvPicPr>
          <p:nvPr/>
        </p:nvPicPr>
        <p:blipFill>
          <a:blip r:embed="rId3"/>
          <a:srcRect/>
          <a:stretch>
            <a:fillRect/>
          </a:stretch>
        </p:blipFill>
        <p:spPr bwMode="auto">
          <a:xfrm>
            <a:off x="903288" y="904875"/>
            <a:ext cx="7315200" cy="504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8.2_Wasteland.jpg"/>
          <p:cNvPicPr>
            <a:picLocks noChangeAspect="1"/>
          </p:cNvPicPr>
          <p:nvPr/>
        </p:nvPicPr>
        <p:blipFill>
          <a:blip r:embed="rId3"/>
          <a:stretch>
            <a:fillRect/>
          </a:stretch>
        </p:blipFill>
        <p:spPr>
          <a:xfrm>
            <a:off x="2433326" y="246109"/>
            <a:ext cx="4217999" cy="621478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7" name="Picture 3" descr="25b_NAWoL3_VolF"/>
          <p:cNvPicPr>
            <a:picLocks noChangeAspect="1" noChangeArrowheads="1"/>
          </p:cNvPicPr>
          <p:nvPr/>
        </p:nvPicPr>
        <p:blipFill>
          <a:blip r:embed="rId3"/>
          <a:srcRect/>
          <a:stretch>
            <a:fillRect/>
          </a:stretch>
        </p:blipFill>
        <p:spPr bwMode="auto">
          <a:xfrm>
            <a:off x="2479675" y="700088"/>
            <a:ext cx="4165600" cy="545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7" name="Picture 3" descr="TL1_NAWoL3_VolF"/>
          <p:cNvPicPr>
            <a:picLocks noChangeAspect="1" noChangeArrowheads="1"/>
          </p:cNvPicPr>
          <p:nvPr/>
        </p:nvPicPr>
        <p:blipFill>
          <a:blip r:embed="rId3"/>
          <a:srcRect/>
          <a:stretch>
            <a:fillRect/>
          </a:stretch>
        </p:blipFill>
        <p:spPr bwMode="auto">
          <a:xfrm>
            <a:off x="987425" y="693738"/>
            <a:ext cx="7150100" cy="54514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02_20071010005522!Punch_Rhodes_Colossus.jpg"/>
          <p:cNvPicPr>
            <a:picLocks noChangeAspect="1"/>
          </p:cNvPicPr>
          <p:nvPr/>
        </p:nvPicPr>
        <p:blipFill>
          <a:blip r:embed="rId3"/>
          <a:stretch>
            <a:fillRect/>
          </a:stretch>
        </p:blipFill>
        <p:spPr>
          <a:xfrm>
            <a:off x="2140966" y="0"/>
            <a:ext cx="4887554" cy="63368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5" name="Picture 3" descr="TL2_NAWoL3_VolF"/>
          <p:cNvPicPr>
            <a:picLocks noChangeAspect="1" noChangeArrowheads="1"/>
          </p:cNvPicPr>
          <p:nvPr/>
        </p:nvPicPr>
        <p:blipFill>
          <a:blip r:embed="rId3"/>
          <a:srcRect/>
          <a:stretch>
            <a:fillRect/>
          </a:stretch>
        </p:blipFill>
        <p:spPr bwMode="auto">
          <a:xfrm>
            <a:off x="982663" y="692150"/>
            <a:ext cx="7159625" cy="54546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3" name="Picture 3" descr="TL3_NAWoL3_VolF"/>
          <p:cNvPicPr>
            <a:picLocks noChangeAspect="1" noChangeArrowheads="1"/>
          </p:cNvPicPr>
          <p:nvPr/>
        </p:nvPicPr>
        <p:blipFill>
          <a:blip r:embed="rId3"/>
          <a:srcRect/>
          <a:stretch>
            <a:fillRect/>
          </a:stretch>
        </p:blipFill>
        <p:spPr bwMode="auto">
          <a:xfrm>
            <a:off x="976313" y="698500"/>
            <a:ext cx="7172325" cy="5461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1" name="Picture 3" descr="TL4_NAWoL3_VolF"/>
          <p:cNvPicPr>
            <a:picLocks noChangeAspect="1" noChangeArrowheads="1"/>
          </p:cNvPicPr>
          <p:nvPr/>
        </p:nvPicPr>
        <p:blipFill>
          <a:blip r:embed="rId3"/>
          <a:srcRect/>
          <a:stretch>
            <a:fillRect/>
          </a:stretch>
        </p:blipFill>
        <p:spPr bwMode="auto">
          <a:xfrm>
            <a:off x="979488" y="693738"/>
            <a:ext cx="7165975" cy="54705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89" name="Picture 3" descr="TL5_NAWoL3_VolF"/>
          <p:cNvPicPr>
            <a:picLocks noChangeAspect="1" noChangeArrowheads="1"/>
          </p:cNvPicPr>
          <p:nvPr/>
        </p:nvPicPr>
        <p:blipFill>
          <a:blip r:embed="rId3"/>
          <a:srcRect/>
          <a:stretch>
            <a:fillRect/>
          </a:stretch>
        </p:blipFill>
        <p:spPr bwMode="auto">
          <a:xfrm>
            <a:off x="966788" y="684213"/>
            <a:ext cx="7191375" cy="548957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7" name="Picture 3" descr="TL6_NAWoL3_VolF"/>
          <p:cNvPicPr>
            <a:picLocks noChangeAspect="1" noChangeArrowheads="1"/>
          </p:cNvPicPr>
          <p:nvPr/>
        </p:nvPicPr>
        <p:blipFill>
          <a:blip r:embed="rId3"/>
          <a:srcRect/>
          <a:stretch>
            <a:fillRect/>
          </a:stretch>
        </p:blipFill>
        <p:spPr bwMode="auto">
          <a:xfrm>
            <a:off x="969963" y="693738"/>
            <a:ext cx="7185025" cy="547052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5" name="Picture 3" descr="TL7_NAWoL3_VolF"/>
          <p:cNvPicPr>
            <a:picLocks noChangeAspect="1" noChangeArrowheads="1"/>
          </p:cNvPicPr>
          <p:nvPr/>
        </p:nvPicPr>
        <p:blipFill>
          <a:blip r:embed="rId3"/>
          <a:srcRect/>
          <a:stretch>
            <a:fillRect/>
          </a:stretch>
        </p:blipFill>
        <p:spPr bwMode="auto">
          <a:xfrm>
            <a:off x="982663" y="673100"/>
            <a:ext cx="7159625" cy="545465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3" name="Picture 3" descr="TL8_NAWoL3_VolF"/>
          <p:cNvPicPr>
            <a:picLocks noChangeAspect="1" noChangeArrowheads="1"/>
          </p:cNvPicPr>
          <p:nvPr/>
        </p:nvPicPr>
        <p:blipFill>
          <a:blip r:embed="rId3"/>
          <a:srcRect/>
          <a:stretch>
            <a:fillRect/>
          </a:stretch>
        </p:blipFill>
        <p:spPr bwMode="auto">
          <a:xfrm>
            <a:off x="996950" y="701675"/>
            <a:ext cx="7124700" cy="542925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1" name="Picture 4" descr="TL9_NAWoL3_VolF"/>
          <p:cNvPicPr>
            <a:picLocks noChangeAspect="1" noChangeArrowheads="1"/>
          </p:cNvPicPr>
          <p:nvPr/>
        </p:nvPicPr>
        <p:blipFill>
          <a:blip r:embed="rId3"/>
          <a:srcRect/>
          <a:stretch>
            <a:fillRect/>
          </a:stretch>
        </p:blipFill>
        <p:spPr bwMode="auto">
          <a:xfrm>
            <a:off x="1031875" y="730250"/>
            <a:ext cx="7061200" cy="53784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29" name="Picture 3" descr="TL10_NAWoL3_VolF"/>
          <p:cNvPicPr>
            <a:picLocks noChangeAspect="1" noChangeArrowheads="1"/>
          </p:cNvPicPr>
          <p:nvPr/>
        </p:nvPicPr>
        <p:blipFill>
          <a:blip r:embed="rId3"/>
          <a:srcRect/>
          <a:stretch>
            <a:fillRect/>
          </a:stretch>
        </p:blipFill>
        <p:spPr bwMode="auto">
          <a:xfrm>
            <a:off x="1022350" y="725488"/>
            <a:ext cx="7080250" cy="54070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7" name="Picture 3" descr="TL11_NAWoL3_VolF"/>
          <p:cNvPicPr>
            <a:picLocks noChangeAspect="1" noChangeArrowheads="1"/>
          </p:cNvPicPr>
          <p:nvPr/>
        </p:nvPicPr>
        <p:blipFill>
          <a:blip r:embed="rId3"/>
          <a:srcRect/>
          <a:stretch>
            <a:fillRect/>
          </a:stretch>
        </p:blipFill>
        <p:spPr bwMode="auto">
          <a:xfrm>
            <a:off x="1001713" y="693738"/>
            <a:ext cx="7102475" cy="54705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07_HU052005.jpg"/>
          <p:cNvPicPr>
            <a:picLocks noChangeAspect="1"/>
          </p:cNvPicPr>
          <p:nvPr/>
        </p:nvPicPr>
        <p:blipFill>
          <a:blip r:embed="rId3"/>
          <a:stretch>
            <a:fillRect/>
          </a:stretch>
        </p:blipFill>
        <p:spPr>
          <a:xfrm>
            <a:off x="490362" y="326943"/>
            <a:ext cx="8123543" cy="589216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9"/>
          <p:cNvSpPr txBox="1">
            <a:spLocks/>
          </p:cNvSpPr>
          <p:nvPr/>
        </p:nvSpPr>
        <p:spPr bwMode="auto">
          <a:xfrm>
            <a:off x="127000" y="612170"/>
            <a:ext cx="4343400" cy="1569660"/>
          </a:xfrm>
          <a:prstGeom prst="rect">
            <a:avLst/>
          </a:prstGeom>
          <a:noFill/>
          <a:ln w="9525">
            <a:noFill/>
            <a:miter lim="800000"/>
            <a:headEnd/>
            <a:tailEnd/>
          </a:ln>
        </p:spPr>
        <p:txBody>
          <a:bodyPr anchor="ctr">
            <a:spAutoFit/>
          </a:bodyPr>
          <a:lstStyle/>
          <a:p>
            <a:pPr algn="ctr">
              <a:defRPr/>
            </a:pPr>
            <a:r>
              <a:rPr lang="en-US" dirty="0">
                <a:solidFill>
                  <a:schemeClr val="accent6">
                    <a:lumMod val="75000"/>
                  </a:schemeClr>
                </a:solidFill>
                <a:latin typeface="Arial" charset="0"/>
                <a:ea typeface="ＭＳ Ｐゴシック" charset="-128"/>
                <a:cs typeface="Arial"/>
              </a:rPr>
              <a:t>This concludes </a:t>
            </a:r>
            <a:r>
              <a:rPr lang="en-US">
                <a:solidFill>
                  <a:schemeClr val="accent6">
                    <a:lumMod val="75000"/>
                  </a:schemeClr>
                </a:solidFill>
                <a:latin typeface="Arial" charset="0"/>
                <a:ea typeface="ＭＳ Ｐゴシック" charset="-128"/>
                <a:cs typeface="Arial"/>
              </a:rPr>
              <a:t>the</a:t>
            </a:r>
            <a:r>
              <a:rPr lang="en-US" smtClean="0">
                <a:solidFill>
                  <a:schemeClr val="accent6">
                    <a:lumMod val="75000"/>
                  </a:schemeClr>
                </a:solidFill>
                <a:latin typeface="Arial" charset="0"/>
                <a:ea typeface="ＭＳ Ｐゴシック" charset="-128"/>
                <a:cs typeface="Arial"/>
              </a:rPr>
              <a:t> PowerPoint </a:t>
            </a:r>
            <a:r>
              <a:rPr lang="en-US" dirty="0">
                <a:solidFill>
                  <a:schemeClr val="accent6">
                    <a:lumMod val="75000"/>
                  </a:schemeClr>
                </a:solidFill>
                <a:latin typeface="Arial" charset="0"/>
                <a:ea typeface="ＭＳ Ｐゴシック" charset="-128"/>
                <a:cs typeface="Arial"/>
              </a:rPr>
              <a:t>presentation for</a:t>
            </a:r>
            <a:br>
              <a:rPr lang="en-US" dirty="0">
                <a:solidFill>
                  <a:schemeClr val="accent6">
                    <a:lumMod val="75000"/>
                  </a:schemeClr>
                </a:solidFill>
                <a:latin typeface="Arial" charset="0"/>
                <a:ea typeface="ＭＳ Ｐゴシック" charset="-128"/>
                <a:cs typeface="Arial"/>
              </a:rPr>
            </a:br>
            <a:r>
              <a:rPr lang="en-US" dirty="0">
                <a:solidFill>
                  <a:schemeClr val="accent6">
                    <a:lumMod val="75000"/>
                  </a:schemeClr>
                </a:solidFill>
                <a:latin typeface="Arial" charset="0"/>
                <a:ea typeface="ＭＳ Ｐゴシック" charset="-128"/>
                <a:cs typeface="Arial"/>
              </a:rPr>
              <a:t> </a:t>
            </a:r>
            <a:r>
              <a:rPr lang="en-US" dirty="0" smtClean="0">
                <a:solidFill>
                  <a:schemeClr val="accent6">
                    <a:lumMod val="75000"/>
                  </a:schemeClr>
                </a:solidFill>
                <a:latin typeface="Arial" charset="0"/>
                <a:ea typeface="ＭＳ Ｐゴシック" charset="-128"/>
                <a:cs typeface="Arial"/>
              </a:rPr>
              <a:t/>
            </a:r>
            <a:br>
              <a:rPr lang="en-US" dirty="0" smtClean="0">
                <a:solidFill>
                  <a:schemeClr val="accent6">
                    <a:lumMod val="75000"/>
                  </a:schemeClr>
                </a:solidFill>
                <a:latin typeface="Arial" charset="0"/>
                <a:ea typeface="ＭＳ Ｐゴシック" charset="-128"/>
                <a:cs typeface="Arial"/>
              </a:rPr>
            </a:br>
            <a:r>
              <a:rPr lang="en-US" dirty="0" smtClean="0">
                <a:solidFill>
                  <a:schemeClr val="accent6">
                    <a:lumMod val="75000"/>
                  </a:schemeClr>
                </a:solidFill>
                <a:latin typeface="Arial" charset="0"/>
                <a:ea typeface="ＭＳ Ｐゴシック" charset="-128"/>
                <a:cs typeface="Arial"/>
              </a:rPr>
              <a:t>Volume F</a:t>
            </a:r>
            <a:endParaRPr lang="en-US" dirty="0">
              <a:solidFill>
                <a:schemeClr val="accent6">
                  <a:lumMod val="75000"/>
                </a:schemeClr>
              </a:solidFill>
              <a:latin typeface="Arial" charset="0"/>
              <a:ea typeface="ＭＳ Ｐゴシック" charset="-128"/>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03_32318.jpg"/>
          <p:cNvPicPr>
            <a:picLocks noChangeAspect="1"/>
          </p:cNvPicPr>
          <p:nvPr/>
        </p:nvPicPr>
        <p:blipFill>
          <a:blip r:embed="rId3"/>
          <a:stretch>
            <a:fillRect/>
          </a:stretch>
        </p:blipFill>
        <p:spPr>
          <a:xfrm>
            <a:off x="1659689" y="367136"/>
            <a:ext cx="5771188" cy="587453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04_ART387705.jpg"/>
          <p:cNvPicPr>
            <a:picLocks noChangeAspect="1"/>
          </p:cNvPicPr>
          <p:nvPr/>
        </p:nvPicPr>
        <p:blipFill>
          <a:blip r:embed="rId3"/>
          <a:stretch>
            <a:fillRect/>
          </a:stretch>
        </p:blipFill>
        <p:spPr>
          <a:xfrm>
            <a:off x="666392" y="322729"/>
            <a:ext cx="7795504" cy="6022278"/>
          </a:xfrm>
          <a:prstGeom prst="rect">
            <a:avLst/>
          </a:prstGeom>
        </p:spPr>
      </p:pic>
      <p:sp>
        <p:nvSpPr>
          <p:cNvPr id="4" name="Rectangle 3"/>
          <p:cNvSpPr/>
          <p:nvPr/>
        </p:nvSpPr>
        <p:spPr>
          <a:xfrm>
            <a:off x="427495" y="6123944"/>
            <a:ext cx="8260720" cy="2766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05_ART140329.jpg"/>
          <p:cNvPicPr>
            <a:picLocks noChangeAspect="1"/>
          </p:cNvPicPr>
          <p:nvPr/>
        </p:nvPicPr>
        <p:blipFill>
          <a:blip r:embed="rId3"/>
          <a:stretch>
            <a:fillRect/>
          </a:stretch>
        </p:blipFill>
        <p:spPr>
          <a:xfrm>
            <a:off x="440070" y="1391652"/>
            <a:ext cx="8298439" cy="4033444"/>
          </a:xfrm>
          <a:prstGeom prst="rect">
            <a:avLst/>
          </a:prstGeom>
        </p:spPr>
      </p:pic>
      <p:sp>
        <p:nvSpPr>
          <p:cNvPr id="4" name="Rectangle 3"/>
          <p:cNvSpPr/>
          <p:nvPr/>
        </p:nvSpPr>
        <p:spPr>
          <a:xfrm>
            <a:off x="264041" y="5180831"/>
            <a:ext cx="8612774" cy="55329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06_GettyImages_82094820.jpg"/>
          <p:cNvPicPr>
            <a:picLocks noChangeAspect="1"/>
          </p:cNvPicPr>
          <p:nvPr/>
        </p:nvPicPr>
        <p:blipFill>
          <a:blip r:embed="rId3"/>
          <a:stretch>
            <a:fillRect/>
          </a:stretch>
        </p:blipFill>
        <p:spPr>
          <a:xfrm>
            <a:off x="704110" y="402394"/>
            <a:ext cx="7733769" cy="56094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08_ART386997.jpg"/>
          <p:cNvPicPr>
            <a:picLocks noChangeAspect="1"/>
          </p:cNvPicPr>
          <p:nvPr/>
        </p:nvPicPr>
        <p:blipFill>
          <a:blip r:embed="rId3"/>
          <a:stretch>
            <a:fillRect/>
          </a:stretch>
        </p:blipFill>
        <p:spPr>
          <a:xfrm>
            <a:off x="2363799" y="344703"/>
            <a:ext cx="4388114" cy="5953722"/>
          </a:xfrm>
          <a:prstGeom prst="rect">
            <a:avLst/>
          </a:prstGeom>
        </p:spPr>
      </p:pic>
      <p:sp>
        <p:nvSpPr>
          <p:cNvPr id="4" name="Rectangle 3"/>
          <p:cNvSpPr/>
          <p:nvPr/>
        </p:nvSpPr>
        <p:spPr>
          <a:xfrm>
            <a:off x="1986596" y="6111369"/>
            <a:ext cx="4928770" cy="2766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1279</TotalTime>
  <Words>1231</Words>
  <Application>Microsoft Macintosh PowerPoint</Application>
  <PresentationFormat>On-screen Show (4:3)</PresentationFormat>
  <Paragraphs>29</Paragraphs>
  <Slides>40</Slides>
  <Notes>38</Notes>
  <HiddenSlides>0</HiddenSlides>
  <MMClips>0</MMClips>
  <ScaleCrop>false</ScaleCrop>
  <HeadingPairs>
    <vt:vector size="4" baseType="variant">
      <vt:variant>
        <vt:lpstr>Design Template</vt:lpstr>
      </vt:variant>
      <vt:variant>
        <vt:i4>2</vt:i4>
      </vt:variant>
      <vt:variant>
        <vt:lpstr>Slide Titles</vt:lpstr>
      </vt:variant>
      <vt:variant>
        <vt:i4>40</vt:i4>
      </vt:variant>
    </vt:vector>
  </HeadingPairs>
  <TitlesOfParts>
    <vt:vector size="42" baseType="lpstr">
      <vt:lpstr>Office Theme</vt:lpstr>
      <vt:lpstr>Office Theme</vt:lpstr>
      <vt:lpstr>Volume F</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Manager/>
  <Company>WEATHER - GAGE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russell powers</dc:creator>
  <cp:keywords/>
  <dc:description/>
  <cp:lastModifiedBy>Ashley Polikoff</cp:lastModifiedBy>
  <cp:revision>68</cp:revision>
  <dcterms:created xsi:type="dcterms:W3CDTF">2012-06-07T19:12:10Z</dcterms:created>
  <dcterms:modified xsi:type="dcterms:W3CDTF">2012-06-07T19:13:28Z</dcterms:modified>
  <cp:category/>
</cp:coreProperties>
</file>