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7" r:id="rId6"/>
    <p:sldId id="268" r:id="rId7"/>
    <p:sldId id="269" r:id="rId8"/>
    <p:sldId id="270" r:id="rId9"/>
    <p:sldId id="271" r:id="rId10"/>
    <p:sldId id="274" r:id="rId11"/>
    <p:sldId id="265" r:id="rId12"/>
    <p:sldId id="266" r:id="rId13"/>
    <p:sldId id="272" r:id="rId14"/>
    <p:sldId id="273" r:id="rId15"/>
    <p:sldId id="260" r:id="rId16"/>
    <p:sldId id="276" r:id="rId17"/>
    <p:sldId id="261" r:id="rId18"/>
    <p:sldId id="263" r:id="rId19"/>
    <p:sldId id="262" r:id="rId20"/>
    <p:sldId id="26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75" d="100"/>
          <a:sy n="75" d="100"/>
        </p:scale>
        <p:origin x="-67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0C9F5-922A-4F71-BA51-AB3511AA0490}" type="datetimeFigureOut">
              <a:rPr lang="en-US" smtClean="0"/>
              <a:pPr/>
              <a:t>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656A3-DC60-4F45-ACCE-22753DB322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1656A3-DC60-4F45-ACCE-22753DB322EC}"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1656A3-DC60-4F45-ACCE-22753DB322EC}"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51FCD-1B61-4403-9467-3D54730EDDBA}"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51FCD-1B61-4403-9467-3D54730EDDBA}"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51FCD-1B61-4403-9467-3D54730EDDBA}"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51FCD-1B61-4403-9467-3D54730EDDBA}"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51FCD-1B61-4403-9467-3D54730EDDBA}" type="datetimeFigureOut">
              <a:rPr lang="en-US" smtClean="0"/>
              <a:pPr/>
              <a:t>2/26/2011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51FCD-1B61-4403-9467-3D54730EDDBA}" type="datetimeFigureOut">
              <a:rPr lang="en-US" smtClean="0"/>
              <a:pPr/>
              <a:t>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51FCD-1B61-4403-9467-3D54730EDDBA}" type="datetimeFigureOut">
              <a:rPr lang="en-US" smtClean="0"/>
              <a:pPr/>
              <a:t>2/26/2011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51FCD-1B61-4403-9467-3D54730EDDBA}" type="datetimeFigureOut">
              <a:rPr lang="en-US" smtClean="0"/>
              <a:pPr/>
              <a:t>2/26/2011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51FCD-1B61-4403-9467-3D54730EDDBA}" type="datetimeFigureOut">
              <a:rPr lang="en-US" smtClean="0"/>
              <a:pPr/>
              <a:t>2/26/2011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51FCD-1B61-4403-9467-3D54730EDDBA}" type="datetimeFigureOut">
              <a:rPr lang="en-US" smtClean="0"/>
              <a:pPr/>
              <a:t>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51FCD-1B61-4403-9467-3D54730EDDBA}" type="datetimeFigureOut">
              <a:rPr lang="en-US" smtClean="0"/>
              <a:pPr/>
              <a:t>2/26/2011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A02B6-9E1C-4CF4-B094-60BAE282A0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51FCD-1B61-4403-9467-3D54730EDDBA}" type="datetimeFigureOut">
              <a:rPr lang="en-US" smtClean="0"/>
              <a:pPr/>
              <a:t>2/26/2011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A02B6-9E1C-4CF4-B094-60BAE282A0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066799"/>
          </a:xfrm>
        </p:spPr>
        <p:txBody>
          <a:bodyPr/>
          <a:lstStyle/>
          <a:p>
            <a:r>
              <a:rPr lang="en-US" b="1" dirty="0" smtClean="0">
                <a:solidFill>
                  <a:srgbClr val="FF0000"/>
                </a:solidFill>
              </a:rPr>
              <a:t>PRONOUNS</a:t>
            </a:r>
            <a:endParaRPr lang="en-US" b="1" dirty="0">
              <a:solidFill>
                <a:srgbClr val="FF0000"/>
              </a:solidFill>
            </a:endParaRPr>
          </a:p>
        </p:txBody>
      </p:sp>
      <p:sp>
        <p:nvSpPr>
          <p:cNvPr id="3" name="Subtitle 2"/>
          <p:cNvSpPr>
            <a:spLocks noGrp="1"/>
          </p:cNvSpPr>
          <p:nvPr>
            <p:ph type="subTitle" idx="1"/>
          </p:nvPr>
        </p:nvSpPr>
        <p:spPr>
          <a:xfrm>
            <a:off x="1371600" y="2057400"/>
            <a:ext cx="6400800" cy="1219200"/>
          </a:xfrm>
        </p:spPr>
        <p:txBody>
          <a:bodyPr/>
          <a:lstStyle/>
          <a:p>
            <a:r>
              <a:rPr lang="en-US" b="1" dirty="0" smtClean="0">
                <a:solidFill>
                  <a:schemeClr val="tx1"/>
                </a:solidFill>
              </a:rPr>
              <a:t>Pronouns take the place of a noun or another pronoun.  </a:t>
            </a:r>
            <a:endParaRPr lang="en-US" b="1" dirty="0">
              <a:solidFill>
                <a:schemeClr val="tx1"/>
              </a:solidFill>
            </a:endParaRPr>
          </a:p>
        </p:txBody>
      </p:sp>
      <p:sp>
        <p:nvSpPr>
          <p:cNvPr id="4" name="TextBox 3"/>
          <p:cNvSpPr txBox="1"/>
          <p:nvPr/>
        </p:nvSpPr>
        <p:spPr>
          <a:xfrm>
            <a:off x="1371600" y="3962400"/>
            <a:ext cx="6248400" cy="1077218"/>
          </a:xfrm>
          <a:prstGeom prst="rect">
            <a:avLst/>
          </a:prstGeom>
          <a:noFill/>
        </p:spPr>
        <p:txBody>
          <a:bodyPr wrap="square" rtlCol="0">
            <a:spAutoFit/>
          </a:bodyPr>
          <a:lstStyle/>
          <a:p>
            <a:pPr algn="ctr"/>
            <a:r>
              <a:rPr lang="en-US" sz="3200" b="1" dirty="0" smtClean="0"/>
              <a:t>The words replaced are called ANTECEDENTS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0" fill="hold"/>
                                        <p:tgtEl>
                                          <p:spTgt spid="4"/>
                                        </p:tgtEl>
                                        <p:attrNameLst>
                                          <p:attrName>ppt_x</p:attrName>
                                        </p:attrNameLst>
                                      </p:cBhvr>
                                      <p:tavLst>
                                        <p:tav tm="0">
                                          <p:val>
                                            <p:strVal val="#ppt_x"/>
                                          </p:val>
                                        </p:tav>
                                        <p:tav tm="100000">
                                          <p:val>
                                            <p:strVal val="#ppt_x"/>
                                          </p:val>
                                        </p:tav>
                                      </p:tavLst>
                                    </p:anim>
                                    <p:anim calcmode="lin" valueType="num">
                                      <p:cBhvr additive="base">
                                        <p:cTn id="19"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jpg"/>
          <p:cNvPicPr>
            <a:picLocks noChangeAspect="1"/>
          </p:cNvPicPr>
          <p:nvPr/>
        </p:nvPicPr>
        <p:blipFill>
          <a:blip r:embed="rId2" cstate="print"/>
          <a:stretch>
            <a:fillRect/>
          </a:stretch>
        </p:blipFill>
        <p:spPr>
          <a:xfrm>
            <a:off x="838200" y="656897"/>
            <a:ext cx="7567716" cy="527037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REFLEXIVE PRONOUNS</a:t>
            </a:r>
            <a:endParaRPr lang="en-US" b="1" dirty="0">
              <a:solidFill>
                <a:srgbClr val="FF0000"/>
              </a:solidFill>
            </a:endParaRPr>
          </a:p>
        </p:txBody>
      </p:sp>
      <p:sp>
        <p:nvSpPr>
          <p:cNvPr id="3" name="Content Placeholder 2"/>
          <p:cNvSpPr>
            <a:spLocks noGrp="1"/>
          </p:cNvSpPr>
          <p:nvPr>
            <p:ph idx="1"/>
          </p:nvPr>
        </p:nvSpPr>
        <p:spPr>
          <a:xfrm>
            <a:off x="304800" y="1600200"/>
            <a:ext cx="8534400" cy="4525963"/>
          </a:xfrm>
        </p:spPr>
        <p:txBody>
          <a:bodyPr/>
          <a:lstStyle/>
          <a:p>
            <a:pPr>
              <a:buNone/>
            </a:pPr>
            <a:r>
              <a:rPr lang="en-US" b="1" dirty="0" smtClean="0"/>
              <a:t>A reflexive pronoun indicates that someone performed an action himself or herself. </a:t>
            </a:r>
          </a:p>
          <a:p>
            <a:pPr>
              <a:buNone/>
            </a:pPr>
            <a:endParaRPr lang="en-US" b="1" dirty="0" smtClean="0"/>
          </a:p>
          <a:p>
            <a:pPr>
              <a:buNone/>
            </a:pPr>
            <a:r>
              <a:rPr lang="en-US" b="1" dirty="0" smtClean="0"/>
              <a:t>Example:</a:t>
            </a:r>
          </a:p>
          <a:p>
            <a:r>
              <a:rPr lang="en-US" b="1" dirty="0" smtClean="0"/>
              <a:t>We, </a:t>
            </a:r>
            <a:r>
              <a:rPr lang="en-US" b="1" dirty="0" smtClean="0">
                <a:solidFill>
                  <a:schemeClr val="accent3">
                    <a:lumMod val="50000"/>
                  </a:schemeClr>
                </a:solidFill>
              </a:rPr>
              <a:t>ourselves</a:t>
            </a:r>
            <a:r>
              <a:rPr lang="en-US" b="1" dirty="0" smtClean="0"/>
              <a:t>, felt sorry for the contestants.</a:t>
            </a:r>
          </a:p>
          <a:p>
            <a:r>
              <a:rPr lang="en-US" b="1" dirty="0" smtClean="0"/>
              <a:t>He did the typing </a:t>
            </a:r>
            <a:r>
              <a:rPr lang="en-US" b="1" dirty="0" smtClean="0">
                <a:solidFill>
                  <a:schemeClr val="accent3">
                    <a:lumMod val="50000"/>
                  </a:schemeClr>
                </a:solidFill>
              </a:rPr>
              <a:t>himself</a:t>
            </a:r>
            <a:r>
              <a:rPr lang="en-US" b="1" dirty="0" smtClean="0"/>
              <a:t>.</a:t>
            </a:r>
          </a:p>
          <a:p>
            <a:pPr>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REFLEXIVE PRONOUNS</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solidFill>
                  <a:srgbClr val="FF0000"/>
                </a:solidFill>
              </a:rPr>
              <a:t>Do not use a reflexive pronoun as the subject of a sentence. </a:t>
            </a:r>
          </a:p>
          <a:p>
            <a:pPr>
              <a:buNone/>
            </a:pPr>
            <a:r>
              <a:rPr lang="en-US" b="1" dirty="0" smtClean="0"/>
              <a:t>Example: Incorrect</a:t>
            </a:r>
          </a:p>
          <a:p>
            <a:r>
              <a:rPr lang="en-US" b="1" dirty="0" smtClean="0"/>
              <a:t>Joe and </a:t>
            </a:r>
            <a:r>
              <a:rPr lang="en-US" b="1" dirty="0" smtClean="0">
                <a:solidFill>
                  <a:schemeClr val="accent3">
                    <a:lumMod val="50000"/>
                  </a:schemeClr>
                </a:solidFill>
              </a:rPr>
              <a:t>myself</a:t>
            </a:r>
            <a:r>
              <a:rPr lang="en-US" b="1" dirty="0" smtClean="0"/>
              <a:t> love to fish.</a:t>
            </a:r>
          </a:p>
          <a:p>
            <a:endParaRPr lang="en-US" b="1" dirty="0" smtClean="0"/>
          </a:p>
          <a:p>
            <a:pPr>
              <a:buNone/>
            </a:pPr>
            <a:r>
              <a:rPr lang="en-US" b="1" dirty="0" smtClean="0"/>
              <a:t>Example: Correction</a:t>
            </a:r>
          </a:p>
          <a:p>
            <a:r>
              <a:rPr lang="en-US" b="1" dirty="0" smtClean="0"/>
              <a:t>Joe and </a:t>
            </a:r>
            <a:r>
              <a:rPr lang="en-US" b="1" dirty="0" smtClean="0">
                <a:solidFill>
                  <a:schemeClr val="accent3">
                    <a:lumMod val="50000"/>
                  </a:schemeClr>
                </a:solidFill>
              </a:rPr>
              <a:t>I</a:t>
            </a:r>
            <a:r>
              <a:rPr lang="en-US" b="1" dirty="0" smtClean="0"/>
              <a:t> love to fish.</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Comparisons using </a:t>
            </a:r>
            <a:r>
              <a:rPr lang="en-US" b="1" dirty="0" smtClean="0">
                <a:solidFill>
                  <a:schemeClr val="tx2"/>
                </a:solidFill>
              </a:rPr>
              <a:t>like</a:t>
            </a:r>
            <a:r>
              <a:rPr lang="en-US" b="1" dirty="0" smtClean="0">
                <a:solidFill>
                  <a:srgbClr val="FF0000"/>
                </a:solidFill>
              </a:rPr>
              <a:t> or </a:t>
            </a:r>
            <a:r>
              <a:rPr lang="en-US" b="1" dirty="0" smtClean="0">
                <a:solidFill>
                  <a:schemeClr val="tx2"/>
                </a:solidFill>
              </a:rPr>
              <a:t>as</a:t>
            </a:r>
            <a:endParaRPr lang="en-US" b="1" dirty="0">
              <a:solidFill>
                <a:schemeClr val="tx2"/>
              </a:solidFill>
            </a:endParaRPr>
          </a:p>
        </p:txBody>
      </p:sp>
      <p:sp>
        <p:nvSpPr>
          <p:cNvPr id="3" name="Content Placeholder 2"/>
          <p:cNvSpPr>
            <a:spLocks noGrp="1"/>
          </p:cNvSpPr>
          <p:nvPr>
            <p:ph idx="1"/>
          </p:nvPr>
        </p:nvSpPr>
        <p:spPr>
          <a:xfrm>
            <a:off x="457200" y="1600200"/>
            <a:ext cx="8305800" cy="4525963"/>
          </a:xfrm>
        </p:spPr>
        <p:txBody>
          <a:bodyPr/>
          <a:lstStyle/>
          <a:p>
            <a:pPr>
              <a:buNone/>
            </a:pPr>
            <a:r>
              <a:rPr lang="en-US" b="1" dirty="0" smtClean="0"/>
              <a:t>Subject pronouns are often used in comparisons expressed by the word </a:t>
            </a:r>
            <a:r>
              <a:rPr lang="en-US" b="1" dirty="0" smtClean="0">
                <a:solidFill>
                  <a:schemeClr val="tx2"/>
                </a:solidFill>
              </a:rPr>
              <a:t>than</a:t>
            </a:r>
            <a:r>
              <a:rPr lang="en-US" b="1" dirty="0" smtClean="0"/>
              <a:t> or </a:t>
            </a:r>
            <a:r>
              <a:rPr lang="en-US" b="1" dirty="0" smtClean="0">
                <a:solidFill>
                  <a:schemeClr val="tx2"/>
                </a:solidFill>
              </a:rPr>
              <a:t>as</a:t>
            </a:r>
            <a:r>
              <a:rPr lang="en-US" b="1" dirty="0" smtClean="0"/>
              <a:t> in an abbreviated sentence.  </a:t>
            </a:r>
          </a:p>
          <a:p>
            <a:pPr>
              <a:buNone/>
            </a:pPr>
            <a:endParaRPr lang="en-US" b="1" dirty="0" smtClean="0"/>
          </a:p>
          <a:p>
            <a:pPr>
              <a:buNone/>
            </a:pPr>
            <a:r>
              <a:rPr lang="en-US" b="1" dirty="0" smtClean="0"/>
              <a:t>To find the correct pronoun, supply the omitted words.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Comparisons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t>Example:</a:t>
            </a:r>
          </a:p>
          <a:p>
            <a:pPr>
              <a:buNone/>
            </a:pPr>
            <a:r>
              <a:rPr lang="en-US" b="1" dirty="0" smtClean="0"/>
              <a:t>	Bobby left earlier than </a:t>
            </a:r>
            <a:r>
              <a:rPr lang="en-US" b="1" dirty="0" smtClean="0">
                <a:solidFill>
                  <a:srgbClr val="00B050"/>
                </a:solidFill>
              </a:rPr>
              <a:t>(I, me</a:t>
            </a:r>
            <a:r>
              <a:rPr lang="en-US" b="1" dirty="0" smtClean="0"/>
              <a:t>).</a:t>
            </a:r>
          </a:p>
          <a:p>
            <a:pPr>
              <a:buNone/>
            </a:pPr>
            <a:r>
              <a:rPr lang="en-US" b="1" dirty="0" smtClean="0"/>
              <a:t>	Solution:</a:t>
            </a:r>
          </a:p>
          <a:p>
            <a:pPr>
              <a:buNone/>
            </a:pPr>
            <a:r>
              <a:rPr lang="en-US" b="1" dirty="0" smtClean="0"/>
              <a:t>	</a:t>
            </a:r>
            <a:r>
              <a:rPr lang="en-US" b="1" dirty="0" smtClean="0">
                <a:solidFill>
                  <a:schemeClr val="tx2"/>
                </a:solidFill>
              </a:rPr>
              <a:t>Left </a:t>
            </a:r>
            <a:r>
              <a:rPr lang="en-US" b="1" dirty="0" smtClean="0"/>
              <a:t>or </a:t>
            </a:r>
            <a:r>
              <a:rPr lang="en-US" b="1" dirty="0" smtClean="0">
                <a:solidFill>
                  <a:schemeClr val="tx2"/>
                </a:solidFill>
              </a:rPr>
              <a:t>did</a:t>
            </a:r>
            <a:r>
              <a:rPr lang="en-US" b="1" dirty="0" smtClean="0"/>
              <a:t> could be added. </a:t>
            </a:r>
          </a:p>
          <a:p>
            <a:pPr>
              <a:buNone/>
            </a:pPr>
            <a:endParaRPr lang="en-US" b="1" dirty="0" smtClean="0">
              <a:solidFill>
                <a:srgbClr val="00B050"/>
              </a:solidFill>
            </a:endParaRPr>
          </a:p>
          <a:p>
            <a:pPr>
              <a:buNone/>
            </a:pPr>
            <a:r>
              <a:rPr lang="en-US" b="1" dirty="0" smtClean="0">
                <a:solidFill>
                  <a:srgbClr val="00B050"/>
                </a:solidFill>
              </a:rPr>
              <a:t> I </a:t>
            </a:r>
            <a:r>
              <a:rPr lang="en-US" b="1" dirty="0" smtClean="0"/>
              <a:t>is the correct choice because of the understood word. </a:t>
            </a:r>
          </a:p>
          <a:p>
            <a:pPr>
              <a:buNone/>
            </a:pPr>
            <a:r>
              <a:rPr lang="en-US" b="1" dirty="0" smtClean="0"/>
              <a:t>	Bobby left earlier than </a:t>
            </a:r>
            <a:r>
              <a:rPr lang="en-US" b="1" dirty="0" smtClean="0">
                <a:solidFill>
                  <a:srgbClr val="00B050"/>
                </a:solidFill>
              </a:rPr>
              <a:t>I</a:t>
            </a:r>
            <a:r>
              <a:rPr lang="en-US" b="1" dirty="0" smtClean="0"/>
              <a:t> (</a:t>
            </a:r>
            <a:r>
              <a:rPr lang="en-US" b="1" dirty="0" smtClean="0">
                <a:solidFill>
                  <a:schemeClr val="tx2"/>
                </a:solidFill>
              </a:rPr>
              <a:t>did</a:t>
            </a:r>
            <a:r>
              <a:rPr lang="en-US" b="1" dirty="0" smtClean="0"/>
              <a:t>).</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C00000"/>
                </a:solidFill>
              </a:rPr>
              <a:t>PRONOUN AGREEMENT</a:t>
            </a:r>
            <a:endParaRPr lang="en-US" b="1" dirty="0">
              <a:solidFill>
                <a:srgbClr val="C00000"/>
              </a:solidFill>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lgn="ctr">
              <a:buNone/>
            </a:pPr>
            <a:r>
              <a:rPr lang="en-US" b="1" dirty="0" smtClean="0">
                <a:solidFill>
                  <a:srgbClr val="C00000"/>
                </a:solidFill>
              </a:rPr>
              <a:t>INDEFINITE PRONOUNS</a:t>
            </a:r>
          </a:p>
          <a:p>
            <a:pPr>
              <a:buNone/>
            </a:pPr>
            <a:r>
              <a:rPr lang="en-US" b="1" u="sng" dirty="0" smtClean="0">
                <a:solidFill>
                  <a:schemeClr val="tx2"/>
                </a:solidFill>
              </a:rPr>
              <a:t>Many indefinite pronouns are in the third person singular: </a:t>
            </a:r>
          </a:p>
          <a:p>
            <a:r>
              <a:rPr lang="en-US" b="1" dirty="0" smtClean="0">
                <a:solidFill>
                  <a:srgbClr val="00B050"/>
                </a:solidFill>
              </a:rPr>
              <a:t>each, either, neither</a:t>
            </a:r>
          </a:p>
          <a:p>
            <a:r>
              <a:rPr lang="en-US" b="1" dirty="0" smtClean="0">
                <a:solidFill>
                  <a:srgbClr val="0070C0"/>
                </a:solidFill>
              </a:rPr>
              <a:t>Words that end in thing, one, or </a:t>
            </a:r>
            <a:r>
              <a:rPr lang="en-US" b="1" dirty="0" smtClean="0">
                <a:solidFill>
                  <a:srgbClr val="0070C0"/>
                </a:solidFill>
              </a:rPr>
              <a:t>body</a:t>
            </a:r>
          </a:p>
          <a:p>
            <a:pPr>
              <a:buNone/>
            </a:pPr>
            <a:r>
              <a:rPr lang="en-US" b="1" dirty="0" smtClean="0">
                <a:solidFill>
                  <a:srgbClr val="0070C0"/>
                </a:solidFill>
              </a:rPr>
              <a:t>	</a:t>
            </a:r>
            <a:r>
              <a:rPr lang="en-US" b="1" dirty="0" smtClean="0">
                <a:solidFill>
                  <a:srgbClr val="0070C0"/>
                </a:solidFill>
              </a:rPr>
              <a:t>any	thing</a:t>
            </a:r>
          </a:p>
          <a:p>
            <a:pPr>
              <a:buNone/>
            </a:pPr>
            <a:r>
              <a:rPr lang="en-US" b="1" dirty="0" smtClean="0">
                <a:solidFill>
                  <a:srgbClr val="0070C0"/>
                </a:solidFill>
              </a:rPr>
              <a:t>	</a:t>
            </a:r>
            <a:r>
              <a:rPr lang="en-US" b="1" dirty="0" smtClean="0">
                <a:solidFill>
                  <a:srgbClr val="0070C0"/>
                </a:solidFill>
              </a:rPr>
              <a:t>some	one</a:t>
            </a:r>
          </a:p>
          <a:p>
            <a:pPr>
              <a:buNone/>
            </a:pPr>
            <a:r>
              <a:rPr lang="en-US" b="1" dirty="0" smtClean="0">
                <a:solidFill>
                  <a:srgbClr val="0070C0"/>
                </a:solidFill>
              </a:rPr>
              <a:t>	</a:t>
            </a:r>
            <a:r>
              <a:rPr lang="en-US" b="1" dirty="0" smtClean="0">
                <a:solidFill>
                  <a:srgbClr val="0070C0"/>
                </a:solidFill>
              </a:rPr>
              <a:t>no		body</a:t>
            </a:r>
          </a:p>
          <a:p>
            <a:pPr>
              <a:buNone/>
            </a:pPr>
            <a:r>
              <a:rPr lang="en-US" b="1" dirty="0" smtClean="0">
                <a:solidFill>
                  <a:srgbClr val="0070C0"/>
                </a:solidFill>
              </a:rPr>
              <a:t>	every		</a:t>
            </a:r>
            <a:r>
              <a:rPr lang="en-US" b="1" dirty="0" smtClean="0"/>
              <a:t>	</a:t>
            </a:r>
            <a:endParaRPr lang="en-US" b="1" dirty="0" smtClean="0"/>
          </a:p>
          <a:p>
            <a:endParaRPr lang="en-US"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7"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Pronoun Agreement</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sz="4400" b="1" u="sng" dirty="0" smtClean="0"/>
              <a:t> A few Indefinite pronouns are </a:t>
            </a:r>
            <a:r>
              <a:rPr lang="en-US" sz="4400" b="1" u="sng" dirty="0" smtClean="0">
                <a:solidFill>
                  <a:schemeClr val="accent3">
                    <a:lumMod val="50000"/>
                  </a:schemeClr>
                </a:solidFill>
              </a:rPr>
              <a:t>Plural</a:t>
            </a:r>
            <a:r>
              <a:rPr lang="en-US" sz="4400" b="1" u="sng" dirty="0" smtClean="0"/>
              <a:t>.</a:t>
            </a:r>
          </a:p>
          <a:p>
            <a:pPr>
              <a:buNone/>
            </a:pPr>
            <a:endParaRPr lang="en-US" sz="4400" b="1" u="sng" dirty="0" smtClean="0"/>
          </a:p>
          <a:p>
            <a:r>
              <a:rPr lang="en-US" sz="4400" b="1" dirty="0" smtClean="0"/>
              <a:t>Both, many, few, several, some, 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PRONOUN AGREEMENT</a:t>
            </a:r>
            <a:endParaRPr lang="en-US" b="1" dirty="0">
              <a:solidFill>
                <a:srgbClr val="C00000"/>
              </a:solidFill>
            </a:endParaRPr>
          </a:p>
        </p:txBody>
      </p:sp>
      <p:sp>
        <p:nvSpPr>
          <p:cNvPr id="3" name="Content Placeholder 2"/>
          <p:cNvSpPr>
            <a:spLocks noGrp="1"/>
          </p:cNvSpPr>
          <p:nvPr>
            <p:ph idx="1"/>
          </p:nvPr>
        </p:nvSpPr>
        <p:spPr>
          <a:xfrm>
            <a:off x="457200" y="2133600"/>
            <a:ext cx="8229600" cy="3992563"/>
          </a:xfrm>
        </p:spPr>
        <p:txBody>
          <a:bodyPr/>
          <a:lstStyle/>
          <a:p>
            <a:r>
              <a:rPr lang="en-US" b="1" dirty="0" smtClean="0"/>
              <a:t>Use third person subject pronoun (singular or plural) to test noun or pronoun in question.</a:t>
            </a:r>
          </a:p>
          <a:p>
            <a:endParaRPr lang="en-US" b="1" dirty="0" smtClean="0"/>
          </a:p>
          <a:p>
            <a:r>
              <a:rPr lang="en-US" b="1" dirty="0" smtClean="0">
                <a:solidFill>
                  <a:srgbClr val="C00000"/>
                </a:solidFill>
              </a:rPr>
              <a:t>Singular</a:t>
            </a:r>
            <a:r>
              <a:rPr lang="en-US" b="1" dirty="0" smtClean="0"/>
              <a:t>				</a:t>
            </a:r>
            <a:r>
              <a:rPr lang="en-US" b="1" dirty="0" smtClean="0">
                <a:solidFill>
                  <a:srgbClr val="C00000"/>
                </a:solidFill>
              </a:rPr>
              <a:t>Plural</a:t>
            </a:r>
          </a:p>
          <a:p>
            <a:pPr>
              <a:buNone/>
            </a:pPr>
            <a:r>
              <a:rPr lang="en-US" b="1" dirty="0"/>
              <a:t>	</a:t>
            </a:r>
            <a:r>
              <a:rPr lang="en-US" b="1" dirty="0" smtClean="0"/>
              <a:t>he, she, it			they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PRONOUN AGREEMENT</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514350" indent="-514350">
              <a:buNone/>
            </a:pPr>
            <a:r>
              <a:rPr lang="en-US" b="1" dirty="0" smtClean="0">
                <a:solidFill>
                  <a:schemeClr val="tx2"/>
                </a:solidFill>
              </a:rPr>
              <a:t>1. </a:t>
            </a:r>
            <a:r>
              <a:rPr lang="en-US" b="1" dirty="0" smtClean="0">
                <a:solidFill>
                  <a:srgbClr val="FF0000"/>
                </a:solidFill>
              </a:rPr>
              <a:t>Everyone</a:t>
            </a:r>
            <a:r>
              <a:rPr lang="en-US" b="1" dirty="0" smtClean="0">
                <a:solidFill>
                  <a:schemeClr val="tx2"/>
                </a:solidFill>
              </a:rPr>
              <a:t> must take </a:t>
            </a:r>
            <a:r>
              <a:rPr lang="en-US" b="1" dirty="0" smtClean="0">
                <a:solidFill>
                  <a:schemeClr val="tx2"/>
                </a:solidFill>
              </a:rPr>
              <a:t>the </a:t>
            </a:r>
            <a:r>
              <a:rPr lang="en-US" b="1" dirty="0" smtClean="0">
                <a:solidFill>
                  <a:schemeClr val="tx2"/>
                </a:solidFill>
              </a:rPr>
              <a:t>bus to school </a:t>
            </a:r>
            <a:r>
              <a:rPr lang="en-US" b="1" dirty="0" smtClean="0">
                <a:solidFill>
                  <a:schemeClr val="tx2"/>
                </a:solidFill>
              </a:rPr>
              <a:t>and must </a:t>
            </a:r>
            <a:r>
              <a:rPr lang="en-US" b="1" dirty="0" smtClean="0">
                <a:solidFill>
                  <a:schemeClr val="tx2"/>
                </a:solidFill>
              </a:rPr>
              <a:t>bring _____ lunch with </a:t>
            </a:r>
            <a:r>
              <a:rPr lang="en-US" b="1" dirty="0" smtClean="0">
                <a:solidFill>
                  <a:schemeClr val="tx2"/>
                </a:solidFill>
              </a:rPr>
              <a:t>______.</a:t>
            </a:r>
          </a:p>
          <a:p>
            <a:pPr marL="514350" indent="-514350">
              <a:buNone/>
            </a:pPr>
            <a:endParaRPr lang="en-US" b="1" dirty="0" smtClean="0">
              <a:solidFill>
                <a:schemeClr val="tx2"/>
              </a:solidFill>
            </a:endParaRPr>
          </a:p>
          <a:p>
            <a:pPr marL="514350" indent="-514350">
              <a:buNone/>
            </a:pPr>
            <a:r>
              <a:rPr lang="en-US" b="1" dirty="0" smtClean="0">
                <a:solidFill>
                  <a:srgbClr val="FF0000"/>
                </a:solidFill>
              </a:rPr>
              <a:t>Substitute</a:t>
            </a:r>
            <a:r>
              <a:rPr lang="en-US" b="1" dirty="0" smtClean="0">
                <a:solidFill>
                  <a:srgbClr val="00B050"/>
                </a:solidFill>
              </a:rPr>
              <a:t> “he” for the singular indefinite pronoun “everyone.”</a:t>
            </a:r>
          </a:p>
          <a:p>
            <a:pPr marL="514350" indent="-514350">
              <a:buNone/>
            </a:pPr>
            <a:endParaRPr lang="en-US" b="1" dirty="0" smtClean="0">
              <a:solidFill>
                <a:srgbClr val="00B050"/>
              </a:solidFill>
            </a:endParaRPr>
          </a:p>
          <a:p>
            <a:pPr marL="514350" indent="-514350">
              <a:buNone/>
            </a:pPr>
            <a:r>
              <a:rPr lang="en-US" b="1" dirty="0" smtClean="0">
                <a:solidFill>
                  <a:srgbClr val="00B050"/>
                </a:solidFill>
              </a:rPr>
              <a:t>Answer:</a:t>
            </a:r>
          </a:p>
          <a:p>
            <a:pPr marL="514350" indent="-514350">
              <a:buNone/>
            </a:pPr>
            <a:r>
              <a:rPr lang="en-US" b="1" dirty="0" smtClean="0">
                <a:solidFill>
                  <a:srgbClr val="FF0000"/>
                </a:solidFill>
              </a:rPr>
              <a:t>He</a:t>
            </a:r>
            <a:r>
              <a:rPr lang="en-US" b="1" dirty="0" smtClean="0"/>
              <a:t> </a:t>
            </a:r>
            <a:r>
              <a:rPr lang="en-US" b="1" dirty="0" smtClean="0">
                <a:solidFill>
                  <a:schemeClr val="tx2"/>
                </a:solidFill>
              </a:rPr>
              <a:t>must take the bus to school and must bring ____ lunch with ____.</a:t>
            </a:r>
            <a:r>
              <a:rPr lang="en-US" b="1" dirty="0" smtClean="0">
                <a:solidFill>
                  <a:schemeClr val="tx2"/>
                </a:solidFill>
              </a:rPr>
              <a:t>	</a:t>
            </a:r>
            <a:endParaRPr 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PRONOUN AGREEMENT</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Examples:</a:t>
            </a:r>
          </a:p>
          <a:p>
            <a:pPr marL="514350" indent="-514350">
              <a:buFont typeface="+mj-lt"/>
              <a:buAutoNum type="arabicPeriod"/>
            </a:pPr>
            <a:r>
              <a:rPr lang="en-US" b="1" dirty="0" smtClean="0">
                <a:solidFill>
                  <a:schemeClr val="tx2"/>
                </a:solidFill>
              </a:rPr>
              <a:t>Some </a:t>
            </a:r>
            <a:r>
              <a:rPr lang="en-US" b="1" dirty="0" smtClean="0">
                <a:solidFill>
                  <a:schemeClr val="tx2"/>
                </a:solidFill>
              </a:rPr>
              <a:t>want </a:t>
            </a:r>
            <a:r>
              <a:rPr lang="en-US" b="1" dirty="0" smtClean="0">
                <a:solidFill>
                  <a:schemeClr val="tx2"/>
                </a:solidFill>
              </a:rPr>
              <a:t>to take ______sound systems with </a:t>
            </a:r>
            <a:r>
              <a:rPr lang="en-US" b="1" dirty="0" smtClean="0">
                <a:solidFill>
                  <a:schemeClr val="tx2"/>
                </a:solidFill>
              </a:rPr>
              <a:t>_____.</a:t>
            </a:r>
          </a:p>
          <a:p>
            <a:pPr marL="514350" indent="-514350">
              <a:buNone/>
            </a:pPr>
            <a:endParaRPr lang="en-US" b="1" dirty="0" smtClean="0"/>
          </a:p>
          <a:p>
            <a:pPr marL="514350" indent="-514350">
              <a:buNone/>
            </a:pPr>
            <a:r>
              <a:rPr lang="en-US" b="1" dirty="0" smtClean="0">
                <a:solidFill>
                  <a:srgbClr val="FF0000"/>
                </a:solidFill>
              </a:rPr>
              <a:t>Substitute</a:t>
            </a:r>
            <a:r>
              <a:rPr lang="en-US" b="1" dirty="0" smtClean="0"/>
              <a:t> </a:t>
            </a:r>
            <a:r>
              <a:rPr lang="en-US" b="1" dirty="0" smtClean="0">
                <a:solidFill>
                  <a:srgbClr val="00B050"/>
                </a:solidFill>
              </a:rPr>
              <a:t>“they” for the plural pronoun “some.”</a:t>
            </a:r>
            <a:endParaRPr lang="en-US" b="1" dirty="0" smtClean="0">
              <a:solidFill>
                <a:srgbClr val="00B050"/>
              </a:solidFill>
            </a:endParaRPr>
          </a:p>
          <a:p>
            <a:pPr marL="514350" indent="-514350">
              <a:buNone/>
            </a:pPr>
            <a:endParaRPr lang="en-US" b="1" dirty="0" smtClean="0"/>
          </a:p>
          <a:p>
            <a:pPr marL="514350" indent="-514350">
              <a:buNone/>
            </a:pPr>
            <a:r>
              <a:rPr lang="en-US" b="1" dirty="0" smtClean="0"/>
              <a:t>Answer: </a:t>
            </a:r>
          </a:p>
          <a:p>
            <a:pPr marL="514350" indent="-514350">
              <a:buNone/>
            </a:pPr>
            <a:r>
              <a:rPr lang="en-US" b="1" dirty="0"/>
              <a:t>	</a:t>
            </a:r>
            <a:r>
              <a:rPr lang="en-US" b="1" dirty="0" smtClean="0">
                <a:solidFill>
                  <a:srgbClr val="FF0000"/>
                </a:solidFill>
              </a:rPr>
              <a:t>They</a:t>
            </a:r>
            <a:r>
              <a:rPr lang="en-US" b="1" dirty="0" smtClean="0"/>
              <a:t>  </a:t>
            </a:r>
            <a:r>
              <a:rPr lang="en-US" b="1" dirty="0" smtClean="0"/>
              <a:t>want to take</a:t>
            </a:r>
            <a:r>
              <a:rPr lang="en-US" b="1" dirty="0" smtClean="0">
                <a:solidFill>
                  <a:schemeClr val="accent3">
                    <a:lumMod val="50000"/>
                  </a:schemeClr>
                </a:solidFill>
              </a:rPr>
              <a:t> their </a:t>
            </a:r>
            <a:r>
              <a:rPr lang="en-US" b="1" dirty="0" smtClean="0"/>
              <a:t>sound systems with </a:t>
            </a:r>
            <a:r>
              <a:rPr lang="en-US" b="1" dirty="0" smtClean="0">
                <a:solidFill>
                  <a:schemeClr val="accent3">
                    <a:lumMod val="75000"/>
                  </a:schemeClr>
                </a:solidFill>
              </a:rPr>
              <a:t>them</a:t>
            </a:r>
            <a:r>
              <a:rPr lang="en-US" b="1" dirty="0" smtClean="0"/>
              <a:t>. </a:t>
            </a:r>
            <a:endParaRPr lang="en-US"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Communication without Pronouns</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Anthony and Mary Ellen had to find Anthony and Mary Ellen’s books and Anthony and Mary Ellen’s backpacks before Anthony and Mary Ellen could go in Anthony and Mary Ellen’s car to Anthony and Mary Ellen’s grandmother’s house.</a:t>
            </a:r>
          </a:p>
          <a:p>
            <a:endParaRPr lang="en-US" b="1" dirty="0"/>
          </a:p>
          <a:p>
            <a:r>
              <a:rPr lang="en-US" b="1" dirty="0" smtClean="0"/>
              <a:t>Can you simplify this awkward sentence?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PRONOUN AGREEMENT</a:t>
            </a:r>
            <a:endParaRPr lang="en-US" b="1" dirty="0">
              <a:solidFill>
                <a:srgbClr val="C00000"/>
              </a:solidFill>
            </a:endParaRPr>
          </a:p>
        </p:txBody>
      </p:sp>
      <p:sp>
        <p:nvSpPr>
          <p:cNvPr id="3" name="Content Placeholder 2"/>
          <p:cNvSpPr>
            <a:spLocks noGrp="1"/>
          </p:cNvSpPr>
          <p:nvPr>
            <p:ph idx="1"/>
          </p:nvPr>
        </p:nvSpPr>
        <p:spPr>
          <a:xfrm>
            <a:off x="304800" y="1600200"/>
            <a:ext cx="8610600" cy="4525963"/>
          </a:xfrm>
        </p:spPr>
        <p:txBody>
          <a:bodyPr/>
          <a:lstStyle/>
          <a:p>
            <a:pPr>
              <a:buNone/>
            </a:pPr>
            <a:r>
              <a:rPr lang="en-US" b="1" dirty="0" smtClean="0"/>
              <a:t>Use a subject pronoun after forms of the verb</a:t>
            </a:r>
          </a:p>
          <a:p>
            <a:pPr algn="ctr">
              <a:buNone/>
            </a:pPr>
            <a:r>
              <a:rPr lang="en-US" sz="4400" b="1" dirty="0" smtClean="0">
                <a:solidFill>
                  <a:srgbClr val="C00000"/>
                </a:solidFill>
              </a:rPr>
              <a:t> to be. </a:t>
            </a:r>
          </a:p>
          <a:p>
            <a:pPr algn="ctr">
              <a:buNone/>
            </a:pPr>
            <a:r>
              <a:rPr lang="en-US" sz="3600" b="1" dirty="0" smtClean="0">
                <a:solidFill>
                  <a:srgbClr val="C00000"/>
                </a:solidFill>
              </a:rPr>
              <a:t>is, am, are, was, were, be, being, been</a:t>
            </a:r>
          </a:p>
          <a:p>
            <a:pPr>
              <a:buNone/>
            </a:pPr>
            <a:r>
              <a:rPr lang="en-US" sz="3600" b="1" dirty="0" smtClean="0"/>
              <a:t>Example:</a:t>
            </a:r>
          </a:p>
          <a:p>
            <a:r>
              <a:rPr lang="en-US" sz="3600" b="1" dirty="0" smtClean="0"/>
              <a:t>It was </a:t>
            </a:r>
            <a:r>
              <a:rPr lang="en-US" sz="3600" b="1" dirty="0" smtClean="0">
                <a:solidFill>
                  <a:schemeClr val="accent3">
                    <a:lumMod val="50000"/>
                  </a:schemeClr>
                </a:solidFill>
              </a:rPr>
              <a:t>she</a:t>
            </a:r>
            <a:r>
              <a:rPr lang="en-US" sz="3600" b="1" dirty="0" smtClean="0"/>
              <a:t> who won the gold medal.</a:t>
            </a:r>
          </a:p>
          <a:p>
            <a:r>
              <a:rPr lang="en-US" sz="3600" b="1" dirty="0" smtClean="0"/>
              <a:t>It may have been </a:t>
            </a:r>
            <a:r>
              <a:rPr lang="en-US" sz="3600" b="1" dirty="0" smtClean="0">
                <a:solidFill>
                  <a:schemeClr val="accent3">
                    <a:lumMod val="50000"/>
                  </a:schemeClr>
                </a:solidFill>
              </a:rPr>
              <a:t>they</a:t>
            </a:r>
            <a:r>
              <a:rPr lang="en-US" sz="3600" b="1" dirty="0" smtClean="0"/>
              <a:t> who stole the coin.</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ndkids christmas 2010.jpg"/>
          <p:cNvPicPr>
            <a:picLocks noChangeAspect="1"/>
          </p:cNvPicPr>
          <p:nvPr/>
        </p:nvPicPr>
        <p:blipFill>
          <a:blip r:embed="rId2" cstate="print"/>
          <a:stretch>
            <a:fillRect/>
          </a:stretch>
        </p:blipFill>
        <p:spPr>
          <a:xfrm>
            <a:off x="228600" y="134892"/>
            <a:ext cx="8838883" cy="59611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COMMUNICATION WITH PRONOUNS</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Anthony and Mary Ellen had to find</a:t>
            </a:r>
            <a:r>
              <a:rPr lang="en-US" b="1" dirty="0" smtClean="0">
                <a:solidFill>
                  <a:schemeClr val="accent3">
                    <a:lumMod val="50000"/>
                  </a:schemeClr>
                </a:solidFill>
              </a:rPr>
              <a:t> their </a:t>
            </a:r>
            <a:r>
              <a:rPr lang="en-US" b="1" dirty="0" smtClean="0"/>
              <a:t>books and backpacks before </a:t>
            </a:r>
            <a:r>
              <a:rPr lang="en-US" b="1" dirty="0" smtClean="0">
                <a:solidFill>
                  <a:schemeClr val="accent3">
                    <a:lumMod val="50000"/>
                  </a:schemeClr>
                </a:solidFill>
              </a:rPr>
              <a:t>they</a:t>
            </a:r>
            <a:r>
              <a:rPr lang="en-US" b="1" dirty="0" smtClean="0"/>
              <a:t> could go in </a:t>
            </a:r>
            <a:r>
              <a:rPr lang="en-US" b="1" dirty="0" smtClean="0">
                <a:solidFill>
                  <a:schemeClr val="accent3">
                    <a:lumMod val="50000"/>
                  </a:schemeClr>
                </a:solidFill>
              </a:rPr>
              <a:t>their</a:t>
            </a:r>
            <a:r>
              <a:rPr lang="en-US" b="1" dirty="0" smtClean="0"/>
              <a:t> car to </a:t>
            </a:r>
            <a:r>
              <a:rPr lang="en-US" b="1" dirty="0" smtClean="0">
                <a:solidFill>
                  <a:schemeClr val="accent3">
                    <a:lumMod val="50000"/>
                  </a:schemeClr>
                </a:solidFill>
              </a:rPr>
              <a:t>their</a:t>
            </a:r>
            <a:r>
              <a:rPr lang="en-US" b="1" dirty="0" smtClean="0"/>
              <a:t> grandmother's house.</a:t>
            </a:r>
          </a:p>
          <a:p>
            <a:endParaRPr lang="en-US" b="1" dirty="0"/>
          </a:p>
          <a:p>
            <a:r>
              <a:rPr lang="en-US" b="1" dirty="0" smtClean="0"/>
              <a:t>In the examples above, Anthony and Mary Ellen are the plural </a:t>
            </a:r>
            <a:r>
              <a:rPr lang="en-US" b="1" dirty="0" smtClean="0">
                <a:solidFill>
                  <a:srgbClr val="C00000"/>
                </a:solidFill>
              </a:rPr>
              <a:t>antecedents</a:t>
            </a:r>
            <a:r>
              <a:rPr lang="en-US" b="1" dirty="0" smtClean="0"/>
              <a:t> of all the pronouns.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C00000"/>
                </a:solidFill>
              </a:rPr>
              <a:t>PRONOUN CASES</a:t>
            </a:r>
            <a:br>
              <a:rPr lang="en-US" b="1" dirty="0" smtClean="0">
                <a:solidFill>
                  <a:srgbClr val="C00000"/>
                </a:solidFill>
              </a:rPr>
            </a:br>
            <a:r>
              <a:rPr lang="en-US" sz="2800" b="1" dirty="0" smtClean="0"/>
              <a:t>Textbook – pg 476</a:t>
            </a:r>
            <a:endParaRPr lang="en-US" b="1" dirty="0"/>
          </a:p>
        </p:txBody>
      </p:sp>
      <p:sp>
        <p:nvSpPr>
          <p:cNvPr id="3" name="Content Placeholder 2"/>
          <p:cNvSpPr>
            <a:spLocks noGrp="1"/>
          </p:cNvSpPr>
          <p:nvPr>
            <p:ph idx="1"/>
          </p:nvPr>
        </p:nvSpPr>
        <p:spPr>
          <a:xfrm>
            <a:off x="228600" y="1066801"/>
            <a:ext cx="8763000" cy="4267200"/>
          </a:xfrm>
        </p:spPr>
        <p:txBody>
          <a:bodyPr/>
          <a:lstStyle/>
          <a:p>
            <a:pPr>
              <a:buNone/>
            </a:pPr>
            <a:r>
              <a:rPr lang="en-US" b="1" dirty="0">
                <a:solidFill>
                  <a:srgbClr val="C00000"/>
                </a:solidFill>
              </a:rPr>
              <a:t> </a:t>
            </a:r>
            <a:r>
              <a:rPr lang="en-US" b="1" dirty="0" smtClean="0">
                <a:solidFill>
                  <a:srgbClr val="C00000"/>
                </a:solidFill>
              </a:rPr>
              <a:t>          </a:t>
            </a:r>
            <a:r>
              <a:rPr lang="en-US" b="1" u="sng" dirty="0" smtClean="0">
                <a:solidFill>
                  <a:srgbClr val="C00000"/>
                </a:solidFill>
              </a:rPr>
              <a:t> SINGULAR</a:t>
            </a:r>
            <a:r>
              <a:rPr lang="en-US" b="1" dirty="0" smtClean="0"/>
              <a:t>		      </a:t>
            </a:r>
            <a:r>
              <a:rPr lang="en-US" b="1" u="sng" dirty="0" smtClean="0">
                <a:solidFill>
                  <a:srgbClr val="C00000"/>
                </a:solidFill>
              </a:rPr>
              <a:t>PLURAL</a:t>
            </a:r>
          </a:p>
          <a:p>
            <a:pPr>
              <a:buNone/>
            </a:pPr>
            <a:r>
              <a:rPr lang="en-US" sz="2000" b="1" u="sng" dirty="0" smtClean="0"/>
              <a:t>PERSON</a:t>
            </a:r>
            <a:r>
              <a:rPr lang="en-US" sz="2000" b="1" dirty="0" smtClean="0"/>
              <a:t>   </a:t>
            </a:r>
            <a:r>
              <a:rPr lang="en-US" sz="2000" b="1" u="sng" dirty="0" smtClean="0"/>
              <a:t>SUBJECT</a:t>
            </a:r>
            <a:r>
              <a:rPr lang="en-US" sz="2000" b="1" dirty="0"/>
              <a:t> </a:t>
            </a:r>
            <a:r>
              <a:rPr lang="en-US" sz="2000" b="1" dirty="0" smtClean="0"/>
              <a:t> </a:t>
            </a:r>
            <a:r>
              <a:rPr lang="en-US" sz="2000" b="1" u="sng" dirty="0" smtClean="0"/>
              <a:t>OBJECT</a:t>
            </a:r>
            <a:r>
              <a:rPr lang="en-US" sz="2000" b="1" dirty="0" smtClean="0"/>
              <a:t> </a:t>
            </a:r>
            <a:r>
              <a:rPr lang="en-US" sz="2000" b="1" u="sng" dirty="0" smtClean="0"/>
              <a:t>POSSESSIVE</a:t>
            </a:r>
            <a:r>
              <a:rPr lang="en-US" sz="2000" b="1" dirty="0" smtClean="0"/>
              <a:t>	</a:t>
            </a:r>
            <a:r>
              <a:rPr lang="en-US" sz="2000" b="1" u="sng" dirty="0" smtClean="0"/>
              <a:t>SUBJECT</a:t>
            </a:r>
            <a:r>
              <a:rPr lang="en-US" sz="2000" b="1" dirty="0" smtClean="0"/>
              <a:t> </a:t>
            </a:r>
            <a:r>
              <a:rPr lang="en-US" sz="2000" b="1" u="sng" dirty="0" smtClean="0"/>
              <a:t> OBJECT  POSSESSIVE</a:t>
            </a:r>
          </a:p>
          <a:p>
            <a:pPr>
              <a:buNone/>
            </a:pPr>
            <a:endParaRPr lang="en-US" sz="2000" b="1" u="sng" dirty="0"/>
          </a:p>
          <a:p>
            <a:pPr>
              <a:buNone/>
            </a:pPr>
            <a:r>
              <a:rPr lang="en-US" sz="2000" b="1" dirty="0" smtClean="0"/>
              <a:t>First	    I	       me	     my, mine	we	     us	   our, ours</a:t>
            </a:r>
          </a:p>
          <a:p>
            <a:pPr>
              <a:buNone/>
            </a:pPr>
            <a:endParaRPr lang="en-US" sz="2000" b="1" dirty="0"/>
          </a:p>
          <a:p>
            <a:pPr>
              <a:buNone/>
            </a:pPr>
            <a:r>
              <a:rPr lang="en-US" sz="2000" b="1" dirty="0" smtClean="0"/>
              <a:t>Second	   you	       </a:t>
            </a:r>
            <a:r>
              <a:rPr lang="en-US" sz="2000" b="1" dirty="0" err="1" smtClean="0"/>
              <a:t>you</a:t>
            </a:r>
            <a:r>
              <a:rPr lang="en-US" sz="2000" b="1" dirty="0" smtClean="0"/>
              <a:t>       your, yours     	you              </a:t>
            </a:r>
            <a:r>
              <a:rPr lang="en-US" sz="2000" b="1" dirty="0" err="1" smtClean="0"/>
              <a:t>you</a:t>
            </a:r>
            <a:r>
              <a:rPr lang="en-US" sz="2000" b="1" dirty="0" smtClean="0"/>
              <a:t>	    your, yours</a:t>
            </a:r>
          </a:p>
          <a:p>
            <a:pPr>
              <a:buNone/>
            </a:pPr>
            <a:endParaRPr lang="en-US" sz="2000" b="1" dirty="0"/>
          </a:p>
          <a:p>
            <a:pPr>
              <a:buNone/>
            </a:pPr>
            <a:r>
              <a:rPr lang="en-US" sz="2000" b="1" dirty="0" smtClean="0"/>
              <a:t>Third         he	       him	     his		they	     them	      their, theirs	</a:t>
            </a:r>
            <a:endParaRPr lang="en-US" sz="2000" b="1" dirty="0"/>
          </a:p>
          <a:p>
            <a:pPr>
              <a:buNone/>
            </a:pPr>
            <a:r>
              <a:rPr lang="en-US" b="1" dirty="0" smtClean="0"/>
              <a:t>		</a:t>
            </a:r>
            <a:r>
              <a:rPr lang="en-US" sz="2000" b="1" dirty="0" smtClean="0"/>
              <a:t>  she	       her        </a:t>
            </a:r>
            <a:r>
              <a:rPr lang="en-US" sz="2000" b="1" dirty="0" err="1" smtClean="0"/>
              <a:t>her</a:t>
            </a:r>
            <a:r>
              <a:rPr lang="en-US" sz="2000" b="1" dirty="0" smtClean="0"/>
              <a:t>, hers	they	</a:t>
            </a:r>
            <a:r>
              <a:rPr lang="en-US" sz="2000" b="1" smtClean="0"/>
              <a:t>     </a:t>
            </a:r>
            <a:r>
              <a:rPr lang="en-US" sz="2000" b="1" dirty="0" smtClean="0"/>
              <a:t>them	      their, theirs	</a:t>
            </a:r>
          </a:p>
          <a:p>
            <a:pPr>
              <a:buNone/>
            </a:pPr>
            <a:r>
              <a:rPr lang="en-US" sz="2000" b="1" dirty="0" smtClean="0"/>
              <a:t>		   it	       </a:t>
            </a:r>
            <a:r>
              <a:rPr lang="en-US" sz="2000" b="1" dirty="0" err="1" smtClean="0"/>
              <a:t>it</a:t>
            </a:r>
            <a:r>
              <a:rPr lang="en-US" sz="2000" b="1" dirty="0" smtClean="0"/>
              <a:t>	     its		they	     them	      their, theirs	</a:t>
            </a:r>
            <a:endParaRPr lang="en-US" sz="2000" b="1" dirty="0"/>
          </a:p>
        </p:txBody>
      </p:sp>
      <p:sp>
        <p:nvSpPr>
          <p:cNvPr id="4" name="TextBox 3"/>
          <p:cNvSpPr txBox="1"/>
          <p:nvPr/>
        </p:nvSpPr>
        <p:spPr>
          <a:xfrm>
            <a:off x="533400" y="5715000"/>
            <a:ext cx="8077200" cy="461665"/>
          </a:xfrm>
          <a:prstGeom prst="rect">
            <a:avLst/>
          </a:prstGeom>
          <a:noFill/>
        </p:spPr>
        <p:txBody>
          <a:bodyPr wrap="square" rtlCol="0">
            <a:spAutoFit/>
          </a:bodyPr>
          <a:lstStyle/>
          <a:p>
            <a:r>
              <a:rPr lang="en-US" sz="2400" b="1" dirty="0" smtClean="0">
                <a:solidFill>
                  <a:srgbClr val="C00000"/>
                </a:solidFill>
              </a:rPr>
              <a:t>Also third person:  one, a person, a classmate, a friend, etc.</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7" presetClass="entr" presetSubtype="4" fill="hold" nodeType="clickEffect">
                                  <p:stCondLst>
                                    <p:cond delay="0"/>
                                  </p:stCondLst>
                                  <p:childTnLst>
                                    <p:set>
                                      <p:cBhvr>
                                        <p:cTn id="53" dur="1" fill="hold">
                                          <p:stCondLst>
                                            <p:cond delay="0"/>
                                          </p:stCondLst>
                                        </p:cTn>
                                        <p:tgtEl>
                                          <p:spTgt spid="4">
                                            <p:txEl>
                                              <p:pRg st="0" end="0"/>
                                            </p:txEl>
                                          </p:spTgt>
                                        </p:tgtEl>
                                        <p:attrNameLst>
                                          <p:attrName>style.visibility</p:attrName>
                                        </p:attrNameLst>
                                      </p:cBhvr>
                                      <p:to>
                                        <p:strVal val="visible"/>
                                      </p:to>
                                    </p:set>
                                    <p:anim calcmode="lin" valueType="num">
                                      <p:cBhvr additive="base">
                                        <p:cTn id="54"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5"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Subject Pronouns</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solidFill>
                  <a:srgbClr val="FF0000"/>
                </a:solidFill>
              </a:rPr>
              <a:t>As Subjects: </a:t>
            </a:r>
          </a:p>
          <a:p>
            <a:r>
              <a:rPr lang="en-US" b="1" dirty="0" smtClean="0"/>
              <a:t> The following pronouns are used as the subjects of sentences.</a:t>
            </a:r>
          </a:p>
          <a:p>
            <a:pPr>
              <a:buNone/>
            </a:pPr>
            <a:r>
              <a:rPr lang="en-US" dirty="0" smtClean="0"/>
              <a:t>	</a:t>
            </a:r>
            <a:r>
              <a:rPr lang="en-US" b="1" dirty="0" smtClean="0">
                <a:solidFill>
                  <a:srgbClr val="00B050"/>
                </a:solidFill>
              </a:rPr>
              <a:t>I, you, he, she, it, we, they, and who</a:t>
            </a:r>
          </a:p>
          <a:p>
            <a:pPr>
              <a:buNone/>
            </a:pPr>
            <a:r>
              <a:rPr lang="en-US" b="1" dirty="0" smtClean="0"/>
              <a:t>Examples:</a:t>
            </a:r>
          </a:p>
          <a:p>
            <a:pPr marL="514350" indent="-514350">
              <a:buFont typeface="+mj-lt"/>
              <a:buAutoNum type="arabicPeriod"/>
            </a:pPr>
            <a:r>
              <a:rPr lang="en-US" b="1" dirty="0" smtClean="0"/>
              <a:t>In September, (we, us) are going on a cruise to Mexico.  </a:t>
            </a:r>
          </a:p>
          <a:p>
            <a:pPr marL="514350" indent="-514350">
              <a:buFont typeface="+mj-lt"/>
              <a:buAutoNum type="arabicPeriod"/>
            </a:pPr>
            <a:r>
              <a:rPr lang="en-US" b="1" dirty="0" smtClean="0"/>
              <a:t>John and (they, them) drove to Tampa.</a:t>
            </a:r>
          </a:p>
          <a:p>
            <a:pPr>
              <a:buNone/>
            </a:pPr>
            <a:endParaRPr lang="en-US"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 Pronouns</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solidFill>
                  <a:srgbClr val="FF0000"/>
                </a:solidFill>
              </a:rPr>
              <a:t>As Objects:</a:t>
            </a:r>
          </a:p>
          <a:p>
            <a:r>
              <a:rPr lang="en-US" b="1" dirty="0" smtClean="0"/>
              <a:t>The following pronouns are used as direct objects.  </a:t>
            </a:r>
            <a:r>
              <a:rPr lang="en-US" b="1" i="1" dirty="0" smtClean="0">
                <a:solidFill>
                  <a:schemeClr val="accent1"/>
                </a:solidFill>
              </a:rPr>
              <a:t>(A direct object follows an action verb and receives the action of that verb.)</a:t>
            </a:r>
          </a:p>
          <a:p>
            <a:pPr>
              <a:buNone/>
            </a:pPr>
            <a:r>
              <a:rPr lang="en-US" b="1" dirty="0" smtClean="0">
                <a:solidFill>
                  <a:srgbClr val="00B050"/>
                </a:solidFill>
              </a:rPr>
              <a:t>	me, you, him, her, it, us, them and whom</a:t>
            </a:r>
          </a:p>
          <a:p>
            <a:pPr>
              <a:buNone/>
            </a:pPr>
            <a:r>
              <a:rPr lang="en-US" b="1" dirty="0" smtClean="0"/>
              <a:t>Examples:</a:t>
            </a:r>
          </a:p>
          <a:p>
            <a:pPr marL="514350" indent="-514350">
              <a:buFont typeface="+mj-lt"/>
              <a:buAutoNum type="arabicPeriod"/>
            </a:pPr>
            <a:r>
              <a:rPr lang="en-US" b="1" dirty="0" smtClean="0"/>
              <a:t>Mr. Smith fired (I, me).</a:t>
            </a:r>
          </a:p>
          <a:p>
            <a:pPr marL="514350" indent="-514350">
              <a:buFont typeface="+mj-lt"/>
              <a:buAutoNum type="arabicPeriod"/>
            </a:pPr>
            <a:r>
              <a:rPr lang="en-US" b="1" dirty="0" smtClean="0"/>
              <a:t>The teacher chose (he, him).</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Subject </a:t>
            </a:r>
            <a:r>
              <a:rPr lang="en-US" b="1" dirty="0" smtClean="0">
                <a:solidFill>
                  <a:srgbClr val="FF0000"/>
                </a:solidFill>
              </a:rPr>
              <a:t>or</a:t>
            </a:r>
            <a:r>
              <a:rPr lang="en-US" b="1" i="1" dirty="0" smtClean="0">
                <a:solidFill>
                  <a:srgbClr val="FF0000"/>
                </a:solidFill>
              </a:rPr>
              <a:t> Object Pronoun?</a:t>
            </a:r>
            <a:endParaRPr lang="en-US" b="1" i="1" dirty="0">
              <a:solidFill>
                <a:srgbClr val="FF0000"/>
              </a:solidFill>
            </a:endParaRPr>
          </a:p>
        </p:txBody>
      </p:sp>
      <p:sp>
        <p:nvSpPr>
          <p:cNvPr id="3" name="Content Placeholder 2"/>
          <p:cNvSpPr>
            <a:spLocks noGrp="1"/>
          </p:cNvSpPr>
          <p:nvPr>
            <p:ph idx="1"/>
          </p:nvPr>
        </p:nvSpPr>
        <p:spPr/>
        <p:txBody>
          <a:bodyPr/>
          <a:lstStyle/>
          <a:p>
            <a:pPr>
              <a:buNone/>
            </a:pPr>
            <a:endParaRPr lang="en-US" b="1" dirty="0" smtClean="0"/>
          </a:p>
          <a:p>
            <a:pPr>
              <a:buNone/>
            </a:pPr>
            <a:r>
              <a:rPr lang="en-US" b="1" dirty="0" smtClean="0"/>
              <a:t>Problems in choosing the correct form of the pronoun usually arise when the subject or object is compound.</a:t>
            </a:r>
          </a:p>
          <a:p>
            <a:pPr>
              <a:buNone/>
            </a:pPr>
            <a:endParaRPr lang="en-US" b="1" dirty="0" smtClean="0"/>
          </a:p>
          <a:p>
            <a:pPr>
              <a:buNone/>
            </a:pPr>
            <a:r>
              <a:rPr lang="en-US" b="1" dirty="0" smtClean="0"/>
              <a:t>You can make sure the pronoun is correct by taking out </a:t>
            </a:r>
            <a:r>
              <a:rPr lang="en-US" b="1" dirty="0" smtClean="0">
                <a:solidFill>
                  <a:srgbClr val="00B050"/>
                </a:solidFill>
              </a:rPr>
              <a:t>“and/</a:t>
            </a:r>
            <a:r>
              <a:rPr lang="en-US" b="1" dirty="0" err="1" smtClean="0">
                <a:solidFill>
                  <a:srgbClr val="00B050"/>
                </a:solidFill>
              </a:rPr>
              <a:t>or”and</a:t>
            </a:r>
            <a:r>
              <a:rPr lang="en-US" b="1" dirty="0" smtClean="0">
                <a:solidFill>
                  <a:srgbClr val="00B050"/>
                </a:solidFill>
              </a:rPr>
              <a:t> trying each part of the subject alone with the verb.</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Subject or Object Pronoun?</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t>Examples:</a:t>
            </a:r>
          </a:p>
          <a:p>
            <a:pPr marL="514350" indent="-514350">
              <a:buFont typeface="+mj-lt"/>
              <a:buAutoNum type="arabicPeriod"/>
            </a:pPr>
            <a:r>
              <a:rPr lang="en-US" b="1" dirty="0" smtClean="0"/>
              <a:t>Mary and (</a:t>
            </a:r>
            <a:r>
              <a:rPr lang="en-US" b="1" dirty="0" smtClean="0">
                <a:solidFill>
                  <a:srgbClr val="00B050"/>
                </a:solidFill>
              </a:rPr>
              <a:t>I, me</a:t>
            </a:r>
            <a:r>
              <a:rPr lang="en-US" b="1" dirty="0" smtClean="0"/>
              <a:t>) left the house.</a:t>
            </a:r>
          </a:p>
          <a:p>
            <a:pPr marL="514350" indent="-514350">
              <a:buNone/>
            </a:pPr>
            <a:r>
              <a:rPr lang="en-US" b="1" dirty="0" smtClean="0">
                <a:solidFill>
                  <a:schemeClr val="tx2"/>
                </a:solidFill>
              </a:rPr>
              <a:t>	Make separate sentences:</a:t>
            </a:r>
          </a:p>
          <a:p>
            <a:pPr marL="514350" indent="-514350"/>
            <a:r>
              <a:rPr lang="en-US" b="1" dirty="0" smtClean="0"/>
              <a:t>Mary left the house.</a:t>
            </a:r>
          </a:p>
          <a:p>
            <a:pPr marL="514350" indent="-514350"/>
            <a:r>
              <a:rPr lang="en-US" b="1" dirty="0" smtClean="0">
                <a:solidFill>
                  <a:srgbClr val="00B050"/>
                </a:solidFill>
              </a:rPr>
              <a:t>I</a:t>
            </a:r>
            <a:r>
              <a:rPr lang="en-US" b="1" dirty="0" smtClean="0"/>
              <a:t> left the house.</a:t>
            </a:r>
          </a:p>
          <a:p>
            <a:pPr marL="514350" indent="-514350">
              <a:buNone/>
            </a:pPr>
            <a:r>
              <a:rPr lang="en-US" b="1" dirty="0" smtClean="0"/>
              <a:t>	Solution:</a:t>
            </a:r>
          </a:p>
          <a:p>
            <a:pPr marL="514350" indent="-514350">
              <a:buNone/>
            </a:pPr>
            <a:r>
              <a:rPr lang="en-US" b="1" dirty="0" smtClean="0">
                <a:solidFill>
                  <a:srgbClr val="00B050"/>
                </a:solidFill>
              </a:rPr>
              <a:t>Mary and I left the house.</a:t>
            </a:r>
          </a:p>
          <a:p>
            <a:pPr marL="514350"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Subject or Object Pronoun?</a:t>
            </a:r>
            <a:endParaRPr lang="en-US"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t>Example:</a:t>
            </a:r>
          </a:p>
          <a:p>
            <a:pPr marL="514350" indent="-514350">
              <a:buAutoNum type="arabicPeriod" startAt="2"/>
            </a:pPr>
            <a:r>
              <a:rPr lang="en-US" b="1" dirty="0" smtClean="0"/>
              <a:t>The teacher gave the test to Ann and (</a:t>
            </a:r>
            <a:r>
              <a:rPr lang="en-US" b="1" dirty="0" smtClean="0">
                <a:solidFill>
                  <a:srgbClr val="00B050"/>
                </a:solidFill>
              </a:rPr>
              <a:t>I, me</a:t>
            </a:r>
            <a:r>
              <a:rPr lang="en-US" b="1" dirty="0" smtClean="0"/>
              <a:t>).</a:t>
            </a:r>
          </a:p>
          <a:p>
            <a:pPr marL="514350" indent="-514350">
              <a:buNone/>
            </a:pPr>
            <a:r>
              <a:rPr lang="en-US" b="1" dirty="0" smtClean="0"/>
              <a:t>	</a:t>
            </a:r>
            <a:r>
              <a:rPr lang="en-US" b="1" dirty="0" smtClean="0">
                <a:solidFill>
                  <a:schemeClr val="tx2"/>
                </a:solidFill>
              </a:rPr>
              <a:t>Make separate sentences:</a:t>
            </a:r>
          </a:p>
          <a:p>
            <a:pPr marL="514350" indent="-514350"/>
            <a:r>
              <a:rPr lang="en-US" b="1" dirty="0" smtClean="0"/>
              <a:t>The teacher gave the test to Ann.</a:t>
            </a:r>
          </a:p>
          <a:p>
            <a:pPr marL="514350" indent="-514350"/>
            <a:r>
              <a:rPr lang="en-US" b="1" dirty="0" smtClean="0"/>
              <a:t>The teacher gave the test to </a:t>
            </a:r>
            <a:r>
              <a:rPr lang="en-US" b="1" dirty="0" smtClean="0">
                <a:solidFill>
                  <a:srgbClr val="00B050"/>
                </a:solidFill>
              </a:rPr>
              <a:t>me</a:t>
            </a:r>
            <a:r>
              <a:rPr lang="en-US" b="1" dirty="0" smtClean="0"/>
              <a:t>.</a:t>
            </a:r>
          </a:p>
          <a:p>
            <a:pPr marL="514350" indent="-514350">
              <a:buNone/>
            </a:pPr>
            <a:r>
              <a:rPr lang="en-US" b="1" dirty="0" smtClean="0"/>
              <a:t>	Solution:</a:t>
            </a:r>
          </a:p>
          <a:p>
            <a:pPr marL="514350" indent="-514350">
              <a:buNone/>
            </a:pPr>
            <a:r>
              <a:rPr lang="en-US" b="1" dirty="0" smtClean="0"/>
              <a:t>	</a:t>
            </a:r>
            <a:r>
              <a:rPr lang="en-US" b="1" dirty="0" smtClean="0">
                <a:solidFill>
                  <a:srgbClr val="00B050"/>
                </a:solidFill>
              </a:rPr>
              <a:t>The teacher gave the test to Ann and me</a:t>
            </a:r>
            <a:r>
              <a:rPr lang="en-US" b="1" dirty="0" smtClean="0"/>
              <a:t>.</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567</Words>
  <Application>Microsoft Office PowerPoint</Application>
  <PresentationFormat>On-screen Show (4:3)</PresentationFormat>
  <Paragraphs>125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PRONOUNS</vt:lpstr>
      <vt:lpstr>Communication without Pronouns</vt:lpstr>
      <vt:lpstr>COMMUNICATION WITH PRONOUNS</vt:lpstr>
      <vt:lpstr>PRONOUN CASES Textbook – pg 476</vt:lpstr>
      <vt:lpstr>Subject Pronouns</vt:lpstr>
      <vt:lpstr>Object Pronouns</vt:lpstr>
      <vt:lpstr>Subject or Object Pronoun?</vt:lpstr>
      <vt:lpstr>Subject or Object Pronoun?</vt:lpstr>
      <vt:lpstr>Subject or Object Pronoun?</vt:lpstr>
      <vt:lpstr>Slide 10</vt:lpstr>
      <vt:lpstr>REFLEXIVE PRONOUNS</vt:lpstr>
      <vt:lpstr>REFLEXIVE PRONOUNS</vt:lpstr>
      <vt:lpstr>Comparisons using like or as</vt:lpstr>
      <vt:lpstr>Comparisons</vt:lpstr>
      <vt:lpstr>PRONOUN AGREEMENT</vt:lpstr>
      <vt:lpstr>Pronoun Agreement</vt:lpstr>
      <vt:lpstr>PRONOUN AGREEMENT</vt:lpstr>
      <vt:lpstr>PRONOUN AGREEMENT</vt:lpstr>
      <vt:lpstr>PRONOUN AGREEMENT</vt:lpstr>
      <vt:lpstr>PRONOUN AGREEMENT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PRONOUNS</dc:title>
  <dc:creator>Bev</dc:creator>
  <cp:lastModifiedBy>Bev</cp:lastModifiedBy>
  <cp:revision>29</cp:revision>
  <dcterms:created xsi:type="dcterms:W3CDTF">2009-11-12T00:21:42Z</dcterms:created>
  <dcterms:modified xsi:type="dcterms:W3CDTF">2011-02-26T20:55:16Z</dcterms:modified>
</cp:coreProperties>
</file>