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4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01E99-7BBA-4559-A9B2-2AFCDA78D5CC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B0678-DBA6-4323-A3DB-A1EB73804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B0678-DBA6-4323-A3DB-A1EB738048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CD373-A613-4224-90EF-9D2EF20A7DFE}" type="datetimeFigureOut">
              <a:rPr lang="en-US" smtClean="0"/>
              <a:pPr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88FC6-D941-47A5-A0C8-7B3083B17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Prepositions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The mouse in the house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381000"/>
            <a:ext cx="2062162" cy="253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Examples:</a:t>
            </a:r>
          </a:p>
          <a:p>
            <a:endParaRPr lang="en-US" sz="3600" b="1" dirty="0"/>
          </a:p>
          <a:p>
            <a:r>
              <a:rPr lang="en-US" sz="3600" b="1" dirty="0" smtClean="0"/>
              <a:t>To + Verb			to + verb</a:t>
            </a:r>
          </a:p>
          <a:p>
            <a:r>
              <a:rPr lang="en-US" sz="3600" b="1" dirty="0" smtClean="0"/>
              <a:t>To speak			to walk</a:t>
            </a:r>
            <a:endParaRPr lang="en-US" sz="3600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SUBJECTS AND VERBS ARE NEVER EVER FOUND IN PREPOSITIONAL PHRASES.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Practice with Prepositions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Valencia Website</a:t>
            </a:r>
          </a:p>
          <a:p>
            <a:pPr>
              <a:buNone/>
            </a:pPr>
            <a:r>
              <a:rPr lang="en-US" sz="2800" dirty="0" smtClean="0"/>
              <a:t>	-Current Students</a:t>
            </a:r>
          </a:p>
          <a:p>
            <a:pPr>
              <a:buNone/>
            </a:pPr>
            <a:r>
              <a:rPr lang="en-US" sz="2800" dirty="0" smtClean="0"/>
              <a:t>	-Under tutoring and academic Help</a:t>
            </a:r>
          </a:p>
          <a:p>
            <a:pPr lvl="1">
              <a:buNone/>
            </a:pPr>
            <a:r>
              <a:rPr lang="en-US" dirty="0" smtClean="0"/>
              <a:t>       Pick Reading and Writing</a:t>
            </a:r>
          </a:p>
          <a:p>
            <a:pPr lvl="1"/>
            <a:r>
              <a:rPr lang="en-US" dirty="0" smtClean="0"/>
              <a:t>West Campus</a:t>
            </a:r>
          </a:p>
          <a:p>
            <a:pPr lvl="1"/>
            <a:r>
              <a:rPr lang="en-US" dirty="0" smtClean="0"/>
              <a:t>Communications Center 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Prepositions</a:t>
            </a:r>
          </a:p>
          <a:p>
            <a:pPr lvl="1"/>
            <a:r>
              <a:rPr lang="en-US" dirty="0" smtClean="0"/>
              <a:t>Do </a:t>
            </a:r>
            <a:r>
              <a:rPr lang="en-US" smtClean="0"/>
              <a:t>three exercises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Practice on Prep Phrases &amp; Subject/Verb Identification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Internet:</a:t>
            </a:r>
          </a:p>
          <a:p>
            <a:pPr>
              <a:buNone/>
            </a:pPr>
            <a:r>
              <a:rPr lang="en-US" sz="2800" dirty="0" smtClean="0"/>
              <a:t>	-Valencia Website</a:t>
            </a:r>
          </a:p>
          <a:p>
            <a:pPr>
              <a:buNone/>
            </a:pPr>
            <a:r>
              <a:rPr lang="en-US" sz="2800" dirty="0" smtClean="0"/>
              <a:t>	-Current Students</a:t>
            </a:r>
          </a:p>
          <a:p>
            <a:pPr>
              <a:buNone/>
            </a:pPr>
            <a:r>
              <a:rPr lang="en-US" sz="2800" dirty="0" smtClean="0"/>
              <a:t>	-Under tutoring and academic Help</a:t>
            </a:r>
          </a:p>
          <a:p>
            <a:pPr lvl="1">
              <a:buNone/>
            </a:pPr>
            <a:r>
              <a:rPr lang="en-US" dirty="0" smtClean="0"/>
              <a:t>       Pick Reading and Writing</a:t>
            </a:r>
          </a:p>
          <a:p>
            <a:pPr lvl="1"/>
            <a:r>
              <a:rPr lang="en-US" dirty="0" smtClean="0"/>
              <a:t>West Campus</a:t>
            </a:r>
          </a:p>
          <a:p>
            <a:pPr lvl="1"/>
            <a:r>
              <a:rPr lang="en-US" dirty="0" smtClean="0"/>
              <a:t>Communications Center </a:t>
            </a:r>
          </a:p>
          <a:p>
            <a:pPr lvl="1"/>
            <a:r>
              <a:rPr lang="en-US" dirty="0" smtClean="0"/>
              <a:t>English</a:t>
            </a:r>
          </a:p>
          <a:p>
            <a:pPr lvl="1"/>
            <a:r>
              <a:rPr lang="en-US" dirty="0" smtClean="0"/>
              <a:t>Verb Form and Subject/Verb Agreement</a:t>
            </a:r>
          </a:p>
          <a:p>
            <a:pPr lvl="1"/>
            <a:r>
              <a:rPr lang="en-US" dirty="0" smtClean="0"/>
              <a:t>Exercises 2-7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819400"/>
            <a:ext cx="5867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/>
              <a:t>FUNCTION 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 b="1" dirty="0" smtClean="0"/>
              <a:t>1.  </a:t>
            </a:r>
            <a:r>
              <a:rPr lang="en-US" sz="3600" b="1" smtClean="0"/>
              <a:t>Relate </a:t>
            </a:r>
            <a:r>
              <a:rPr lang="en-US" sz="3600" b="1" dirty="0" smtClean="0"/>
              <a:t>a noun or a pronoun to the rest of the sentence.</a:t>
            </a:r>
          </a:p>
          <a:p>
            <a:endParaRPr lang="en-US" dirty="0"/>
          </a:p>
          <a:p>
            <a:r>
              <a:rPr lang="en-US" sz="3600" b="1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the river			</a:t>
            </a:r>
            <a:r>
              <a:rPr lang="en-US" sz="3600" b="1" dirty="0" smtClean="0"/>
              <a:t>under</a:t>
            </a:r>
            <a:r>
              <a:rPr lang="en-US" sz="3600" b="1" dirty="0" smtClean="0">
                <a:solidFill>
                  <a:srgbClr val="FF0000"/>
                </a:solidFill>
              </a:rPr>
              <a:t> the table</a:t>
            </a:r>
          </a:p>
          <a:p>
            <a:r>
              <a:rPr lang="en-US" sz="3600" b="1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grandmother’s house	</a:t>
            </a:r>
            <a:r>
              <a:rPr lang="en-US" sz="3600" b="1" dirty="0" smtClean="0"/>
              <a:t>at</a:t>
            </a:r>
            <a:r>
              <a:rPr lang="en-US" sz="3600" b="1" dirty="0" smtClean="0">
                <a:solidFill>
                  <a:srgbClr val="FF0000"/>
                </a:solidFill>
              </a:rPr>
              <a:t> the gym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 smtClean="0"/>
              <a:t>2. Show  Spatial Relations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(Show how an object in space relates to something else)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600" b="1" dirty="0" smtClean="0"/>
              <a:t>Over</a:t>
            </a:r>
            <a:r>
              <a:rPr lang="en-US" sz="3600" b="1" dirty="0" smtClean="0">
                <a:solidFill>
                  <a:srgbClr val="FF0000"/>
                </a:solidFill>
              </a:rPr>
              <a:t> my head		</a:t>
            </a:r>
            <a:r>
              <a:rPr lang="en-US" sz="3600" b="1" dirty="0" smtClean="0"/>
              <a:t>under </a:t>
            </a:r>
            <a:r>
              <a:rPr lang="en-US" sz="3600" b="1" dirty="0" smtClean="0">
                <a:solidFill>
                  <a:srgbClr val="FF0000"/>
                </a:solidFill>
              </a:rPr>
              <a:t> the table</a:t>
            </a:r>
          </a:p>
          <a:p>
            <a:pPr lvl="1"/>
            <a:r>
              <a:rPr lang="en-US" sz="3600" b="1" dirty="0" smtClean="0"/>
              <a:t>Near</a:t>
            </a:r>
            <a:r>
              <a:rPr lang="en-US" sz="3600" b="1" dirty="0" smtClean="0">
                <a:solidFill>
                  <a:srgbClr val="FF0000"/>
                </a:solidFill>
              </a:rPr>
              <a:t> the dock		</a:t>
            </a:r>
            <a:r>
              <a:rPr lang="en-US" sz="3600" b="1" dirty="0" smtClean="0"/>
              <a:t>beside</a:t>
            </a:r>
            <a:r>
              <a:rPr lang="en-US" sz="3600" b="1" dirty="0" smtClean="0">
                <a:solidFill>
                  <a:srgbClr val="FF0000"/>
                </a:solidFill>
              </a:rPr>
              <a:t> the desk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14400"/>
            <a:ext cx="8229600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HINT: </a:t>
            </a:r>
            <a:br>
              <a:rPr lang="en-US" b="1" dirty="0" smtClean="0"/>
            </a:br>
            <a:r>
              <a:rPr lang="en-US" b="1" dirty="0" smtClean="0"/>
              <a:t>Think of places a mouse can go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90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</a:t>
            </a:r>
            <a:r>
              <a:rPr lang="en-US" sz="2400" b="1" dirty="0" smtClean="0">
                <a:solidFill>
                  <a:srgbClr val="FF0000"/>
                </a:solidFill>
              </a:rPr>
              <a:t> a mouse hole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3200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Under</a:t>
            </a:r>
            <a:r>
              <a:rPr lang="en-US" sz="2400" b="1" dirty="0" smtClean="0">
                <a:solidFill>
                  <a:schemeClr val="accent1"/>
                </a:solidFill>
              </a:rPr>
              <a:t> a table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807717" y="3886200"/>
            <a:ext cx="5593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Over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the rug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495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Among</a:t>
            </a:r>
            <a:r>
              <a:rPr lang="en-US" sz="2400" b="1" dirty="0" smtClean="0">
                <a:solidFill>
                  <a:srgbClr val="00B0F0"/>
                </a:solidFill>
              </a:rPr>
              <a:t> the mops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2578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Down </a:t>
            </a:r>
            <a:r>
              <a:rPr lang="en-US" sz="2400" b="1" dirty="0" smtClean="0">
                <a:solidFill>
                  <a:srgbClr val="FF0000"/>
                </a:solidFill>
              </a:rPr>
              <a:t>the tunnel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60960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</a:t>
            </a:r>
            <a:r>
              <a:rPr lang="en-US" sz="2400" b="1" dirty="0" smtClean="0">
                <a:solidFill>
                  <a:srgbClr val="002060"/>
                </a:solidFill>
              </a:rPr>
              <a:t> my leg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9438" y="2819400"/>
            <a:ext cx="1224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267200" y="50292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the flower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742950" indent="-742950"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</a:rPr>
              <a:t>Indicate</a:t>
            </a:r>
            <a:r>
              <a:rPr lang="en-US" b="1" baseline="0" dirty="0" smtClean="0">
                <a:solidFill>
                  <a:srgbClr val="FF0000"/>
                </a:solidFill>
              </a:rPr>
              <a:t> </a:t>
            </a:r>
            <a:r>
              <a:rPr lang="en-US" b="1" baseline="0" smtClean="0">
                <a:solidFill>
                  <a:srgbClr val="FF0000"/>
                </a:solidFill>
              </a:rPr>
              <a:t>time: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6764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Before </a:t>
            </a:r>
            <a:r>
              <a:rPr lang="en-US" sz="2800" b="1" dirty="0" smtClean="0">
                <a:solidFill>
                  <a:srgbClr val="FF0000"/>
                </a:solidFill>
              </a:rPr>
              <a:t>class	</a:t>
            </a:r>
            <a:r>
              <a:rPr lang="en-US" sz="2800" b="1" dirty="0" smtClean="0"/>
              <a:t>	</a:t>
            </a:r>
            <a:r>
              <a:rPr lang="en-US" sz="2800" b="1" smtClean="0"/>
              <a:t>	</a:t>
            </a:r>
            <a:r>
              <a:rPr lang="en-US" sz="2800" b="1" smtClean="0"/>
              <a:t>during  </a:t>
            </a:r>
            <a:r>
              <a:rPr lang="en-US" sz="2800" b="1" dirty="0" smtClean="0">
                <a:solidFill>
                  <a:srgbClr val="FF0000"/>
                </a:solidFill>
              </a:rPr>
              <a:t>class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6670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After </a:t>
            </a:r>
            <a:r>
              <a:rPr lang="en-US" sz="2800" b="1" dirty="0" smtClean="0">
                <a:solidFill>
                  <a:srgbClr val="FF0000"/>
                </a:solidFill>
              </a:rPr>
              <a:t>class</a:t>
            </a:r>
            <a:r>
              <a:rPr lang="en-US" sz="2800" b="1" dirty="0" smtClean="0"/>
              <a:t>			between </a:t>
            </a:r>
            <a:r>
              <a:rPr lang="en-US" sz="2800" b="1" dirty="0" smtClean="0">
                <a:solidFill>
                  <a:srgbClr val="FF0000"/>
                </a:solidFill>
              </a:rPr>
              <a:t>classes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352800"/>
            <a:ext cx="2133600" cy="280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Hint: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Prepositions are short words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514671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  Common Ones –                                                               Page </a:t>
            </a:r>
            <a:r>
              <a:rPr lang="en-US" sz="3600" b="1" dirty="0" smtClean="0">
                <a:solidFill>
                  <a:srgbClr val="FF0000"/>
                </a:solidFill>
              </a:rPr>
              <a:t>136 </a:t>
            </a:r>
            <a:r>
              <a:rPr lang="en-US" sz="3600" b="1" dirty="0" smtClean="0">
                <a:solidFill>
                  <a:srgbClr val="FF0000"/>
                </a:solidFill>
              </a:rPr>
              <a:t>in  your text book 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6670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Into		over	    above	beyond under		down     of    	below</a:t>
            </a:r>
          </a:p>
          <a:p>
            <a:r>
              <a:rPr lang="en-US" sz="2800" b="1" dirty="0" smtClean="0"/>
              <a:t>behind	during    at      	   around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76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Prepositions are used in phrases with other related words.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429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Phrases start with a preposition and end with a noun or pronoun.</a:t>
            </a:r>
            <a:endParaRPr lang="en-US" sz="36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16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You can find the end of a prepositional phrase by remembering that every preposition asks a question.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2672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Around</a:t>
            </a:r>
            <a:r>
              <a:rPr lang="en-US" sz="3600" b="1" dirty="0" smtClean="0">
                <a:solidFill>
                  <a:srgbClr val="FF0000"/>
                </a:solidFill>
              </a:rPr>
              <a:t> what? </a:t>
            </a:r>
            <a:r>
              <a:rPr lang="en-US" sz="3600" b="1" dirty="0" smtClean="0"/>
              <a:t>Around</a:t>
            </a:r>
            <a:r>
              <a:rPr lang="en-US" sz="3600" b="1" dirty="0" smtClean="0">
                <a:solidFill>
                  <a:srgbClr val="FF0000"/>
                </a:solidFill>
              </a:rPr>
              <a:t> the block.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257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Through</a:t>
            </a:r>
            <a:r>
              <a:rPr lang="en-US" sz="3600" b="1" dirty="0" smtClean="0">
                <a:solidFill>
                  <a:srgbClr val="FF0000"/>
                </a:solidFill>
              </a:rPr>
              <a:t> what?  </a:t>
            </a:r>
            <a:r>
              <a:rPr lang="en-US" sz="3600" b="1" dirty="0" smtClean="0"/>
              <a:t>Through</a:t>
            </a:r>
            <a:r>
              <a:rPr lang="en-US" sz="3600" b="1" dirty="0" smtClean="0">
                <a:solidFill>
                  <a:srgbClr val="FF0000"/>
                </a:solidFill>
              </a:rPr>
              <a:t> the fog.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Watch out for INFINITIVE PHRASES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hey look like prepositional phrases because they always start with “to.” However, the next word is a verb… not a noun or pronoun.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212</Words>
  <Application>Microsoft Office PowerPoint</Application>
  <PresentationFormat>On-screen Show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Prepositions</vt:lpstr>
      <vt:lpstr>FUNCTION </vt:lpstr>
      <vt:lpstr>2. Show  Spatial Relations</vt:lpstr>
      <vt:lpstr>HINT:  Think of places a mouse can go:</vt:lpstr>
      <vt:lpstr>Indicate time:</vt:lpstr>
      <vt:lpstr>Hint:</vt:lpstr>
      <vt:lpstr>Slide 7</vt:lpstr>
      <vt:lpstr>Slide 8</vt:lpstr>
      <vt:lpstr>Slide 9</vt:lpstr>
      <vt:lpstr>Slide 10</vt:lpstr>
      <vt:lpstr>Slide 11</vt:lpstr>
      <vt:lpstr>Practice with Prepositions</vt:lpstr>
      <vt:lpstr>Practice on Prep Phrases &amp; Subject/Verb Identification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</dc:title>
  <dc:creator>Bev</dc:creator>
  <cp:lastModifiedBy>ISS</cp:lastModifiedBy>
  <cp:revision>20</cp:revision>
  <dcterms:created xsi:type="dcterms:W3CDTF">2009-10-22T00:03:33Z</dcterms:created>
  <dcterms:modified xsi:type="dcterms:W3CDTF">2010-02-08T16:31:51Z</dcterms:modified>
</cp:coreProperties>
</file>