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Lst>
  <p:notesMasterIdLst>
    <p:notesMasterId r:id="rId14"/>
  </p:notesMasterIdLst>
  <p:sldIdLst>
    <p:sldId id="256" r:id="rId3"/>
    <p:sldId id="257" r:id="rId4"/>
    <p:sldId id="265" r:id="rId5"/>
    <p:sldId id="259" r:id="rId6"/>
    <p:sldId id="258" r:id="rId7"/>
    <p:sldId id="261" r:id="rId8"/>
    <p:sldId id="262" r:id="rId9"/>
    <p:sldId id="266" r:id="rId10"/>
    <p:sldId id="260"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8" d="100"/>
          <a:sy n="98" d="100"/>
        </p:scale>
        <p:origin x="-315" y="-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205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A5521-354C-478C-A264-6D650D0FC889}" type="datetimeFigureOut">
              <a:rPr lang="en-US" smtClean="0"/>
              <a:t>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91ED0-754D-40FF-8801-F8CFDF9944A1}" type="slidenum">
              <a:rPr lang="en-US" smtClean="0"/>
              <a:t>‹#›</a:t>
            </a:fld>
            <a:endParaRPr lang="en-US"/>
          </a:p>
        </p:txBody>
      </p:sp>
    </p:spTree>
    <p:extLst>
      <p:ext uri="{BB962C8B-B14F-4D97-AF65-F5344CB8AC3E}">
        <p14:creationId xmlns:p14="http://schemas.microsoft.com/office/powerpoint/2010/main" val="425027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rontdoor.valenciacollege.edu/materials.cfm?uid=GREED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rontdoor.valenciacollege.edu/materials.cfm?uid=GREED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aspberrypi.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supercircuits.com/security-cameras/megapixel-security-cameras/3s-2-megapixel-day-night-box-security-camera-n107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enwrt.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engadget.com/2005/11/15/how-to-build-a-wifi-biquad-dish-antenn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on the right is an early CAD drawing of the Bat House by Andy Ray.</a:t>
            </a:r>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1</a:t>
            </a:fld>
            <a:endParaRPr lang="en-US"/>
          </a:p>
        </p:txBody>
      </p:sp>
    </p:spTree>
    <p:extLst>
      <p:ext uri="{BB962C8B-B14F-4D97-AF65-F5344CB8AC3E}">
        <p14:creationId xmlns:p14="http://schemas.microsoft.com/office/powerpoint/2010/main" val="135216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91ED0-754D-40FF-8801-F8CFDF9944A1}" type="slidenum">
              <a:rPr lang="en-US" smtClean="0"/>
              <a:t>10</a:t>
            </a:fld>
            <a:endParaRPr lang="en-US"/>
          </a:p>
        </p:txBody>
      </p:sp>
    </p:spTree>
    <p:extLst>
      <p:ext uri="{BB962C8B-B14F-4D97-AF65-F5344CB8AC3E}">
        <p14:creationId xmlns:p14="http://schemas.microsoft.com/office/powerpoint/2010/main" val="403307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PowerPoint is available at:</a:t>
            </a:r>
          </a:p>
          <a:p>
            <a:endParaRPr lang="en-US" dirty="0"/>
          </a:p>
          <a:p>
            <a:r>
              <a:rPr lang="en-US" dirty="0" smtClean="0">
                <a:hlinkClick r:id="rId3"/>
              </a:rPr>
              <a:t>http://frontdoor.valenciacollege.edu/materials.cfm?uid=GREED9</a:t>
            </a:r>
            <a:endParaRPr lang="en-US" dirty="0"/>
          </a:p>
          <a:p>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2</a:t>
            </a:fld>
            <a:endParaRPr lang="en-US"/>
          </a:p>
        </p:txBody>
      </p:sp>
    </p:spTree>
    <p:extLst>
      <p:ext uri="{BB962C8B-B14F-4D97-AF65-F5344CB8AC3E}">
        <p14:creationId xmlns:p14="http://schemas.microsoft.com/office/powerpoint/2010/main" val="278241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concrete footers to hold the bat house upright on two surplus light poles.  They are nine feet long, and two feet in diameter, and weight just under two tons each.  </a:t>
            </a:r>
          </a:p>
          <a:p>
            <a:endParaRPr lang="en-US" dirty="0"/>
          </a:p>
          <a:p>
            <a:r>
              <a:rPr lang="en-US" dirty="0" smtClean="0"/>
              <a:t>You can see them out across Lake Pamela on the </a:t>
            </a:r>
            <a:r>
              <a:rPr lang="en-US" dirty="0" err="1" smtClean="0"/>
              <a:t>Kirkman</a:t>
            </a:r>
            <a:r>
              <a:rPr lang="en-US" dirty="0" smtClean="0"/>
              <a:t> Road side, if you look out from the back of the library, cafeteria or student lounge.</a:t>
            </a:r>
          </a:p>
          <a:p>
            <a:endParaRPr lang="en-US" dirty="0"/>
          </a:p>
          <a:p>
            <a:r>
              <a:rPr lang="en-US" dirty="0" smtClean="0"/>
              <a:t>Here are the poles (we only need two):</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019800"/>
            <a:ext cx="2984740" cy="1785668"/>
          </a:xfrm>
          <a:prstGeom prst="rect">
            <a:avLst/>
          </a:prstGeom>
        </p:spPr>
      </p:pic>
    </p:spTree>
    <p:extLst>
      <p:ext uri="{BB962C8B-B14F-4D97-AF65-F5344CB8AC3E}">
        <p14:creationId xmlns:p14="http://schemas.microsoft.com/office/powerpoint/2010/main" val="41924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provided FES with a spreadsheet containing some rough power estimates. </a:t>
            </a:r>
          </a:p>
          <a:p>
            <a:endParaRPr lang="en-US" dirty="0"/>
          </a:p>
          <a:p>
            <a:r>
              <a:rPr lang="en-US" dirty="0" smtClean="0"/>
              <a:t>It’s copied here:</a:t>
            </a:r>
          </a:p>
          <a:p>
            <a:endParaRPr lang="en-US" dirty="0" smtClean="0"/>
          </a:p>
          <a:p>
            <a:r>
              <a:rPr lang="en-US" dirty="0" smtClean="0">
                <a:hlinkClick r:id="rId3"/>
              </a:rPr>
              <a:t>http://frontdoor.valenciacollege.edu/materials.cfm?uid=GREED9</a:t>
            </a:r>
            <a:endParaRPr lang="en-US" dirty="0"/>
          </a:p>
          <a:p>
            <a:endParaRPr lang="en-US" dirty="0" smtClean="0"/>
          </a:p>
          <a:p>
            <a:r>
              <a:rPr lang="en-US" dirty="0" smtClean="0"/>
              <a:t> All these are somewhat speculative, of course.  One possible advantage to the bat house application is that almost all of the power is needed at night, when bats are active, and relatively little power need be consumed during the day when the battery is charging from the solar panels.</a:t>
            </a:r>
          </a:p>
          <a:p>
            <a:endParaRPr lang="en-US" dirty="0"/>
          </a:p>
          <a:p>
            <a:r>
              <a:rPr lang="en-US" dirty="0" smtClean="0"/>
              <a:t>The primary daytime load would be the computer and the </a:t>
            </a:r>
            <a:r>
              <a:rPr lang="en-US" dirty="0" err="1" smtClean="0"/>
              <a:t>wifi</a:t>
            </a:r>
            <a:r>
              <a:rPr lang="en-US" dirty="0" smtClean="0"/>
              <a:t> link.</a:t>
            </a:r>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4</a:t>
            </a:fld>
            <a:endParaRPr lang="en-US"/>
          </a:p>
        </p:txBody>
      </p:sp>
    </p:spTree>
    <p:extLst>
      <p:ext uri="{BB962C8B-B14F-4D97-AF65-F5344CB8AC3E}">
        <p14:creationId xmlns:p14="http://schemas.microsoft.com/office/powerpoint/2010/main" val="179949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leftmost picture shows Michael hooking up some sensor for a test of the data acquisition software developed by the Spring, 2013 Physical Computing class.  The bat house is laying on its side, with the openings where the bats will come and go facing Michael.  </a:t>
            </a:r>
          </a:p>
          <a:p>
            <a:endParaRPr lang="en-US" dirty="0"/>
          </a:p>
          <a:p>
            <a:r>
              <a:rPr lang="en-US" dirty="0" smtClean="0"/>
              <a:t>The solar panels are shown in the rightmost picture.  </a:t>
            </a:r>
          </a:p>
          <a:p>
            <a:endParaRPr lang="en-US" dirty="0"/>
          </a:p>
          <a:p>
            <a:r>
              <a:rPr lang="en-US" dirty="0" smtClean="0"/>
              <a:t>All this stuff is located in the Information Technology lab space in Building 7.</a:t>
            </a:r>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5</a:t>
            </a:fld>
            <a:endParaRPr lang="en-US"/>
          </a:p>
        </p:txBody>
      </p:sp>
    </p:spTree>
    <p:extLst>
      <p:ext uri="{BB962C8B-B14F-4D97-AF65-F5344CB8AC3E}">
        <p14:creationId xmlns:p14="http://schemas.microsoft.com/office/powerpoint/2010/main" val="332691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Amazon shopping cart for the panels, the charge controller and the battery.</a:t>
            </a:r>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6</a:t>
            </a:fld>
            <a:endParaRPr lang="en-US"/>
          </a:p>
        </p:txBody>
      </p:sp>
    </p:spTree>
    <p:extLst>
      <p:ext uri="{BB962C8B-B14F-4D97-AF65-F5344CB8AC3E}">
        <p14:creationId xmlns:p14="http://schemas.microsoft.com/office/powerpoint/2010/main" val="112519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leftmost picture is a Raspberry Pi.  </a:t>
            </a:r>
          </a:p>
          <a:p>
            <a:endParaRPr lang="en-US" dirty="0"/>
          </a:p>
          <a:p>
            <a:r>
              <a:rPr lang="en-US" dirty="0" smtClean="0">
                <a:hlinkClick r:id="rId3"/>
              </a:rPr>
              <a:t>http://www.raspberrypi.org/</a:t>
            </a:r>
            <a:endParaRPr lang="en-US" dirty="0" smtClean="0"/>
          </a:p>
          <a:p>
            <a:endParaRPr lang="en-US" dirty="0"/>
          </a:p>
          <a:p>
            <a:r>
              <a:rPr lang="en-US" dirty="0" smtClean="0"/>
              <a:t>This is a single-board ARM computer running Linux.  This will be the primary platform for the data acquisition software and for any housekeeping programs we need.  We have a number of these in the IT lab if you are interested in checking them out.</a:t>
            </a:r>
          </a:p>
          <a:p>
            <a:endParaRPr lang="en-US" dirty="0"/>
          </a:p>
          <a:p>
            <a:r>
              <a:rPr lang="en-US" dirty="0" smtClean="0"/>
              <a:t>The rightmost picture is the camera.</a:t>
            </a:r>
          </a:p>
          <a:p>
            <a:endParaRPr lang="en-US" dirty="0"/>
          </a:p>
          <a:p>
            <a:r>
              <a:rPr lang="en-US" dirty="0" smtClean="0">
                <a:hlinkClick r:id="rId4"/>
              </a:rPr>
              <a:t>http://www.supercircuits.com/security-cameras/megapixel-security-cameras/3s-2-megapixel-day-night-box-security-camera-n1072</a:t>
            </a:r>
            <a:endParaRPr lang="en-US" dirty="0" smtClean="0"/>
          </a:p>
          <a:p>
            <a:endParaRPr lang="en-US" dirty="0"/>
          </a:p>
          <a:p>
            <a:r>
              <a:rPr lang="en-US" dirty="0" smtClean="0"/>
              <a:t>It’s a “smart” camera, meaning it has built-in network (wired Ethernet) capability, along with the ability to record locally on a micro SD card.  Needs an IR illuminator for night-time use, likely.</a:t>
            </a:r>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7</a:t>
            </a:fld>
            <a:endParaRPr lang="en-US"/>
          </a:p>
        </p:txBody>
      </p:sp>
    </p:spTree>
    <p:extLst>
      <p:ext uri="{BB962C8B-B14F-4D97-AF65-F5344CB8AC3E}">
        <p14:creationId xmlns:p14="http://schemas.microsoft.com/office/powerpoint/2010/main" val="421601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leftmost picture is a screenshot of </a:t>
            </a:r>
            <a:r>
              <a:rPr lang="en-US" dirty="0" err="1" smtClean="0"/>
              <a:t>OpenWrt</a:t>
            </a:r>
            <a:r>
              <a:rPr lang="en-US" dirty="0" smtClean="0"/>
              <a:t>, an alternative firmware that can be flashed onto many inexpensive routers, enabling them to become Ethernet to </a:t>
            </a:r>
            <a:r>
              <a:rPr lang="en-US" dirty="0" err="1" smtClean="0"/>
              <a:t>WiFi</a:t>
            </a:r>
            <a:r>
              <a:rPr lang="en-US" dirty="0" smtClean="0"/>
              <a:t> bridges, for instance.  </a:t>
            </a:r>
          </a:p>
          <a:p>
            <a:endParaRPr lang="en-US" dirty="0"/>
          </a:p>
          <a:p>
            <a:r>
              <a:rPr lang="en-US" dirty="0" smtClean="0">
                <a:hlinkClick r:id="rId3"/>
              </a:rPr>
              <a:t>https://openwrt.org/</a:t>
            </a:r>
            <a:endParaRPr lang="en-US" dirty="0" smtClean="0"/>
          </a:p>
          <a:p>
            <a:endParaRPr lang="en-US" dirty="0"/>
          </a:p>
          <a:p>
            <a:r>
              <a:rPr lang="en-US" dirty="0" smtClean="0"/>
              <a:t>The rightmost picture is a home-made, long-range </a:t>
            </a:r>
            <a:r>
              <a:rPr lang="en-US" dirty="0" err="1" smtClean="0"/>
              <a:t>WiFi</a:t>
            </a:r>
            <a:r>
              <a:rPr lang="en-US" dirty="0" smtClean="0"/>
              <a:t> antenna:</a:t>
            </a:r>
          </a:p>
          <a:p>
            <a:endParaRPr lang="en-US" dirty="0"/>
          </a:p>
          <a:p>
            <a:r>
              <a:rPr lang="en-US" dirty="0" smtClean="0">
                <a:hlinkClick r:id="rId4"/>
              </a:rPr>
              <a:t>http://www.engadget.com/2005/11/15/how-to-build-a-wifi-biquad-dish-antenna/</a:t>
            </a:r>
            <a:endParaRPr lang="en-US" dirty="0" smtClean="0"/>
          </a:p>
          <a:p>
            <a:endParaRPr lang="en-US" dirty="0"/>
          </a:p>
          <a:p>
            <a:r>
              <a:rPr lang="en-US" dirty="0" smtClean="0"/>
              <a:t>It employs a surplus small-aperture DBS satellite dish, fed with a home-made </a:t>
            </a:r>
            <a:r>
              <a:rPr lang="en-US" dirty="0" err="1" smtClean="0"/>
              <a:t>BiQuad</a:t>
            </a:r>
            <a:r>
              <a:rPr lang="en-US" dirty="0" smtClean="0"/>
              <a:t> antenna.   Something like this would definitely get our </a:t>
            </a:r>
            <a:r>
              <a:rPr lang="en-US" dirty="0" err="1" smtClean="0"/>
              <a:t>WiFi</a:t>
            </a:r>
            <a:r>
              <a:rPr lang="en-US" dirty="0" smtClean="0"/>
              <a:t> signal across Lake Pamela!</a:t>
            </a:r>
          </a:p>
          <a:p>
            <a:endParaRPr lang="en-US" dirty="0"/>
          </a:p>
          <a:p>
            <a:endParaRPr lang="en-US" dirty="0"/>
          </a:p>
        </p:txBody>
      </p:sp>
      <p:sp>
        <p:nvSpPr>
          <p:cNvPr id="4" name="Slide Number Placeholder 3"/>
          <p:cNvSpPr>
            <a:spLocks noGrp="1"/>
          </p:cNvSpPr>
          <p:nvPr>
            <p:ph type="sldNum" sz="quarter" idx="10"/>
          </p:nvPr>
        </p:nvSpPr>
        <p:spPr/>
        <p:txBody>
          <a:bodyPr/>
          <a:lstStyle/>
          <a:p>
            <a:fld id="{33191ED0-754D-40FF-8801-F8CFDF9944A1}" type="slidenum">
              <a:rPr lang="en-US" smtClean="0"/>
              <a:t>8</a:t>
            </a:fld>
            <a:endParaRPr lang="en-US"/>
          </a:p>
        </p:txBody>
      </p:sp>
    </p:spTree>
    <p:extLst>
      <p:ext uri="{BB962C8B-B14F-4D97-AF65-F5344CB8AC3E}">
        <p14:creationId xmlns:p14="http://schemas.microsoft.com/office/powerpoint/2010/main" val="238099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91ED0-754D-40FF-8801-F8CFDF9944A1}" type="slidenum">
              <a:rPr lang="en-US" smtClean="0"/>
              <a:t>9</a:t>
            </a:fld>
            <a:endParaRPr lang="en-US"/>
          </a:p>
        </p:txBody>
      </p:sp>
    </p:spTree>
    <p:extLst>
      <p:ext uri="{BB962C8B-B14F-4D97-AF65-F5344CB8AC3E}">
        <p14:creationId xmlns:p14="http://schemas.microsoft.com/office/powerpoint/2010/main" val="194257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90026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200096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645394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465BAE7-AFC2-458D-B8C1-867597C56524}" type="datetimeFigureOut">
              <a:rPr lang="en-US" smtClean="0"/>
              <a:t>7/2/2013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83209A2-B7D5-4F4D-9507-4CE4958356A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465BAE7-AFC2-458D-B8C1-867597C56524}" type="datetimeFigureOut">
              <a:rPr lang="en-US" smtClean="0"/>
              <a:t>7/2/2013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83209A2-B7D5-4F4D-9507-4CE4958356A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465BAE7-AFC2-458D-B8C1-867597C56524}" type="datetimeFigureOut">
              <a:rPr lang="en-US" smtClean="0"/>
              <a:t>7/2/2013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83209A2-B7D5-4F4D-9507-4CE4958356AB}"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465BAE7-AFC2-458D-B8C1-867597C56524}" type="datetimeFigureOut">
              <a:rPr lang="en-US" smtClean="0"/>
              <a:t>7/2/2013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83209A2-B7D5-4F4D-9507-4CE4958356A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465BAE7-AFC2-458D-B8C1-867597C56524}" type="datetimeFigureOut">
              <a:rPr lang="en-US" smtClean="0"/>
              <a:t>7/2/2013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83209A2-B7D5-4F4D-9507-4CE4958356AB}"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465BAE7-AFC2-458D-B8C1-867597C56524}" type="datetimeFigureOut">
              <a:rPr lang="en-US" smtClean="0"/>
              <a:t>7/2/2013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65BAE7-AFC2-458D-B8C1-867597C56524}" type="datetimeFigureOut">
              <a:rPr lang="en-US" smtClean="0"/>
              <a:t>7/2/2013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209A2-B7D5-4F4D-9507-4CE4958356A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465BAE7-AFC2-458D-B8C1-867597C56524}" type="datetimeFigureOut">
              <a:rPr lang="en-US" smtClean="0"/>
              <a:t>7/2/2013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209A2-B7D5-4F4D-9507-4CE4958356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171382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83209A2-B7D5-4F4D-9507-4CE4958356AB}"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5BAE7-AFC2-458D-B8C1-867597C56524}" type="datetimeFigureOut">
              <a:rPr lang="en-US" smtClean="0"/>
              <a:t>7/2/2013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4123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65BAE7-AFC2-458D-B8C1-867597C56524}" type="datetimeFigureOut">
              <a:rPr lang="en-US" smtClean="0"/>
              <a:t>7/2/2013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52632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5BAE7-AFC2-458D-B8C1-867597C56524}" type="datetimeFigureOut">
              <a:rPr lang="en-US" smtClean="0"/>
              <a:t>7/2/2013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347781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5BAE7-AFC2-458D-B8C1-867597C56524}" type="datetimeFigureOut">
              <a:rPr lang="en-US" smtClean="0"/>
              <a:t>7/2/2013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366232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5BAE7-AFC2-458D-B8C1-867597C56524}" type="datetimeFigureOut">
              <a:rPr lang="en-US" smtClean="0"/>
              <a:t>7/2/2013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49970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5BAE7-AFC2-458D-B8C1-867597C56524}" type="datetimeFigureOut">
              <a:rPr lang="en-US" smtClean="0"/>
              <a:t>7/2/2013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54639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5BAE7-AFC2-458D-B8C1-867597C56524}" type="datetimeFigureOut">
              <a:rPr lang="en-US" smtClean="0"/>
              <a:t>7/2/2013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209A2-B7D5-4F4D-9507-4CE4958356AB}" type="slidenum">
              <a:rPr lang="en-US" smtClean="0"/>
              <a:t>‹#›</a:t>
            </a:fld>
            <a:endParaRPr lang="en-US"/>
          </a:p>
        </p:txBody>
      </p:sp>
    </p:spTree>
    <p:extLst>
      <p:ext uri="{BB962C8B-B14F-4D97-AF65-F5344CB8AC3E}">
        <p14:creationId xmlns:p14="http://schemas.microsoft.com/office/powerpoint/2010/main" val="131688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5BAE7-AFC2-458D-B8C1-867597C56524}" type="datetimeFigureOut">
              <a:rPr lang="en-US" smtClean="0"/>
              <a:t>7/2/2013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09A2-B7D5-4F4D-9507-4CE4958356AB}" type="slidenum">
              <a:rPr lang="en-US" smtClean="0"/>
              <a:t>‹#›</a:t>
            </a:fld>
            <a:endParaRPr lang="en-US"/>
          </a:p>
        </p:txBody>
      </p:sp>
    </p:spTree>
    <p:extLst>
      <p:ext uri="{BB962C8B-B14F-4D97-AF65-F5344CB8AC3E}">
        <p14:creationId xmlns:p14="http://schemas.microsoft.com/office/powerpoint/2010/main" val="7692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465BAE7-AFC2-458D-B8C1-867597C56524}" type="datetimeFigureOut">
              <a:rPr lang="en-US" smtClean="0"/>
              <a:t>7/2/2013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83209A2-B7D5-4F4D-9507-4CE4958356AB}"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mailto:greed9@valenciacollege.edu"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Valencia Bat House Project</a:t>
            </a:r>
            <a:endParaRPr lang="en-US" dirty="0"/>
          </a:p>
        </p:txBody>
      </p:sp>
      <p:sp>
        <p:nvSpPr>
          <p:cNvPr id="3" name="Subtitle 2"/>
          <p:cNvSpPr>
            <a:spLocks noGrp="1"/>
          </p:cNvSpPr>
          <p:nvPr>
            <p:ph type="subTitle" idx="1"/>
          </p:nvPr>
        </p:nvSpPr>
        <p:spPr/>
        <p:txBody>
          <a:bodyPr/>
          <a:lstStyle/>
          <a:p>
            <a:r>
              <a:rPr lang="en-US" dirty="0" smtClean="0"/>
              <a:t>Solar Powered Bats!</a:t>
            </a:r>
            <a:endParaRPr lang="en-US" dirty="0"/>
          </a:p>
        </p:txBody>
      </p:sp>
      <p:pic>
        <p:nvPicPr>
          <p:cNvPr id="4098" name="Picture 2" descr="http://t2.gstatic.com/images?q=tbn:ANd9GcS_yaKCqETdAnPOVcKWi9a3rV4RyDqxAY3Xe57e2T9rszVFKI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reed9\Pictures\BatHouseFina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1" y="685800"/>
            <a:ext cx="3822824" cy="389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7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r>
              <a:rPr lang="en-US" dirty="0" smtClean="0"/>
              <a:t>Jerry Reed, Associate Faculty, Computer Programming and Analysis (and Office of Information Technology)</a:t>
            </a:r>
          </a:p>
          <a:p>
            <a:r>
              <a:rPr lang="en-US" dirty="0" smtClean="0"/>
              <a:t>407 582 5583</a:t>
            </a:r>
          </a:p>
          <a:p>
            <a:r>
              <a:rPr lang="en-US" dirty="0" smtClean="0">
                <a:hlinkClick r:id="rId3"/>
              </a:rPr>
              <a:t>greed9@valenciacollege.edu</a:t>
            </a:r>
            <a:endParaRPr lang="en-US" dirty="0" smtClean="0"/>
          </a:p>
          <a:p>
            <a:r>
              <a:rPr lang="en-US" dirty="0" smtClean="0"/>
              <a:t>Building 10, room 202 (cubicles)</a:t>
            </a:r>
            <a:endParaRPr lang="en-US" dirty="0"/>
          </a:p>
        </p:txBody>
      </p:sp>
    </p:spTree>
    <p:extLst>
      <p:ext uri="{BB962C8B-B14F-4D97-AF65-F5344CB8AC3E}">
        <p14:creationId xmlns:p14="http://schemas.microsoft.com/office/powerpoint/2010/main" val="153843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7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Bat house is on-going project</a:t>
            </a:r>
          </a:p>
          <a:p>
            <a:r>
              <a:rPr lang="en-US" dirty="0" smtClean="0"/>
              <a:t>Interdisciplinary –</a:t>
            </a:r>
          </a:p>
          <a:p>
            <a:pPr lvl="1"/>
            <a:r>
              <a:rPr lang="en-US" dirty="0" smtClean="0"/>
              <a:t>Supported by College Sustainability Committee</a:t>
            </a:r>
          </a:p>
          <a:p>
            <a:pPr lvl="1"/>
            <a:r>
              <a:rPr lang="en-US" dirty="0" smtClean="0"/>
              <a:t>Computer Programming (me)</a:t>
            </a:r>
          </a:p>
          <a:p>
            <a:pPr lvl="1"/>
            <a:r>
              <a:rPr lang="en-US" dirty="0" smtClean="0"/>
              <a:t>Building Construction (Andy Ray)</a:t>
            </a:r>
          </a:p>
          <a:p>
            <a:pPr lvl="1"/>
            <a:r>
              <a:rPr lang="en-US" dirty="0" smtClean="0"/>
              <a:t>Biology (Dr. Brenda Schumpert)</a:t>
            </a:r>
          </a:p>
          <a:p>
            <a:pPr lvl="1"/>
            <a:r>
              <a:rPr lang="en-US" dirty="0" smtClean="0"/>
              <a:t>Now EET? (you?)</a:t>
            </a:r>
          </a:p>
          <a:p>
            <a:r>
              <a:rPr lang="en-US" dirty="0" smtClean="0"/>
              <a:t>Vision is build, automate, erect, collect data, study bat habits. </a:t>
            </a:r>
          </a:p>
          <a:p>
            <a:r>
              <a:rPr lang="en-US" dirty="0" smtClean="0"/>
              <a:t>Now able to use solar power for instruments/computers.</a:t>
            </a:r>
          </a:p>
          <a:p>
            <a:pPr lvl="1"/>
            <a:endParaRPr lang="en-US" dirty="0"/>
          </a:p>
        </p:txBody>
      </p:sp>
    </p:spTree>
    <p:extLst>
      <p:ext uri="{BB962C8B-B14F-4D97-AF65-F5344CB8AC3E}">
        <p14:creationId xmlns:p14="http://schemas.microsoft.com/office/powerpoint/2010/main" val="28188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 y="1524000"/>
            <a:ext cx="7543800" cy="4511489"/>
          </a:xfrm>
          <a:prstGeom prst="rect">
            <a:avLst/>
          </a:prstGeom>
        </p:spPr>
      </p:pic>
    </p:spTree>
    <p:extLst>
      <p:ext uri="{BB962C8B-B14F-4D97-AF65-F5344CB8AC3E}">
        <p14:creationId xmlns:p14="http://schemas.microsoft.com/office/powerpoint/2010/main" val="390144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Power</a:t>
            </a:r>
            <a:endParaRPr lang="en-US" dirty="0"/>
          </a:p>
        </p:txBody>
      </p:sp>
      <p:sp>
        <p:nvSpPr>
          <p:cNvPr id="3" name="Content Placeholder 2"/>
          <p:cNvSpPr>
            <a:spLocks noGrp="1"/>
          </p:cNvSpPr>
          <p:nvPr>
            <p:ph idx="1"/>
          </p:nvPr>
        </p:nvSpPr>
        <p:spPr/>
        <p:txBody>
          <a:bodyPr>
            <a:normAutofit lnSpcReduction="10000"/>
          </a:bodyPr>
          <a:lstStyle/>
          <a:p>
            <a:r>
              <a:rPr lang="en-US" dirty="0" smtClean="0"/>
              <a:t>Bat house will have the following sensors and systems:</a:t>
            </a:r>
          </a:p>
          <a:p>
            <a:pPr lvl="1"/>
            <a:r>
              <a:rPr lang="en-US" dirty="0" smtClean="0"/>
              <a:t>Entrance/Exit detectors (photoelectric)</a:t>
            </a:r>
          </a:p>
          <a:p>
            <a:pPr lvl="1"/>
            <a:r>
              <a:rPr lang="en-US" dirty="0" smtClean="0"/>
              <a:t>Temperature sensors (thermistors)</a:t>
            </a:r>
          </a:p>
          <a:p>
            <a:pPr lvl="1"/>
            <a:r>
              <a:rPr lang="en-US" dirty="0" smtClean="0"/>
              <a:t>Light sensors </a:t>
            </a:r>
          </a:p>
          <a:p>
            <a:pPr lvl="1"/>
            <a:r>
              <a:rPr lang="en-US" dirty="0" smtClean="0"/>
              <a:t>Webcam with IR illuminator</a:t>
            </a:r>
          </a:p>
          <a:p>
            <a:pPr lvl="1"/>
            <a:r>
              <a:rPr lang="en-US" dirty="0" smtClean="0"/>
              <a:t>Data acquisition computer (Raspberry Pi) </a:t>
            </a:r>
            <a:r>
              <a:rPr lang="en-US" i="1" dirty="0" smtClean="0"/>
              <a:t>with </a:t>
            </a:r>
            <a:r>
              <a:rPr lang="en-US" i="1" dirty="0" err="1" smtClean="0"/>
              <a:t>WiFi</a:t>
            </a:r>
            <a:r>
              <a:rPr lang="en-US" i="1" dirty="0" smtClean="0"/>
              <a:t> link to </a:t>
            </a:r>
            <a:r>
              <a:rPr lang="en-US" i="1" dirty="0" smtClean="0"/>
              <a:t>campus</a:t>
            </a:r>
            <a:endParaRPr lang="en-US" i="1" dirty="0" smtClean="0"/>
          </a:p>
          <a:p>
            <a:r>
              <a:rPr lang="en-US" dirty="0" smtClean="0"/>
              <a:t>All this needs electricity – meaning solar.</a:t>
            </a:r>
            <a:endParaRPr lang="en-US" dirty="0"/>
          </a:p>
        </p:txBody>
      </p:sp>
    </p:spTree>
    <p:extLst>
      <p:ext uri="{BB962C8B-B14F-4D97-AF65-F5344CB8AC3E}">
        <p14:creationId xmlns:p14="http://schemas.microsoft.com/office/powerpoint/2010/main" val="77255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we’ve got</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One Bat House + poles</a:t>
            </a:r>
          </a:p>
          <a:p>
            <a:r>
              <a:rPr lang="en-US" dirty="0" smtClean="0"/>
              <a:t>Two 100 Watt Solar panels</a:t>
            </a:r>
          </a:p>
          <a:p>
            <a:r>
              <a:rPr lang="en-US" dirty="0" smtClean="0"/>
              <a:t>One 100 Amp Hour battery</a:t>
            </a:r>
          </a:p>
          <a:p>
            <a:r>
              <a:rPr lang="en-US" dirty="0" smtClean="0"/>
              <a:t>One charge controller</a:t>
            </a:r>
          </a:p>
          <a:p>
            <a:r>
              <a:rPr lang="en-US" dirty="0" smtClean="0"/>
              <a:t>Microcontrollers (Pi, </a:t>
            </a:r>
            <a:r>
              <a:rPr lang="en-US" dirty="0" err="1" smtClean="0"/>
              <a:t>LaunchPad</a:t>
            </a:r>
            <a:r>
              <a:rPr lang="en-US" dirty="0" smtClean="0"/>
              <a:t>, </a:t>
            </a:r>
            <a:r>
              <a:rPr lang="en-US" dirty="0" err="1" smtClean="0"/>
              <a:t>Arduino</a:t>
            </a:r>
            <a:r>
              <a:rPr lang="en-US" dirty="0" smtClean="0"/>
              <a:t>)</a:t>
            </a:r>
          </a:p>
          <a:p>
            <a:r>
              <a:rPr lang="en-US" dirty="0" smtClean="0"/>
              <a:t>Prototype software (</a:t>
            </a:r>
            <a:r>
              <a:rPr lang="en-US" dirty="0" err="1" smtClean="0"/>
              <a:t>Arduino</a:t>
            </a:r>
            <a:r>
              <a:rPr lang="en-US" dirty="0" smtClean="0"/>
              <a:t>-based)</a:t>
            </a:r>
          </a:p>
          <a:p>
            <a:r>
              <a:rPr lang="en-US" dirty="0" smtClean="0"/>
              <a:t>Details on next slide…</a:t>
            </a:r>
            <a:endParaRPr lang="en-US" dirty="0"/>
          </a:p>
        </p:txBody>
      </p:sp>
      <p:pic>
        <p:nvPicPr>
          <p:cNvPr id="1026" name="Picture 2" descr="C:\Users\greed9\AppData\Local\Microsoft\Windows\Temporary Internet Files\Content.Outlook\FVQB79B0\IMAG0394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353425"/>
            <a:ext cx="193301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eed9\Pictures\IMAG04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677" y="1447800"/>
            <a:ext cx="2279277" cy="381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components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3530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02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Components (2)</a:t>
            </a:r>
            <a:endParaRPr lang="en-US" dirty="0"/>
          </a:p>
        </p:txBody>
      </p:sp>
      <p:pic>
        <p:nvPicPr>
          <p:cNvPr id="3074" name="Picture 2" descr="http://images.bit-tech.net/content_images/2013/03/raspberry-pi-case-competition-update/pi1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62" y="1752600"/>
            <a:ext cx="3806825" cy="30454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S 2.0 Megapixel Day/Night Box Security Cam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8455"/>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8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components (3)</a:t>
            </a:r>
            <a:endParaRPr lang="en-US" dirty="0"/>
          </a:p>
        </p:txBody>
      </p:sp>
      <p:pic>
        <p:nvPicPr>
          <p:cNvPr id="1028" name="Picture 4" descr="moun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048125" cy="489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trustedreviews.com/94/63054f/58e7/381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76" y="1447800"/>
            <a:ext cx="4398624"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3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 need</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Your expertise:</a:t>
            </a:r>
          </a:p>
          <a:p>
            <a:pPr lvl="1"/>
            <a:r>
              <a:rPr lang="en-US" dirty="0" smtClean="0"/>
              <a:t>How to mount the panels (angles, etc.)</a:t>
            </a:r>
          </a:p>
          <a:p>
            <a:pPr lvl="1"/>
            <a:r>
              <a:rPr lang="en-US" dirty="0" smtClean="0"/>
              <a:t>Wiring among panels, charge controller, battery</a:t>
            </a:r>
          </a:p>
          <a:p>
            <a:pPr lvl="1"/>
            <a:r>
              <a:rPr lang="en-US" dirty="0" smtClean="0"/>
              <a:t>A “power budget” – how much juice can we get regularly?</a:t>
            </a:r>
          </a:p>
          <a:p>
            <a:pPr lvl="1"/>
            <a:r>
              <a:rPr lang="en-US" dirty="0" smtClean="0"/>
              <a:t>System monitoring – alarms, stats, etc. re charge and battery condition</a:t>
            </a:r>
            <a:r>
              <a:rPr lang="en-US" dirty="0" smtClean="0"/>
              <a:t>.</a:t>
            </a:r>
          </a:p>
          <a:p>
            <a:pPr lvl="1"/>
            <a:r>
              <a:rPr lang="en-US" b="1" dirty="0" err="1" smtClean="0"/>
              <a:t>WiFi</a:t>
            </a:r>
            <a:r>
              <a:rPr lang="en-US" b="1" dirty="0" smtClean="0"/>
              <a:t> connectivity back to campus</a:t>
            </a:r>
            <a:endParaRPr lang="en-US" b="1" dirty="0" smtClean="0"/>
          </a:p>
          <a:p>
            <a:r>
              <a:rPr lang="en-US" dirty="0" smtClean="0"/>
              <a:t>Your sweat:</a:t>
            </a:r>
          </a:p>
          <a:p>
            <a:pPr lvl="1"/>
            <a:r>
              <a:rPr lang="en-US" dirty="0" smtClean="0"/>
              <a:t>Mount the panels, house the battery, wire the </a:t>
            </a:r>
            <a:r>
              <a:rPr lang="en-US" dirty="0" smtClean="0"/>
              <a:t>system</a:t>
            </a:r>
          </a:p>
          <a:p>
            <a:r>
              <a:rPr lang="en-US" dirty="0" smtClean="0"/>
              <a:t>Your suggestions and creative ideas…</a:t>
            </a:r>
            <a:endParaRPr lang="en-US" dirty="0" smtClean="0"/>
          </a:p>
          <a:p>
            <a:r>
              <a:rPr lang="en-US" dirty="0" smtClean="0"/>
              <a:t>What you get:</a:t>
            </a:r>
          </a:p>
          <a:p>
            <a:pPr lvl="1"/>
            <a:r>
              <a:rPr lang="en-US" dirty="0" smtClean="0"/>
              <a:t>Concrete accomplishments, something you can point to and put on your resume</a:t>
            </a:r>
          </a:p>
          <a:p>
            <a:pPr lvl="1"/>
            <a:r>
              <a:rPr lang="en-US" dirty="0" smtClean="0"/>
              <a:t>Our eternal gratitude. </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13777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785</Words>
  <Application>Microsoft Office PowerPoint</Application>
  <PresentationFormat>On-screen Show (4:3)</PresentationFormat>
  <Paragraphs>106</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Trek</vt:lpstr>
      <vt:lpstr>Valencia Bat House Project</vt:lpstr>
      <vt:lpstr>Overview</vt:lpstr>
      <vt:lpstr>Location</vt:lpstr>
      <vt:lpstr>Need for Power</vt:lpstr>
      <vt:lpstr>Here’s what we’ve got</vt:lpstr>
      <vt:lpstr>System components</vt:lpstr>
      <vt:lpstr>System Components (2)</vt:lpstr>
      <vt:lpstr>System components (3)</vt:lpstr>
      <vt:lpstr>Here’s what we need</vt:lpstr>
      <vt:lpstr>Contact Info</vt:lpstr>
      <vt:lpstr>PowerPoint Presentation</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Valencia Bat House Project</dc:title>
  <dc:creator>Jerry Reed</dc:creator>
  <cp:lastModifiedBy>Jerry Reed</cp:lastModifiedBy>
  <cp:revision>28</cp:revision>
  <dcterms:created xsi:type="dcterms:W3CDTF">2013-06-18T13:42:40Z</dcterms:created>
  <dcterms:modified xsi:type="dcterms:W3CDTF">2013-07-02T14:04:12Z</dcterms:modified>
</cp:coreProperties>
</file>