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2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3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4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5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6.xml" ContentType="application/vnd.openxmlformats-officedocument.presentationml.notesSlide+xml"/>
  <Override PartName="/ppt/tags/tag25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26.xml" ContentType="application/vnd.openxmlformats-officedocument.presentationml.tags+xml"/>
  <Override PartName="/ppt/notesSlides/notesSlide20.xml" ContentType="application/vnd.openxmlformats-officedocument.presentationml.notesSlide+xml"/>
  <Override PartName="/ppt/tags/tag27.xml" ContentType="application/vnd.openxmlformats-officedocument.presentationml.tags+xml"/>
  <Override PartName="/ppt/notesSlides/notesSlide21.xml" ContentType="application/vnd.openxmlformats-officedocument.presentationml.notesSlide+xml"/>
  <Override PartName="/ppt/tags/tag28.xml" ContentType="application/vnd.openxmlformats-officedocument.presentationml.tags+xml"/>
  <Override PartName="/ppt/notesSlides/notesSlide22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23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24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25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26.xml" ContentType="application/vnd.openxmlformats-officedocument.presentationml.notesSlide+xml"/>
  <Override PartName="/ppt/tags/tag3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371" r:id="rId2"/>
    <p:sldId id="372" r:id="rId3"/>
    <p:sldId id="376" r:id="rId4"/>
    <p:sldId id="382" r:id="rId5"/>
    <p:sldId id="384" r:id="rId6"/>
    <p:sldId id="387" r:id="rId7"/>
    <p:sldId id="388" r:id="rId8"/>
    <p:sldId id="313" r:id="rId9"/>
    <p:sldId id="389" r:id="rId10"/>
    <p:sldId id="315" r:id="rId11"/>
    <p:sldId id="316" r:id="rId12"/>
    <p:sldId id="317" r:id="rId13"/>
    <p:sldId id="354" r:id="rId14"/>
    <p:sldId id="355" r:id="rId15"/>
    <p:sldId id="356" r:id="rId16"/>
    <p:sldId id="357" r:id="rId17"/>
    <p:sldId id="358" r:id="rId18"/>
    <p:sldId id="319" r:id="rId19"/>
    <p:sldId id="320" r:id="rId20"/>
    <p:sldId id="321" r:id="rId21"/>
    <p:sldId id="390" r:id="rId22"/>
    <p:sldId id="322" r:id="rId23"/>
    <p:sldId id="323" r:id="rId24"/>
    <p:sldId id="326" r:id="rId25"/>
    <p:sldId id="363" r:id="rId26"/>
    <p:sldId id="365" r:id="rId27"/>
    <p:sldId id="366" r:id="rId28"/>
    <p:sldId id="325" r:id="rId29"/>
    <p:sldId id="362" r:id="rId30"/>
    <p:sldId id="327" r:id="rId31"/>
    <p:sldId id="329" r:id="rId32"/>
    <p:sldId id="330" r:id="rId33"/>
    <p:sldId id="331" r:id="rId34"/>
    <p:sldId id="353" r:id="rId35"/>
    <p:sldId id="335" r:id="rId36"/>
    <p:sldId id="360" r:id="rId37"/>
    <p:sldId id="361" r:id="rId38"/>
    <p:sldId id="336" r:id="rId39"/>
    <p:sldId id="337" r:id="rId40"/>
    <p:sldId id="338" r:id="rId41"/>
    <p:sldId id="339" r:id="rId42"/>
    <p:sldId id="367" r:id="rId43"/>
    <p:sldId id="340" r:id="rId44"/>
    <p:sldId id="341" r:id="rId45"/>
    <p:sldId id="342" r:id="rId46"/>
    <p:sldId id="343" r:id="rId47"/>
    <p:sldId id="344" r:id="rId48"/>
    <p:sldId id="359" r:id="rId49"/>
    <p:sldId id="345" r:id="rId50"/>
    <p:sldId id="346" r:id="rId51"/>
    <p:sldId id="347" r:id="rId52"/>
    <p:sldId id="349" r:id="rId53"/>
    <p:sldId id="391" r:id="rId54"/>
    <p:sldId id="350" r:id="rId55"/>
    <p:sldId id="351" r:id="rId56"/>
    <p:sldId id="352" r:id="rId5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497" autoAdjust="0"/>
    <p:restoredTop sz="94660"/>
  </p:normalViewPr>
  <p:slideViewPr>
    <p:cSldViewPr>
      <p:cViewPr>
        <p:scale>
          <a:sx n="60" d="100"/>
          <a:sy n="60" d="100"/>
        </p:scale>
        <p:origin x="576" y="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5" d="100"/>
        <a:sy n="11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23DF2FA-4E65-4531-BCD2-1AEF895FBB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5095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3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5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7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9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3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5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7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9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3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5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7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BCBBE7-0626-4ED8-9B73-B144F9BCCB22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6021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4127500"/>
            <a:ext cx="6858000" cy="127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solidFill>
                  <a:srgbClr val="272727"/>
                </a:solidFill>
                <a:cs typeface="Times New Roman" pitchFamily="-16" charset="0"/>
              </a:rPr>
              <a:t>allen2e_31_01a_li.jpg</a:t>
            </a:r>
            <a:br>
              <a:rPr lang="en-US" sz="1200">
                <a:solidFill>
                  <a:srgbClr val="272727"/>
                </a:solidFill>
                <a:cs typeface="Times New Roman" pitchFamily="-16" charset="0"/>
              </a:rPr>
            </a:br>
            <a:endParaRPr lang="en-US" sz="1200">
              <a:solidFill>
                <a:srgbClr val="272727"/>
              </a:solidFill>
              <a:cs typeface="Times New Roman" pitchFamily="-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5622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F5B8A5-6BF4-4E79-9646-1DF44FF668E0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1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4127500"/>
            <a:ext cx="6858000" cy="127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solidFill>
                  <a:srgbClr val="272727"/>
                </a:solidFill>
                <a:cs typeface="Times New Roman" pitchFamily="-16" charset="0"/>
              </a:rPr>
              <a:t>allen2e_32_04ab_li.jpg</a:t>
            </a:r>
            <a:br>
              <a:rPr lang="en-US" sz="1200">
                <a:solidFill>
                  <a:srgbClr val="272727"/>
                </a:solidFill>
                <a:cs typeface="Times New Roman" pitchFamily="-16" charset="0"/>
              </a:rPr>
            </a:br>
            <a:endParaRPr lang="en-US" sz="1200">
              <a:solidFill>
                <a:srgbClr val="272727"/>
              </a:solidFill>
              <a:cs typeface="Times New Roman" pitchFamily="-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3492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07213B-A94D-48D5-9B65-A317AE0BA627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2165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4127500"/>
            <a:ext cx="6858000" cy="127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solidFill>
                  <a:srgbClr val="272727"/>
                </a:solidFill>
                <a:cs typeface="Times New Roman" pitchFamily="-16" charset="0"/>
              </a:rPr>
              <a:t>allen2e_32_04cd_li.jpg</a:t>
            </a:r>
            <a:br>
              <a:rPr lang="en-US" sz="1200">
                <a:solidFill>
                  <a:srgbClr val="272727"/>
                </a:solidFill>
                <a:cs typeface="Times New Roman" pitchFamily="-16" charset="0"/>
              </a:rPr>
            </a:br>
            <a:endParaRPr lang="en-US" sz="1200">
              <a:solidFill>
                <a:srgbClr val="272727"/>
              </a:solidFill>
              <a:cs typeface="Times New Roman" pitchFamily="-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9977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FFBE52-6896-4AE2-B6E0-6DB103894DAA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3189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4127500"/>
            <a:ext cx="6858000" cy="127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solidFill>
                  <a:srgbClr val="272727"/>
                </a:solidFill>
                <a:cs typeface="Times New Roman" pitchFamily="-16" charset="0"/>
              </a:rPr>
              <a:t>allen2e_32_05a_li.jpg</a:t>
            </a:r>
            <a:br>
              <a:rPr lang="en-US" sz="1200">
                <a:solidFill>
                  <a:srgbClr val="272727"/>
                </a:solidFill>
                <a:cs typeface="Times New Roman" pitchFamily="-16" charset="0"/>
              </a:rPr>
            </a:br>
            <a:endParaRPr lang="en-US" sz="1200">
              <a:solidFill>
                <a:srgbClr val="272727"/>
              </a:solidFill>
              <a:cs typeface="Times New Roman" pitchFamily="-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6098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FFBE52-6896-4AE2-B6E0-6DB103894DAA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3189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4127500"/>
            <a:ext cx="6858000" cy="127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solidFill>
                  <a:srgbClr val="272727"/>
                </a:solidFill>
                <a:cs typeface="Times New Roman" pitchFamily="-16" charset="0"/>
              </a:rPr>
              <a:t>allen2e_32_05a_li.jpg</a:t>
            </a:r>
            <a:br>
              <a:rPr lang="en-US" sz="1200">
                <a:solidFill>
                  <a:srgbClr val="272727"/>
                </a:solidFill>
                <a:cs typeface="Times New Roman" pitchFamily="-16" charset="0"/>
              </a:rPr>
            </a:br>
            <a:endParaRPr lang="en-US" sz="1200">
              <a:solidFill>
                <a:srgbClr val="272727"/>
              </a:solidFill>
              <a:cs typeface="Times New Roman" pitchFamily="-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2050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ADECFE-C4D5-40F7-8CFB-9B402AED9C6E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4213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4127500"/>
            <a:ext cx="6858000" cy="127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solidFill>
                  <a:srgbClr val="272727"/>
                </a:solidFill>
                <a:cs typeface="Times New Roman" pitchFamily="-16" charset="0"/>
              </a:rPr>
              <a:t>allen2e_32_05b_li.jpg</a:t>
            </a:r>
            <a:br>
              <a:rPr lang="en-US" sz="1200">
                <a:solidFill>
                  <a:srgbClr val="272727"/>
                </a:solidFill>
                <a:cs typeface="Times New Roman" pitchFamily="-16" charset="0"/>
              </a:rPr>
            </a:br>
            <a:endParaRPr lang="en-US" sz="1200">
              <a:solidFill>
                <a:srgbClr val="272727"/>
              </a:solidFill>
              <a:cs typeface="Times New Roman" pitchFamily="-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5211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DDCE06-0A9C-4DEB-B304-2D0138E8B15F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5237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4127500"/>
            <a:ext cx="6858000" cy="127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solidFill>
                  <a:srgbClr val="272727"/>
                </a:solidFill>
                <a:cs typeface="Times New Roman" pitchFamily="-16" charset="0"/>
              </a:rPr>
              <a:t>allen2e_32_06_li.jpg</a:t>
            </a:r>
            <a:br>
              <a:rPr lang="en-US" sz="1200">
                <a:solidFill>
                  <a:srgbClr val="272727"/>
                </a:solidFill>
                <a:cs typeface="Times New Roman" pitchFamily="-16" charset="0"/>
              </a:rPr>
            </a:br>
            <a:endParaRPr lang="en-US" sz="1200">
              <a:solidFill>
                <a:srgbClr val="272727"/>
              </a:solidFill>
              <a:cs typeface="Times New Roman" pitchFamily="-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9467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F543C7-DA29-4866-A83C-1CD8E0497174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7285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4127500"/>
            <a:ext cx="6858000" cy="127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solidFill>
                  <a:srgbClr val="272727"/>
                </a:solidFill>
                <a:cs typeface="Times New Roman" pitchFamily="-16" charset="0"/>
              </a:rPr>
              <a:t>allen2e_32_08_li.jpg</a:t>
            </a:r>
            <a:br>
              <a:rPr lang="en-US" sz="1200">
                <a:solidFill>
                  <a:srgbClr val="272727"/>
                </a:solidFill>
                <a:cs typeface="Times New Roman" pitchFamily="-16" charset="0"/>
              </a:rPr>
            </a:br>
            <a:endParaRPr lang="en-US" sz="1200">
              <a:solidFill>
                <a:srgbClr val="272727"/>
              </a:solidFill>
              <a:cs typeface="Times New Roman" pitchFamily="-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9217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337B431E-E289-B347-85A1-30835854A525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6555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119E9424-DFF5-CE42-B9E9-3F840F42CA42}" type="slidenum">
              <a:rPr lang="en-US" sz="1200"/>
              <a:pPr/>
              <a:t>26</a:t>
            </a:fld>
            <a:endParaRPr lang="en-US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2942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2DE440DD-70AE-4E48-A29E-3DED2F1038B5}" type="slidenum">
              <a:rPr lang="en-US" sz="1200"/>
              <a:pPr/>
              <a:t>27</a:t>
            </a:fld>
            <a:endParaRPr lang="en-US" sz="120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168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8C7CFF-EB39-4689-8086-1A13D33C2B39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7045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4127500"/>
            <a:ext cx="6858000" cy="127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solidFill>
                  <a:srgbClr val="272727"/>
                </a:solidFill>
                <a:cs typeface="Times New Roman" pitchFamily="-16" charset="0"/>
              </a:rPr>
              <a:t>allen2e_31_02_li.jpg</a:t>
            </a:r>
            <a:br>
              <a:rPr lang="en-US" sz="1200">
                <a:solidFill>
                  <a:srgbClr val="272727"/>
                </a:solidFill>
                <a:cs typeface="Times New Roman" pitchFamily="-16" charset="0"/>
              </a:rPr>
            </a:br>
            <a:endParaRPr lang="en-US" sz="1200">
              <a:solidFill>
                <a:srgbClr val="272727"/>
              </a:solidFill>
              <a:cs typeface="Times New Roman" pitchFamily="-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4908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B9C459-5419-4665-A5E1-C1956D33FB39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6261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4127500"/>
            <a:ext cx="6858000" cy="127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solidFill>
                  <a:srgbClr val="272727"/>
                </a:solidFill>
                <a:cs typeface="Times New Roman" pitchFamily="-16" charset="0"/>
              </a:rPr>
              <a:t>allen2e_32_06ab_li.jpg</a:t>
            </a:r>
            <a:br>
              <a:rPr lang="en-US" sz="1200">
                <a:solidFill>
                  <a:srgbClr val="272727"/>
                </a:solidFill>
                <a:cs typeface="Times New Roman" pitchFamily="-16" charset="0"/>
              </a:rPr>
            </a:br>
            <a:endParaRPr lang="en-US" sz="1200">
              <a:solidFill>
                <a:srgbClr val="272727"/>
              </a:solidFill>
              <a:cs typeface="Times New Roman" pitchFamily="-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4168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B4D72A04-CC3C-344C-A766-8D9EA1ADF764}" type="slidenum">
              <a:rPr lang="en-US" sz="1200"/>
              <a:pPr/>
              <a:t>29</a:t>
            </a:fld>
            <a:endParaRPr lang="en-US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7343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182EB0-FF63-40A9-A86B-5DEDF417B65F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9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4127500"/>
            <a:ext cx="6858000" cy="127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solidFill>
                  <a:srgbClr val="272727"/>
                </a:solidFill>
                <a:cs typeface="Times New Roman" pitchFamily="-16" charset="0"/>
              </a:rPr>
              <a:t>allen2e_32_09_li.jpg</a:t>
            </a:r>
            <a:br>
              <a:rPr lang="en-US" sz="1200">
                <a:solidFill>
                  <a:srgbClr val="272727"/>
                </a:solidFill>
                <a:cs typeface="Times New Roman" pitchFamily="-16" charset="0"/>
              </a:rPr>
            </a:br>
            <a:endParaRPr lang="en-US" sz="1200">
              <a:solidFill>
                <a:srgbClr val="272727"/>
              </a:solidFill>
              <a:cs typeface="Times New Roman" pitchFamily="-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9620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FAEDB6-5D98-4904-A5C4-09A85E00D50E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9333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4127500"/>
            <a:ext cx="6858000" cy="127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solidFill>
                  <a:srgbClr val="272727"/>
                </a:solidFill>
                <a:cs typeface="Times New Roman" pitchFamily="-16" charset="0"/>
              </a:rPr>
              <a:t>allen2e_33_01_li.jpg</a:t>
            </a:r>
            <a:br>
              <a:rPr lang="en-US" sz="1200">
                <a:solidFill>
                  <a:srgbClr val="272727"/>
                </a:solidFill>
                <a:cs typeface="Times New Roman" pitchFamily="-16" charset="0"/>
              </a:rPr>
            </a:br>
            <a:endParaRPr lang="en-US" sz="1200">
              <a:solidFill>
                <a:srgbClr val="272727"/>
              </a:solidFill>
              <a:cs typeface="Times New Roman" pitchFamily="-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2490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A6BCE5-A96B-482B-B874-89CD21DCD3B6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0357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4127500"/>
            <a:ext cx="6858000" cy="127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solidFill>
                  <a:srgbClr val="272727"/>
                </a:solidFill>
                <a:cs typeface="Times New Roman" pitchFamily="-16" charset="0"/>
              </a:rPr>
              <a:t>allen2e_33_02_li.jpg</a:t>
            </a:r>
            <a:br>
              <a:rPr lang="en-US" sz="1200">
                <a:solidFill>
                  <a:srgbClr val="272727"/>
                </a:solidFill>
                <a:cs typeface="Times New Roman" pitchFamily="-16" charset="0"/>
              </a:rPr>
            </a:br>
            <a:endParaRPr lang="en-US" sz="1200">
              <a:solidFill>
                <a:srgbClr val="272727"/>
              </a:solidFill>
              <a:cs typeface="Times New Roman" pitchFamily="-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9434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F48BC0-268F-4377-8F69-C1E5948A64BA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1381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4127500"/>
            <a:ext cx="6858000" cy="127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solidFill>
                  <a:srgbClr val="272727"/>
                </a:solidFill>
                <a:cs typeface="Times New Roman" pitchFamily="-16" charset="0"/>
              </a:rPr>
              <a:t>allen2e_33_03_li.jpg</a:t>
            </a:r>
            <a:br>
              <a:rPr lang="en-US" sz="1200">
                <a:solidFill>
                  <a:srgbClr val="272727"/>
                </a:solidFill>
                <a:cs typeface="Times New Roman" pitchFamily="-16" charset="0"/>
              </a:rPr>
            </a:br>
            <a:endParaRPr lang="en-US" sz="1200">
              <a:solidFill>
                <a:srgbClr val="272727"/>
              </a:solidFill>
              <a:cs typeface="Times New Roman" pitchFamily="-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2968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FAC63AC-8183-F244-BF56-17C98269130C}" type="slidenum">
              <a:rPr lang="en-US"/>
              <a:pPr eaLnBrk="1" hangingPunct="1"/>
              <a:t>34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108"/>
            <a:ext cx="5029200" cy="411464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6869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4127216"/>
            <a:ext cx="6858000" cy="46166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>
                <a:solidFill>
                  <a:srgbClr val="272727"/>
                </a:solidFill>
                <a:cs typeface="Times New Roman" charset="0"/>
              </a:rPr>
              <a:t>allen2e_32_10_li.jpg</a:t>
            </a:r>
            <a:br>
              <a:rPr lang="en-US" sz="1200">
                <a:solidFill>
                  <a:srgbClr val="272727"/>
                </a:solidFill>
                <a:cs typeface="Times New Roman" charset="0"/>
              </a:rPr>
            </a:br>
            <a:endParaRPr lang="en-US" sz="1200">
              <a:solidFill>
                <a:srgbClr val="272727"/>
              </a:solidFill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123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0901BE-288A-4DC2-A6D9-97C8D4E0A45E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8069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4127500"/>
            <a:ext cx="6858000" cy="127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solidFill>
                  <a:srgbClr val="272727"/>
                </a:solidFill>
                <a:cs typeface="Times New Roman" pitchFamily="-16" charset="0"/>
              </a:rPr>
              <a:t>allen2e_31_04a_li.jpg</a:t>
            </a:r>
            <a:br>
              <a:rPr lang="en-US" sz="1200">
                <a:solidFill>
                  <a:srgbClr val="272727"/>
                </a:solidFill>
                <a:cs typeface="Times New Roman" pitchFamily="-16" charset="0"/>
              </a:rPr>
            </a:br>
            <a:endParaRPr lang="en-US" sz="1200">
              <a:solidFill>
                <a:srgbClr val="272727"/>
              </a:solidFill>
              <a:cs typeface="Times New Roman" pitchFamily="-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542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3347E3-48E9-453C-9F83-1F0CC96170ED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9093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4127500"/>
            <a:ext cx="6858000" cy="127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solidFill>
                  <a:srgbClr val="272727"/>
                </a:solidFill>
                <a:cs typeface="Times New Roman" pitchFamily="-16" charset="0"/>
              </a:rPr>
              <a:t>allen2e_31_03c_li.jpg</a:t>
            </a:r>
            <a:br>
              <a:rPr lang="en-US" sz="1200">
                <a:solidFill>
                  <a:srgbClr val="272727"/>
                </a:solidFill>
                <a:cs typeface="Times New Roman" pitchFamily="-16" charset="0"/>
              </a:rPr>
            </a:br>
            <a:endParaRPr lang="en-US" sz="1200">
              <a:solidFill>
                <a:srgbClr val="272727"/>
              </a:solidFill>
              <a:cs typeface="Times New Roman" pitchFamily="-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270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A015CEA9-2E17-F440-A9F5-4DA200A5454B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6306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47C01D31-371B-F443-83AC-FB85BA166368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259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172B8618-F56A-4944-B5A5-0B9F6CF8902D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5817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001356B4-5C4F-D743-9356-0E0A6A72DD6E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7262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32BFE831-7B71-1F4D-BA43-CD470DAFC9B1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81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60F8B-4286-4719-8BB6-DE6DF0B537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4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188C3-07F4-40CF-B257-40ABDCDC70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4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3050F-775B-4B47-A476-55FA5B4671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4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A86BA-027F-45C0-B522-9C98BE2F26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4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CE70D-2A2F-465B-A594-6F0722B071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4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C5D3A-E983-424F-925D-0C1DB61590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4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4940B-2EB1-4840-AA57-F3F8606650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4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992BF-E642-4255-8347-E92C648533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4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80E16-B8C6-4246-AEFC-FFE2D5607F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4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33202-04BB-4011-B399-673ED66E17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4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AAB57-2BFF-4042-9434-C6955BD586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4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FD08767-EB8F-4292-8E39-FE32CFF1E9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45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2.xml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4.xml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6.xml"/><Relationship Id="rId4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8.xml"/><Relationship Id="rId4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0.xml"/><Relationship Id="rId4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2.xml"/><Relationship Id="rId4" Type="http://schemas.openxmlformats.org/officeDocument/2006/relationships/image" Target="../media/image3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4.xml"/><Relationship Id="rId4" Type="http://schemas.openxmlformats.org/officeDocument/2006/relationships/image" Target="../media/image3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6.xml"/><Relationship Id="rId4" Type="http://schemas.openxmlformats.org/officeDocument/2006/relationships/image" Target="../media/image34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lmap4e_fig_31_02a_u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400" y="292100"/>
            <a:ext cx="3760788" cy="628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2184400" y="1201738"/>
            <a:ext cx="1447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/>
              <a:t>1</a:t>
            </a:r>
          </a:p>
        </p:txBody>
      </p: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 flipV="1">
            <a:off x="2497138" y="1374775"/>
            <a:ext cx="2209800" cy="3016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49" name="TextBox 6"/>
          <p:cNvSpPr txBox="1">
            <a:spLocks noChangeArrowheads="1"/>
          </p:cNvSpPr>
          <p:nvPr/>
        </p:nvSpPr>
        <p:spPr bwMode="auto">
          <a:xfrm>
            <a:off x="6113463" y="1227138"/>
            <a:ext cx="1447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/>
              <a:t>6</a:t>
            </a:r>
          </a:p>
        </p:txBody>
      </p:sp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>
            <a:off x="4927600" y="1419225"/>
            <a:ext cx="1185863" cy="15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51" name="TextBox 8"/>
          <p:cNvSpPr txBox="1">
            <a:spLocks noChangeArrowheads="1"/>
          </p:cNvSpPr>
          <p:nvPr/>
        </p:nvSpPr>
        <p:spPr bwMode="auto">
          <a:xfrm>
            <a:off x="3132138" y="6037263"/>
            <a:ext cx="3937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/>
              <a:t>(a) Overview of lymphatic vessels</a:t>
            </a:r>
          </a:p>
        </p:txBody>
      </p:sp>
      <p:sp>
        <p:nvSpPr>
          <p:cNvPr id="6152" name="TextBox 12"/>
          <p:cNvSpPr txBox="1">
            <a:spLocks noChangeArrowheads="1"/>
          </p:cNvSpPr>
          <p:nvPr/>
        </p:nvSpPr>
        <p:spPr bwMode="auto">
          <a:xfrm>
            <a:off x="6100763" y="825500"/>
            <a:ext cx="2374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/>
              <a:t>Left jugular trunk</a:t>
            </a:r>
          </a:p>
        </p:txBody>
      </p: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 flipV="1">
            <a:off x="4927600" y="1017588"/>
            <a:ext cx="1173163" cy="33496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54" name="TextBox 16"/>
          <p:cNvSpPr txBox="1">
            <a:spLocks noChangeArrowheads="1"/>
          </p:cNvSpPr>
          <p:nvPr/>
        </p:nvSpPr>
        <p:spPr bwMode="auto">
          <a:xfrm>
            <a:off x="6113463" y="1536700"/>
            <a:ext cx="2505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/>
              <a:t>Left subclavian vein</a:t>
            </a:r>
          </a:p>
        </p:txBody>
      </p:sp>
      <p:cxnSp>
        <p:nvCxnSpPr>
          <p:cNvPr id="18" name="Straight Connector 17"/>
          <p:cNvCxnSpPr>
            <a:cxnSpLocks noChangeShapeType="1"/>
          </p:cNvCxnSpPr>
          <p:nvPr/>
        </p:nvCxnSpPr>
        <p:spPr bwMode="auto">
          <a:xfrm>
            <a:off x="4991100" y="1466850"/>
            <a:ext cx="1122363" cy="24606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56" name="TextBox 19"/>
          <p:cNvSpPr txBox="1">
            <a:spLocks noChangeArrowheads="1"/>
          </p:cNvSpPr>
          <p:nvPr/>
        </p:nvSpPr>
        <p:spPr bwMode="auto">
          <a:xfrm>
            <a:off x="252413" y="823913"/>
            <a:ext cx="2711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/>
              <a:t>Right subclavian trunk</a:t>
            </a:r>
          </a:p>
        </p:txBody>
      </p:sp>
      <p:cxnSp>
        <p:nvCxnSpPr>
          <p:cNvPr id="21" name="Straight Connector 20"/>
          <p:cNvCxnSpPr>
            <a:cxnSpLocks noChangeShapeType="1"/>
          </p:cNvCxnSpPr>
          <p:nvPr/>
        </p:nvCxnSpPr>
        <p:spPr bwMode="auto">
          <a:xfrm>
            <a:off x="2470150" y="1042988"/>
            <a:ext cx="1993900" cy="29686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58" name="TextBox 22"/>
          <p:cNvSpPr txBox="1">
            <a:spLocks noChangeArrowheads="1"/>
          </p:cNvSpPr>
          <p:nvPr/>
        </p:nvSpPr>
        <p:spPr bwMode="auto">
          <a:xfrm>
            <a:off x="768350" y="469900"/>
            <a:ext cx="24145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/>
              <a:t>Right jugular trunk</a:t>
            </a:r>
          </a:p>
        </p:txBody>
      </p:sp>
      <p:cxnSp>
        <p:nvCxnSpPr>
          <p:cNvPr id="24" name="Straight Connector 23"/>
          <p:cNvCxnSpPr>
            <a:cxnSpLocks noChangeShapeType="1"/>
          </p:cNvCxnSpPr>
          <p:nvPr/>
        </p:nvCxnSpPr>
        <p:spPr bwMode="auto">
          <a:xfrm>
            <a:off x="2686050" y="706438"/>
            <a:ext cx="1924050" cy="59531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60" name="TextBox 25"/>
          <p:cNvSpPr txBox="1">
            <a:spLocks noChangeArrowheads="1"/>
          </p:cNvSpPr>
          <p:nvPr/>
        </p:nvSpPr>
        <p:spPr bwMode="auto">
          <a:xfrm>
            <a:off x="819150" y="80963"/>
            <a:ext cx="2990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/>
              <a:t>Right internal jugular vein</a:t>
            </a:r>
          </a:p>
        </p:txBody>
      </p:sp>
      <p:cxnSp>
        <p:nvCxnSpPr>
          <p:cNvPr id="27" name="Straight Connector 26"/>
          <p:cNvCxnSpPr>
            <a:cxnSpLocks noChangeShapeType="1"/>
          </p:cNvCxnSpPr>
          <p:nvPr/>
        </p:nvCxnSpPr>
        <p:spPr bwMode="auto">
          <a:xfrm>
            <a:off x="3117850" y="407988"/>
            <a:ext cx="1562100" cy="86201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62" name="TextBox 30"/>
          <p:cNvSpPr txBox="1">
            <a:spLocks noChangeArrowheads="1"/>
          </p:cNvSpPr>
          <p:nvPr/>
        </p:nvSpPr>
        <p:spPr bwMode="auto">
          <a:xfrm>
            <a:off x="2184400" y="1487488"/>
            <a:ext cx="1447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/>
              <a:t>2</a:t>
            </a:r>
          </a:p>
        </p:txBody>
      </p:sp>
      <p:cxnSp>
        <p:nvCxnSpPr>
          <p:cNvPr id="32" name="Straight Connector 31"/>
          <p:cNvCxnSpPr>
            <a:cxnSpLocks noChangeShapeType="1"/>
          </p:cNvCxnSpPr>
          <p:nvPr/>
        </p:nvCxnSpPr>
        <p:spPr bwMode="auto">
          <a:xfrm>
            <a:off x="2489200" y="1684338"/>
            <a:ext cx="1593850" cy="30321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64" name="TextBox 34"/>
          <p:cNvSpPr txBox="1">
            <a:spLocks noChangeArrowheads="1"/>
          </p:cNvSpPr>
          <p:nvPr/>
        </p:nvSpPr>
        <p:spPr bwMode="auto">
          <a:xfrm>
            <a:off x="2190750" y="1766888"/>
            <a:ext cx="1447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/>
              <a:t>3</a:t>
            </a:r>
          </a:p>
        </p:txBody>
      </p:sp>
      <p:cxnSp>
        <p:nvCxnSpPr>
          <p:cNvPr id="36" name="Straight Connector 35"/>
          <p:cNvCxnSpPr>
            <a:cxnSpLocks noChangeShapeType="1"/>
          </p:cNvCxnSpPr>
          <p:nvPr/>
        </p:nvCxnSpPr>
        <p:spPr bwMode="auto">
          <a:xfrm>
            <a:off x="2495550" y="1963738"/>
            <a:ext cx="2262188" cy="228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66" name="TextBox 37"/>
          <p:cNvSpPr txBox="1">
            <a:spLocks noChangeArrowheads="1"/>
          </p:cNvSpPr>
          <p:nvPr/>
        </p:nvSpPr>
        <p:spPr bwMode="auto">
          <a:xfrm>
            <a:off x="2190750" y="2020888"/>
            <a:ext cx="1447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/>
              <a:t>4</a:t>
            </a:r>
          </a:p>
        </p:txBody>
      </p:sp>
      <p:cxnSp>
        <p:nvCxnSpPr>
          <p:cNvPr id="39" name="Straight Connector 38"/>
          <p:cNvCxnSpPr>
            <a:cxnSpLocks noChangeShapeType="1"/>
          </p:cNvCxnSpPr>
          <p:nvPr/>
        </p:nvCxnSpPr>
        <p:spPr bwMode="auto">
          <a:xfrm>
            <a:off x="2495550" y="2217738"/>
            <a:ext cx="2273300" cy="17621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68" name="TextBox 40"/>
          <p:cNvSpPr txBox="1">
            <a:spLocks noChangeArrowheads="1"/>
          </p:cNvSpPr>
          <p:nvPr/>
        </p:nvSpPr>
        <p:spPr bwMode="auto">
          <a:xfrm>
            <a:off x="252413" y="2274888"/>
            <a:ext cx="3092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/>
              <a:t>Intestinal and lumber trunks</a:t>
            </a:r>
          </a:p>
        </p:txBody>
      </p:sp>
      <p:cxnSp>
        <p:nvCxnSpPr>
          <p:cNvPr id="42" name="Straight Connector 41"/>
          <p:cNvCxnSpPr>
            <a:cxnSpLocks noChangeShapeType="1"/>
          </p:cNvCxnSpPr>
          <p:nvPr/>
        </p:nvCxnSpPr>
        <p:spPr bwMode="auto">
          <a:xfrm>
            <a:off x="3030538" y="2489200"/>
            <a:ext cx="1693862" cy="698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" name="Freeform 43"/>
          <p:cNvSpPr>
            <a:spLocks noChangeArrowheads="1"/>
          </p:cNvSpPr>
          <p:nvPr/>
        </p:nvSpPr>
        <p:spPr bwMode="auto">
          <a:xfrm>
            <a:off x="4362450" y="2495550"/>
            <a:ext cx="298450" cy="114300"/>
          </a:xfrm>
          <a:custGeom>
            <a:avLst/>
            <a:gdLst>
              <a:gd name="T0" fmla="*/ 298450 w 298450"/>
              <a:gd name="T1" fmla="*/ 0 h 114300"/>
              <a:gd name="T2" fmla="*/ 0 w 298450"/>
              <a:gd name="T3" fmla="*/ 44450 h 114300"/>
              <a:gd name="T4" fmla="*/ 298450 w 298450"/>
              <a:gd name="T5" fmla="*/ 114300 h 114300"/>
              <a:gd name="T6" fmla="*/ 0 60000 65536"/>
              <a:gd name="T7" fmla="*/ 0 60000 65536"/>
              <a:gd name="T8" fmla="*/ 0 60000 65536"/>
              <a:gd name="T9" fmla="*/ 0 w 298450"/>
              <a:gd name="T10" fmla="*/ 0 h 114300"/>
              <a:gd name="T11" fmla="*/ 298450 w 298450"/>
              <a:gd name="T12" fmla="*/ 114300 h 1143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8450" h="114300">
                <a:moveTo>
                  <a:pt x="298450" y="0"/>
                </a:moveTo>
                <a:lnTo>
                  <a:pt x="0" y="44450"/>
                </a:lnTo>
                <a:lnTo>
                  <a:pt x="298450" y="11430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1" name="TextBox 45"/>
          <p:cNvSpPr txBox="1">
            <a:spLocks noChangeArrowheads="1"/>
          </p:cNvSpPr>
          <p:nvPr/>
        </p:nvSpPr>
        <p:spPr bwMode="auto">
          <a:xfrm>
            <a:off x="2190750" y="4713288"/>
            <a:ext cx="1447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/>
              <a:t>5</a:t>
            </a:r>
          </a:p>
        </p:txBody>
      </p:sp>
      <p:cxnSp>
        <p:nvCxnSpPr>
          <p:cNvPr id="47" name="Straight Connector 46"/>
          <p:cNvCxnSpPr>
            <a:cxnSpLocks noChangeShapeType="1"/>
          </p:cNvCxnSpPr>
          <p:nvPr/>
        </p:nvCxnSpPr>
        <p:spPr bwMode="auto">
          <a:xfrm>
            <a:off x="2470150" y="4921250"/>
            <a:ext cx="1949450" cy="127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898173824"/>
      </p:ext>
    </p:extLst>
  </p:cSld>
  <p:clrMapOvr>
    <a:masterClrMapping/>
  </p:clrMapOvr>
  <p:transition advTm="4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allen2e_31_02_li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83052" y="468313"/>
            <a:ext cx="8303453" cy="417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4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allen2e_31_02_li</a:t>
            </a:r>
          </a:p>
        </p:txBody>
      </p:sp>
    </p:spTree>
  </p:cSld>
  <p:clrMapOvr>
    <a:masterClrMapping/>
  </p:clrMapOvr>
  <p:transition advTm="4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allen2e_31_04a_li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46063" y="381000"/>
            <a:ext cx="512445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4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allen2e_31_04a_li</a:t>
            </a:r>
          </a:p>
        </p:txBody>
      </p:sp>
      <p:pic>
        <p:nvPicPr>
          <p:cNvPr id="35844" name="Picture 5" descr="allen2e_31_04b_li"/>
          <p:cNvPicPr preferRelativeResize="0">
            <a:picLocks noGrp="1" noChangeAspect="1" noChangeArrowheads="1"/>
          </p:cNvPicPr>
          <p:nvPr>
            <p:ph idx="1"/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>
          <a:xfrm>
            <a:off x="5053263" y="8021"/>
            <a:ext cx="3810000" cy="3397250"/>
          </a:xfrm>
          <a:noFill/>
        </p:spPr>
      </p:pic>
    </p:spTree>
  </p:cSld>
  <p:clrMapOvr>
    <a:masterClrMapping/>
  </p:clrMapOvr>
  <p:transition advTm="45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allen2e_31_03c_li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81000" y="228600"/>
            <a:ext cx="59436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Rectangle 4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allen2e_31_03c_li</a:t>
            </a:r>
          </a:p>
        </p:txBody>
      </p:sp>
    </p:spTree>
  </p:cSld>
  <p:clrMapOvr>
    <a:masterClrMapping/>
  </p:clrMapOvr>
  <p:transition advTm="4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map4e_fig_32_01_u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00" y="292100"/>
            <a:ext cx="5429250" cy="628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7239000" y="838200"/>
            <a:ext cx="6080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/>
              <a:t>4</a:t>
            </a:r>
          </a:p>
        </p:txBody>
      </p:sp>
      <p:sp>
        <p:nvSpPr>
          <p:cNvPr id="3076" name="TextBox 5"/>
          <p:cNvSpPr txBox="1">
            <a:spLocks noChangeArrowheads="1"/>
          </p:cNvSpPr>
          <p:nvPr/>
        </p:nvSpPr>
        <p:spPr bwMode="auto">
          <a:xfrm>
            <a:off x="7239000" y="1244600"/>
            <a:ext cx="617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/>
              <a:t>5</a:t>
            </a:r>
          </a:p>
        </p:txBody>
      </p:sp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 flipV="1">
            <a:off x="5562600" y="1066800"/>
            <a:ext cx="1666875" cy="228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5232400" y="1449388"/>
            <a:ext cx="1981200" cy="15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9" name="TextBox 11"/>
          <p:cNvSpPr txBox="1">
            <a:spLocks noChangeArrowheads="1"/>
          </p:cNvSpPr>
          <p:nvPr/>
        </p:nvSpPr>
        <p:spPr bwMode="auto">
          <a:xfrm>
            <a:off x="7467600" y="2217738"/>
            <a:ext cx="6175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/>
              <a:t>6</a:t>
            </a:r>
          </a:p>
        </p:txBody>
      </p:sp>
      <p:cxnSp>
        <p:nvCxnSpPr>
          <p:cNvPr id="13" name="Straight Connector 12"/>
          <p:cNvCxnSpPr>
            <a:cxnSpLocks noChangeShapeType="1"/>
          </p:cNvCxnSpPr>
          <p:nvPr/>
        </p:nvCxnSpPr>
        <p:spPr bwMode="auto">
          <a:xfrm>
            <a:off x="4732338" y="2424113"/>
            <a:ext cx="2709862" cy="15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81" name="TextBox 14"/>
          <p:cNvSpPr txBox="1">
            <a:spLocks noChangeArrowheads="1"/>
          </p:cNvSpPr>
          <p:nvPr/>
        </p:nvSpPr>
        <p:spPr bwMode="auto">
          <a:xfrm>
            <a:off x="7467600" y="2547938"/>
            <a:ext cx="6175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/>
              <a:t>7</a:t>
            </a:r>
          </a:p>
        </p:txBody>
      </p:sp>
      <p:cxnSp>
        <p:nvCxnSpPr>
          <p:cNvPr id="16" name="Straight Connector 15"/>
          <p:cNvCxnSpPr>
            <a:cxnSpLocks noChangeShapeType="1"/>
          </p:cNvCxnSpPr>
          <p:nvPr/>
        </p:nvCxnSpPr>
        <p:spPr bwMode="auto">
          <a:xfrm>
            <a:off x="4706938" y="2754313"/>
            <a:ext cx="2709862" cy="15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83" name="TextBox 16"/>
          <p:cNvSpPr txBox="1">
            <a:spLocks noChangeArrowheads="1"/>
          </p:cNvSpPr>
          <p:nvPr/>
        </p:nvSpPr>
        <p:spPr bwMode="auto">
          <a:xfrm flipH="1">
            <a:off x="1384300" y="1625600"/>
            <a:ext cx="8937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/>
              <a:t>1</a:t>
            </a:r>
          </a:p>
        </p:txBody>
      </p:sp>
      <p:grpSp>
        <p:nvGrpSpPr>
          <p:cNvPr id="3084" name="Group 26"/>
          <p:cNvGrpSpPr>
            <a:grpSpLocks/>
          </p:cNvGrpSpPr>
          <p:nvPr/>
        </p:nvGrpSpPr>
        <p:grpSpPr bwMode="auto">
          <a:xfrm>
            <a:off x="1658938" y="1465263"/>
            <a:ext cx="2836862" cy="731837"/>
            <a:chOff x="1659466" y="1464733"/>
            <a:chExt cx="2836334" cy="732367"/>
          </a:xfrm>
        </p:grpSpPr>
        <p:cxnSp>
          <p:nvCxnSpPr>
            <p:cNvPr id="18" name="Straight Connector 17"/>
            <p:cNvCxnSpPr>
              <a:cxnSpLocks noChangeShapeType="1"/>
            </p:cNvCxnSpPr>
            <p:nvPr/>
          </p:nvCxnSpPr>
          <p:spPr bwMode="auto">
            <a:xfrm>
              <a:off x="1659466" y="1823768"/>
              <a:ext cx="2709358" cy="158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>
              <a:outerShdw blurRad="25400" dist="12700" dir="2700000" rotWithShape="0">
                <a:schemeClr val="bg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" name="Freeform 19"/>
            <p:cNvSpPr>
              <a:spLocks noChangeArrowheads="1"/>
            </p:cNvSpPr>
            <p:nvPr/>
          </p:nvSpPr>
          <p:spPr bwMode="auto">
            <a:xfrm>
              <a:off x="4360888" y="1464733"/>
              <a:ext cx="134912" cy="732367"/>
            </a:xfrm>
            <a:custGeom>
              <a:avLst/>
              <a:gdLst>
                <a:gd name="T0" fmla="*/ 130161 w 135467"/>
                <a:gd name="T1" fmla="*/ 0 h 732367"/>
                <a:gd name="T2" fmla="*/ 0 w 135467"/>
                <a:gd name="T3" fmla="*/ 0 h 732367"/>
                <a:gd name="T4" fmla="*/ 4200 w 135467"/>
                <a:gd name="T5" fmla="*/ 732367 h 732367"/>
                <a:gd name="T6" fmla="*/ 134359 w 135467"/>
                <a:gd name="T7" fmla="*/ 732367 h 732367"/>
                <a:gd name="T8" fmla="*/ 130161 w 135467"/>
                <a:gd name="T9" fmla="*/ 728134 h 7323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5467"/>
                <a:gd name="T16" fmla="*/ 0 h 732367"/>
                <a:gd name="T17" fmla="*/ 135467 w 135467"/>
                <a:gd name="T18" fmla="*/ 732367 h 7323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5467" h="732367">
                  <a:moveTo>
                    <a:pt x="131234" y="0"/>
                  </a:moveTo>
                  <a:lnTo>
                    <a:pt x="0" y="0"/>
                  </a:lnTo>
                  <a:cubicBezTo>
                    <a:pt x="1411" y="244122"/>
                    <a:pt x="4234" y="732367"/>
                    <a:pt x="4234" y="732367"/>
                  </a:cubicBezTo>
                  <a:lnTo>
                    <a:pt x="135467" y="732367"/>
                  </a:lnTo>
                  <a:lnTo>
                    <a:pt x="131234" y="728134"/>
                  </a:ln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>
              <a:outerShdw blurRad="25400" dist="12700" dir="2700000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85" name="TextBox 20"/>
          <p:cNvSpPr txBox="1">
            <a:spLocks noChangeArrowheads="1"/>
          </p:cNvSpPr>
          <p:nvPr/>
        </p:nvSpPr>
        <p:spPr bwMode="auto">
          <a:xfrm flipH="1">
            <a:off x="1384300" y="3436938"/>
            <a:ext cx="8937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/>
              <a:t>2</a:t>
            </a:r>
          </a:p>
        </p:txBody>
      </p:sp>
      <p:cxnSp>
        <p:nvCxnSpPr>
          <p:cNvPr id="22" name="Straight Connector 21"/>
          <p:cNvCxnSpPr>
            <a:cxnSpLocks noChangeShapeType="1"/>
          </p:cNvCxnSpPr>
          <p:nvPr/>
        </p:nvCxnSpPr>
        <p:spPr bwMode="auto">
          <a:xfrm>
            <a:off x="1658938" y="3635375"/>
            <a:ext cx="2946400" cy="15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87" name="TextBox 22"/>
          <p:cNvSpPr txBox="1">
            <a:spLocks noChangeArrowheads="1"/>
          </p:cNvSpPr>
          <p:nvPr/>
        </p:nvSpPr>
        <p:spPr bwMode="auto">
          <a:xfrm flipH="1">
            <a:off x="1384300" y="3886200"/>
            <a:ext cx="8937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/>
              <a:t>3</a:t>
            </a:r>
          </a:p>
        </p:txBody>
      </p:sp>
      <p:cxnSp>
        <p:nvCxnSpPr>
          <p:cNvPr id="24" name="Straight Connector 23"/>
          <p:cNvCxnSpPr>
            <a:cxnSpLocks noChangeShapeType="1"/>
          </p:cNvCxnSpPr>
          <p:nvPr/>
        </p:nvCxnSpPr>
        <p:spPr bwMode="auto">
          <a:xfrm>
            <a:off x="1658938" y="4084638"/>
            <a:ext cx="3768725" cy="15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5029200" y="3022600"/>
            <a:ext cx="274638" cy="307975"/>
          </a:xfrm>
          <a:prstGeom prst="rect">
            <a:avLst/>
          </a:prstGeom>
          <a:noFill/>
          <a:ln>
            <a:noFill/>
          </a:ln>
          <a:effectLst>
            <a:outerShdw blurRad="25400" dist="25401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ea typeface="+mn-ea"/>
                <a:cs typeface="+mn-cs"/>
              </a:rPr>
              <a:t>1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5334000" y="3335338"/>
            <a:ext cx="274638" cy="307975"/>
          </a:xfrm>
          <a:prstGeom prst="rect">
            <a:avLst/>
          </a:prstGeom>
          <a:noFill/>
          <a:ln>
            <a:noFill/>
          </a:ln>
          <a:effectLst>
            <a:outerShdw blurRad="25400" dist="25401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ea typeface="+mn-ea"/>
                <a:cs typeface="+mn-cs"/>
              </a:rPr>
              <a:t>2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478463" y="3598863"/>
            <a:ext cx="274637" cy="307975"/>
          </a:xfrm>
          <a:prstGeom prst="rect">
            <a:avLst/>
          </a:prstGeom>
          <a:noFill/>
          <a:ln>
            <a:noFill/>
          </a:ln>
          <a:effectLst>
            <a:outerShdw blurRad="25400" dist="25401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ea typeface="+mn-ea"/>
                <a:cs typeface="+mn-cs"/>
              </a:rPr>
              <a:t>3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5630863" y="3868738"/>
            <a:ext cx="274637" cy="307975"/>
          </a:xfrm>
          <a:prstGeom prst="rect">
            <a:avLst/>
          </a:prstGeom>
          <a:noFill/>
          <a:ln>
            <a:noFill/>
          </a:ln>
          <a:effectLst>
            <a:outerShdw blurRad="25400" dist="25401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ea typeface="+mn-ea"/>
                <a:cs typeface="+mn-cs"/>
              </a:rPr>
              <a:t>4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5765800" y="4292600"/>
            <a:ext cx="274638" cy="307975"/>
          </a:xfrm>
          <a:prstGeom prst="rect">
            <a:avLst/>
          </a:prstGeom>
          <a:noFill/>
          <a:ln>
            <a:noFill/>
          </a:ln>
          <a:effectLst>
            <a:outerShdw blurRad="25400" dist="25401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ea typeface="+mn-ea"/>
                <a:cs typeface="+mn-cs"/>
              </a:rPr>
              <a:t>5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5799138" y="4640263"/>
            <a:ext cx="381000" cy="307975"/>
          </a:xfrm>
          <a:prstGeom prst="rect">
            <a:avLst/>
          </a:prstGeom>
          <a:noFill/>
          <a:ln>
            <a:noFill/>
          </a:ln>
          <a:effectLst>
            <a:outerShdw blurRad="25400" dist="25401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ea typeface="+mn-ea"/>
                <a:cs typeface="+mn-cs"/>
              </a:rPr>
              <a:t>6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5859463" y="4945063"/>
            <a:ext cx="274637" cy="307975"/>
          </a:xfrm>
          <a:prstGeom prst="rect">
            <a:avLst/>
          </a:prstGeom>
          <a:noFill/>
          <a:ln>
            <a:noFill/>
          </a:ln>
          <a:effectLst>
            <a:outerShdw blurRad="25400" dist="25401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ea typeface="+mn-ea"/>
                <a:cs typeface="+mn-cs"/>
              </a:rPr>
              <a:t>7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5808663" y="5199063"/>
            <a:ext cx="274637" cy="307975"/>
          </a:xfrm>
          <a:prstGeom prst="rect">
            <a:avLst/>
          </a:prstGeom>
          <a:noFill/>
          <a:ln>
            <a:noFill/>
          </a:ln>
          <a:effectLst>
            <a:outerShdw blurRad="25400" dist="25401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ea typeface="+mn-ea"/>
                <a:cs typeface="+mn-cs"/>
              </a:rPr>
              <a:t>8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5791200" y="5453063"/>
            <a:ext cx="274638" cy="307975"/>
          </a:xfrm>
          <a:prstGeom prst="rect">
            <a:avLst/>
          </a:prstGeom>
          <a:noFill/>
          <a:ln>
            <a:noFill/>
          </a:ln>
          <a:effectLst>
            <a:outerShdw blurRad="25400" dist="25401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ea typeface="+mn-ea"/>
                <a:cs typeface="+mn-cs"/>
              </a:rPr>
              <a:t>9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5664200" y="5707063"/>
            <a:ext cx="449263" cy="307975"/>
          </a:xfrm>
          <a:prstGeom prst="rect">
            <a:avLst/>
          </a:prstGeom>
          <a:noFill/>
          <a:ln>
            <a:noFill/>
          </a:ln>
          <a:effectLst>
            <a:outerShdw blurRad="25400" dist="25401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ea typeface="+mn-ea"/>
                <a:cs typeface="+mn-cs"/>
              </a:rPr>
              <a:t>10</a:t>
            </a:r>
          </a:p>
        </p:txBody>
      </p:sp>
      <p:sp>
        <p:nvSpPr>
          <p:cNvPr id="3099" name="TextBox 37"/>
          <p:cNvSpPr txBox="1">
            <a:spLocks noChangeArrowheads="1"/>
          </p:cNvSpPr>
          <p:nvPr/>
        </p:nvSpPr>
        <p:spPr bwMode="auto">
          <a:xfrm flipH="1">
            <a:off x="3967163" y="6027738"/>
            <a:ext cx="1638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/>
              <a:t>Anterior view</a:t>
            </a:r>
          </a:p>
        </p:txBody>
      </p:sp>
    </p:spTree>
    <p:extLst>
      <p:ext uri="{BB962C8B-B14F-4D97-AF65-F5344CB8AC3E}">
        <p14:creationId xmlns:p14="http://schemas.microsoft.com/office/powerpoint/2010/main" val="853945801"/>
      </p:ext>
    </p:extLst>
  </p:cSld>
  <p:clrMapOvr>
    <a:masterClrMapping/>
  </p:clrMapOvr>
  <p:transition advTm="45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lmap4e_fig_32_02a_u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0" y="292100"/>
            <a:ext cx="7075488" cy="628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8110538" y="3124200"/>
            <a:ext cx="593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/>
              <a:t>7</a:t>
            </a:r>
          </a:p>
        </p:txBody>
      </p: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 flipV="1">
            <a:off x="5867400" y="3332163"/>
            <a:ext cx="2209800" cy="2317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1" name="TextBox 6"/>
          <p:cNvSpPr txBox="1">
            <a:spLocks noChangeArrowheads="1"/>
          </p:cNvSpPr>
          <p:nvPr/>
        </p:nvSpPr>
        <p:spPr bwMode="auto">
          <a:xfrm flipH="1">
            <a:off x="427038" y="3454400"/>
            <a:ext cx="7921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/>
              <a:t>1</a:t>
            </a:r>
          </a:p>
        </p:txBody>
      </p:sp>
      <p:sp>
        <p:nvSpPr>
          <p:cNvPr id="4102" name="TextBox 8"/>
          <p:cNvSpPr txBox="1">
            <a:spLocks noChangeArrowheads="1"/>
          </p:cNvSpPr>
          <p:nvPr/>
        </p:nvSpPr>
        <p:spPr bwMode="auto">
          <a:xfrm flipH="1">
            <a:off x="2852738" y="5808663"/>
            <a:ext cx="42338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(a) Sagittal section</a:t>
            </a:r>
          </a:p>
        </p:txBody>
      </p:sp>
      <p:sp>
        <p:nvSpPr>
          <p:cNvPr id="4103" name="TextBox 10"/>
          <p:cNvSpPr txBox="1">
            <a:spLocks noChangeArrowheads="1"/>
          </p:cNvSpPr>
          <p:nvPr/>
        </p:nvSpPr>
        <p:spPr bwMode="auto">
          <a:xfrm>
            <a:off x="8110538" y="2760663"/>
            <a:ext cx="593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/>
              <a:t>6</a:t>
            </a:r>
          </a:p>
        </p:txBody>
      </p:sp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 flipV="1">
            <a:off x="5707063" y="2968625"/>
            <a:ext cx="2370137" cy="1809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5" name="TextBox 14"/>
          <p:cNvSpPr txBox="1">
            <a:spLocks noChangeArrowheads="1"/>
          </p:cNvSpPr>
          <p:nvPr/>
        </p:nvSpPr>
        <p:spPr bwMode="auto">
          <a:xfrm>
            <a:off x="8110538" y="1963738"/>
            <a:ext cx="593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/>
              <a:t>5</a:t>
            </a:r>
          </a:p>
        </p:txBody>
      </p:sp>
      <p:cxnSp>
        <p:nvCxnSpPr>
          <p:cNvPr id="16" name="Straight Connector 15"/>
          <p:cNvCxnSpPr>
            <a:cxnSpLocks noChangeShapeType="1"/>
          </p:cNvCxnSpPr>
          <p:nvPr/>
        </p:nvCxnSpPr>
        <p:spPr bwMode="auto">
          <a:xfrm flipV="1">
            <a:off x="4775200" y="2184400"/>
            <a:ext cx="3311525" cy="787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7" name="TextBox 18"/>
          <p:cNvSpPr txBox="1">
            <a:spLocks noChangeArrowheads="1"/>
          </p:cNvSpPr>
          <p:nvPr/>
        </p:nvSpPr>
        <p:spPr bwMode="auto">
          <a:xfrm flipH="1">
            <a:off x="427038" y="2794000"/>
            <a:ext cx="2087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/>
              <a:t>Sphenoidal sinus</a:t>
            </a:r>
          </a:p>
        </p:txBody>
      </p:sp>
      <p:cxnSp>
        <p:nvCxnSpPr>
          <p:cNvPr id="20" name="Straight Connector 19"/>
          <p:cNvCxnSpPr>
            <a:cxnSpLocks noChangeShapeType="1"/>
          </p:cNvCxnSpPr>
          <p:nvPr/>
        </p:nvCxnSpPr>
        <p:spPr bwMode="auto">
          <a:xfrm>
            <a:off x="2166938" y="3027363"/>
            <a:ext cx="1244600" cy="15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9" name="TextBox 20"/>
          <p:cNvSpPr txBox="1">
            <a:spLocks noChangeArrowheads="1"/>
          </p:cNvSpPr>
          <p:nvPr/>
        </p:nvSpPr>
        <p:spPr bwMode="auto">
          <a:xfrm flipH="1">
            <a:off x="427038" y="2074863"/>
            <a:ext cx="2028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/>
              <a:t>Sphenoid bone</a:t>
            </a:r>
          </a:p>
        </p:txBody>
      </p:sp>
      <p:cxnSp>
        <p:nvCxnSpPr>
          <p:cNvPr id="22" name="Straight Connector 21"/>
          <p:cNvCxnSpPr>
            <a:cxnSpLocks noChangeShapeType="1"/>
          </p:cNvCxnSpPr>
          <p:nvPr/>
        </p:nvCxnSpPr>
        <p:spPr bwMode="auto">
          <a:xfrm>
            <a:off x="1989138" y="2308225"/>
            <a:ext cx="931862" cy="15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11" name="TextBox 22"/>
          <p:cNvSpPr txBox="1">
            <a:spLocks noChangeArrowheads="1"/>
          </p:cNvSpPr>
          <p:nvPr/>
        </p:nvSpPr>
        <p:spPr bwMode="auto">
          <a:xfrm flipH="1">
            <a:off x="7251700" y="736600"/>
            <a:ext cx="1646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/>
              <a:t>Frontal sinus</a:t>
            </a:r>
          </a:p>
        </p:txBody>
      </p:sp>
      <p:cxnSp>
        <p:nvCxnSpPr>
          <p:cNvPr id="24" name="Straight Connector 23"/>
          <p:cNvCxnSpPr>
            <a:cxnSpLocks noChangeShapeType="1"/>
          </p:cNvCxnSpPr>
          <p:nvPr/>
        </p:nvCxnSpPr>
        <p:spPr bwMode="auto">
          <a:xfrm>
            <a:off x="6138863" y="938213"/>
            <a:ext cx="1100137" cy="15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13" name="TextBox 25"/>
          <p:cNvSpPr txBox="1">
            <a:spLocks noChangeArrowheads="1"/>
          </p:cNvSpPr>
          <p:nvPr/>
        </p:nvSpPr>
        <p:spPr bwMode="auto">
          <a:xfrm flipH="1">
            <a:off x="7251700" y="1244600"/>
            <a:ext cx="1646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/>
              <a:t>Frontal bone</a:t>
            </a:r>
          </a:p>
        </p:txBody>
      </p:sp>
      <p:cxnSp>
        <p:nvCxnSpPr>
          <p:cNvPr id="27" name="Straight Connector 26"/>
          <p:cNvCxnSpPr>
            <a:cxnSpLocks noChangeShapeType="1"/>
          </p:cNvCxnSpPr>
          <p:nvPr/>
        </p:nvCxnSpPr>
        <p:spPr bwMode="auto">
          <a:xfrm>
            <a:off x="6375400" y="1446213"/>
            <a:ext cx="863600" cy="15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115" name="Group 45"/>
          <p:cNvGrpSpPr>
            <a:grpSpLocks/>
          </p:cNvGrpSpPr>
          <p:nvPr/>
        </p:nvGrpSpPr>
        <p:grpSpPr bwMode="auto">
          <a:xfrm>
            <a:off x="769938" y="3276600"/>
            <a:ext cx="3733800" cy="754063"/>
            <a:chOff x="770467" y="3276600"/>
            <a:chExt cx="3733800" cy="753533"/>
          </a:xfrm>
        </p:grpSpPr>
        <p:cxnSp>
          <p:nvCxnSpPr>
            <p:cNvPr id="8" name="Straight Connector 7"/>
            <p:cNvCxnSpPr>
              <a:cxnSpLocks noChangeShapeType="1"/>
            </p:cNvCxnSpPr>
            <p:nvPr/>
          </p:nvCxnSpPr>
          <p:spPr bwMode="auto">
            <a:xfrm>
              <a:off x="770467" y="3663678"/>
              <a:ext cx="3487737" cy="1587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>
              <a:outerShdw blurRad="25400" dist="12700" dir="2700000" rotWithShape="0">
                <a:schemeClr val="bg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" name="Straight Connector 35"/>
            <p:cNvCxnSpPr>
              <a:cxnSpLocks noChangeShapeType="1"/>
            </p:cNvCxnSpPr>
            <p:nvPr/>
          </p:nvCxnSpPr>
          <p:spPr bwMode="auto">
            <a:xfrm rot="16200000" flipH="1">
              <a:off x="3915543" y="3493819"/>
              <a:ext cx="677386" cy="328613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>
              <a:outerShdw blurRad="25400" dist="12700" dir="2700000" rotWithShape="0">
                <a:schemeClr val="bg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" name="Straight Connector 39"/>
            <p:cNvCxnSpPr>
              <a:cxnSpLocks noChangeShapeType="1"/>
            </p:cNvCxnSpPr>
            <p:nvPr/>
          </p:nvCxnSpPr>
          <p:spPr bwMode="auto">
            <a:xfrm flipV="1">
              <a:off x="4013729" y="3276600"/>
              <a:ext cx="152400" cy="7614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>
              <a:outerShdw blurRad="25400" dist="12700" dir="2700000" rotWithShape="0">
                <a:schemeClr val="bg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" name="Straight Connector 40"/>
            <p:cNvCxnSpPr>
              <a:cxnSpLocks noChangeShapeType="1"/>
            </p:cNvCxnSpPr>
            <p:nvPr/>
          </p:nvCxnSpPr>
          <p:spPr bwMode="auto">
            <a:xfrm flipV="1">
              <a:off x="4351867" y="3953987"/>
              <a:ext cx="152400" cy="7614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>
              <a:outerShdw blurRad="25400" dist="12700" dir="2700000" rotWithShape="0">
                <a:schemeClr val="bg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116" name="TextBox 43"/>
          <p:cNvSpPr txBox="1">
            <a:spLocks noChangeArrowheads="1"/>
          </p:cNvSpPr>
          <p:nvPr/>
        </p:nvSpPr>
        <p:spPr bwMode="auto">
          <a:xfrm flipH="1">
            <a:off x="4033838" y="719138"/>
            <a:ext cx="4619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/>
              <a:t>2</a:t>
            </a:r>
          </a:p>
        </p:txBody>
      </p:sp>
      <p:cxnSp>
        <p:nvCxnSpPr>
          <p:cNvPr id="45" name="Straight Connector 44"/>
          <p:cNvCxnSpPr>
            <a:cxnSpLocks noChangeShapeType="1"/>
          </p:cNvCxnSpPr>
          <p:nvPr/>
        </p:nvCxnSpPr>
        <p:spPr bwMode="auto">
          <a:xfrm rot="5400000" flipH="1" flipV="1">
            <a:off x="3411538" y="2379663"/>
            <a:ext cx="2541587" cy="15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" name="Straight Connector 48"/>
          <p:cNvCxnSpPr>
            <a:cxnSpLocks noChangeShapeType="1"/>
          </p:cNvCxnSpPr>
          <p:nvPr/>
        </p:nvCxnSpPr>
        <p:spPr bwMode="auto">
          <a:xfrm rot="5400000" flipH="1" flipV="1">
            <a:off x="3297238" y="2239963"/>
            <a:ext cx="22606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Straight Connector 49"/>
          <p:cNvCxnSpPr>
            <a:cxnSpLocks noChangeShapeType="1"/>
          </p:cNvCxnSpPr>
          <p:nvPr/>
        </p:nvCxnSpPr>
        <p:spPr bwMode="auto">
          <a:xfrm rot="5400000" flipH="1" flipV="1">
            <a:off x="3219450" y="2062163"/>
            <a:ext cx="1906587" cy="15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20" name="TextBox 56"/>
          <p:cNvSpPr txBox="1">
            <a:spLocks noChangeArrowheads="1"/>
          </p:cNvSpPr>
          <p:nvPr/>
        </p:nvSpPr>
        <p:spPr bwMode="auto">
          <a:xfrm flipH="1">
            <a:off x="4287838" y="719138"/>
            <a:ext cx="4619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/>
              <a:t>3</a:t>
            </a:r>
          </a:p>
        </p:txBody>
      </p:sp>
      <p:sp>
        <p:nvSpPr>
          <p:cNvPr id="4121" name="TextBox 57"/>
          <p:cNvSpPr txBox="1">
            <a:spLocks noChangeArrowheads="1"/>
          </p:cNvSpPr>
          <p:nvPr/>
        </p:nvSpPr>
        <p:spPr bwMode="auto">
          <a:xfrm flipH="1">
            <a:off x="4533900" y="719138"/>
            <a:ext cx="461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/>
              <a:t>4</a:t>
            </a:r>
          </a:p>
        </p:txBody>
      </p:sp>
      <p:sp>
        <p:nvSpPr>
          <p:cNvPr id="4122" name="TextBox 70"/>
          <p:cNvSpPr txBox="1">
            <a:spLocks noChangeArrowheads="1"/>
          </p:cNvSpPr>
          <p:nvPr/>
        </p:nvSpPr>
        <p:spPr bwMode="auto">
          <a:xfrm>
            <a:off x="8110538" y="3987800"/>
            <a:ext cx="593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/>
              <a:t>8</a:t>
            </a:r>
          </a:p>
        </p:txBody>
      </p:sp>
      <p:cxnSp>
        <p:nvCxnSpPr>
          <p:cNvPr id="72" name="Straight Connector 71"/>
          <p:cNvCxnSpPr>
            <a:cxnSpLocks noChangeShapeType="1"/>
          </p:cNvCxnSpPr>
          <p:nvPr/>
        </p:nvCxnSpPr>
        <p:spPr bwMode="auto">
          <a:xfrm>
            <a:off x="7239000" y="3598863"/>
            <a:ext cx="922338" cy="46513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24" name="TextBox 76"/>
          <p:cNvSpPr txBox="1">
            <a:spLocks noChangeArrowheads="1"/>
          </p:cNvSpPr>
          <p:nvPr/>
        </p:nvSpPr>
        <p:spPr bwMode="auto">
          <a:xfrm>
            <a:off x="8110538" y="4376738"/>
            <a:ext cx="660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/>
              <a:t>9</a:t>
            </a:r>
          </a:p>
        </p:txBody>
      </p:sp>
      <p:cxnSp>
        <p:nvCxnSpPr>
          <p:cNvPr id="78" name="Straight Connector 77"/>
          <p:cNvCxnSpPr>
            <a:cxnSpLocks noChangeShapeType="1"/>
          </p:cNvCxnSpPr>
          <p:nvPr/>
        </p:nvCxnSpPr>
        <p:spPr bwMode="auto">
          <a:xfrm>
            <a:off x="6062663" y="3919538"/>
            <a:ext cx="2047875" cy="6350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917170239"/>
      </p:ext>
    </p:extLst>
  </p:cSld>
  <p:clrMapOvr>
    <a:masterClrMapping/>
  </p:clrMapOvr>
  <p:transition advTm="45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lmap4e_fig_32_02b_u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100" y="292100"/>
            <a:ext cx="5759450" cy="628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4"/>
          <p:cNvSpPr txBox="1">
            <a:spLocks noChangeArrowheads="1"/>
          </p:cNvSpPr>
          <p:nvPr/>
        </p:nvSpPr>
        <p:spPr bwMode="auto">
          <a:xfrm flipH="1">
            <a:off x="3259138" y="5791200"/>
            <a:ext cx="2362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/>
              <a:t>(b) Frontal section</a:t>
            </a:r>
          </a:p>
        </p:txBody>
      </p:sp>
      <p:sp>
        <p:nvSpPr>
          <p:cNvPr id="5124" name="TextBox 5"/>
          <p:cNvSpPr txBox="1">
            <a:spLocks noChangeArrowheads="1"/>
          </p:cNvSpPr>
          <p:nvPr/>
        </p:nvSpPr>
        <p:spPr bwMode="auto">
          <a:xfrm flipH="1">
            <a:off x="1422400" y="3395663"/>
            <a:ext cx="11350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/>
              <a:t>11</a:t>
            </a:r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1858963" y="3594100"/>
            <a:ext cx="2425700" cy="15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26" name="TextBox 7"/>
          <p:cNvSpPr txBox="1">
            <a:spLocks noChangeArrowheads="1"/>
          </p:cNvSpPr>
          <p:nvPr/>
        </p:nvSpPr>
        <p:spPr bwMode="auto">
          <a:xfrm flipH="1">
            <a:off x="6807200" y="703263"/>
            <a:ext cx="1625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/>
              <a:t>Frontal sinus</a:t>
            </a:r>
          </a:p>
        </p:txBody>
      </p: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 flipV="1">
            <a:off x="4656138" y="990600"/>
            <a:ext cx="2151062" cy="1600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28" name="TextBox 10"/>
          <p:cNvSpPr txBox="1">
            <a:spLocks noChangeArrowheads="1"/>
          </p:cNvSpPr>
          <p:nvPr/>
        </p:nvSpPr>
        <p:spPr bwMode="auto">
          <a:xfrm flipH="1">
            <a:off x="1422400" y="2862263"/>
            <a:ext cx="11350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/>
              <a:t>10</a:t>
            </a:r>
          </a:p>
        </p:txBody>
      </p:sp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>
            <a:off x="1858963" y="3060700"/>
            <a:ext cx="2255837" cy="35083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30" name="TextBox 13"/>
          <p:cNvSpPr txBox="1">
            <a:spLocks noChangeArrowheads="1"/>
          </p:cNvSpPr>
          <p:nvPr/>
        </p:nvSpPr>
        <p:spPr bwMode="auto">
          <a:xfrm flipH="1">
            <a:off x="1422400" y="4386263"/>
            <a:ext cx="11350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/>
              <a:t>12</a:t>
            </a:r>
          </a:p>
        </p:txBody>
      </p:sp>
      <p:cxnSp>
        <p:nvCxnSpPr>
          <p:cNvPr id="15" name="Straight Connector 14"/>
          <p:cNvCxnSpPr>
            <a:cxnSpLocks noChangeShapeType="1"/>
          </p:cNvCxnSpPr>
          <p:nvPr/>
        </p:nvCxnSpPr>
        <p:spPr bwMode="auto">
          <a:xfrm flipV="1">
            <a:off x="1858963" y="3716338"/>
            <a:ext cx="2120900" cy="86836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32" name="TextBox 18"/>
          <p:cNvSpPr txBox="1">
            <a:spLocks noChangeArrowheads="1"/>
          </p:cNvSpPr>
          <p:nvPr/>
        </p:nvSpPr>
        <p:spPr bwMode="auto">
          <a:xfrm flipH="1">
            <a:off x="6807200" y="1236663"/>
            <a:ext cx="2133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/>
              <a:t>Ethmoidal sinus</a:t>
            </a:r>
          </a:p>
        </p:txBody>
      </p:sp>
      <p:cxnSp>
        <p:nvCxnSpPr>
          <p:cNvPr id="20" name="Straight Connector 19"/>
          <p:cNvCxnSpPr>
            <a:cxnSpLocks noChangeShapeType="1"/>
          </p:cNvCxnSpPr>
          <p:nvPr/>
        </p:nvCxnSpPr>
        <p:spPr bwMode="auto">
          <a:xfrm flipV="1">
            <a:off x="4564063" y="1524000"/>
            <a:ext cx="2243137" cy="1295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34" name="TextBox 20"/>
          <p:cNvSpPr txBox="1">
            <a:spLocks noChangeArrowheads="1"/>
          </p:cNvSpPr>
          <p:nvPr/>
        </p:nvSpPr>
        <p:spPr bwMode="auto">
          <a:xfrm flipH="1">
            <a:off x="6807200" y="2649538"/>
            <a:ext cx="1625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/>
              <a:t>13</a:t>
            </a:r>
          </a:p>
        </p:txBody>
      </p:sp>
      <p:cxnSp>
        <p:nvCxnSpPr>
          <p:cNvPr id="22" name="Straight Connector 21"/>
          <p:cNvCxnSpPr>
            <a:cxnSpLocks noChangeShapeType="1"/>
          </p:cNvCxnSpPr>
          <p:nvPr/>
        </p:nvCxnSpPr>
        <p:spPr bwMode="auto">
          <a:xfrm flipV="1">
            <a:off x="4437063" y="2878138"/>
            <a:ext cx="2352675" cy="5080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36" name="TextBox 23"/>
          <p:cNvSpPr txBox="1">
            <a:spLocks noChangeArrowheads="1"/>
          </p:cNvSpPr>
          <p:nvPr/>
        </p:nvSpPr>
        <p:spPr bwMode="auto">
          <a:xfrm flipH="1">
            <a:off x="6807200" y="3513138"/>
            <a:ext cx="1625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/>
              <a:t>14</a:t>
            </a:r>
          </a:p>
        </p:txBody>
      </p:sp>
      <p:cxnSp>
        <p:nvCxnSpPr>
          <p:cNvPr id="25" name="Straight Connector 24"/>
          <p:cNvCxnSpPr>
            <a:cxnSpLocks noChangeShapeType="1"/>
          </p:cNvCxnSpPr>
          <p:nvPr/>
        </p:nvCxnSpPr>
        <p:spPr bwMode="auto">
          <a:xfrm flipV="1">
            <a:off x="4503738" y="3741738"/>
            <a:ext cx="2252662" cy="95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38" name="TextBox 25"/>
          <p:cNvSpPr txBox="1">
            <a:spLocks noChangeArrowheads="1"/>
          </p:cNvSpPr>
          <p:nvPr/>
        </p:nvSpPr>
        <p:spPr bwMode="auto">
          <a:xfrm flipH="1">
            <a:off x="6807200" y="4681538"/>
            <a:ext cx="19478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/>
              <a:t>Maxillary sinus</a:t>
            </a:r>
          </a:p>
        </p:txBody>
      </p:sp>
      <p:cxnSp>
        <p:nvCxnSpPr>
          <p:cNvPr id="27" name="Straight Connector 26"/>
          <p:cNvCxnSpPr>
            <a:cxnSpLocks noChangeShapeType="1"/>
            <a:endCxn id="5138" idx="3"/>
          </p:cNvCxnSpPr>
          <p:nvPr/>
        </p:nvCxnSpPr>
        <p:spPr bwMode="auto">
          <a:xfrm>
            <a:off x="4960938" y="3937000"/>
            <a:ext cx="1846262" cy="9302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55798708"/>
      </p:ext>
    </p:extLst>
  </p:cSld>
  <p:clrMapOvr>
    <a:masterClrMapping/>
  </p:clrMapOvr>
  <p:transition advTm="45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9386" y="474932"/>
            <a:ext cx="4095205" cy="4127500"/>
            <a:chOff x="1600200" y="292100"/>
            <a:chExt cx="6240463" cy="6289675"/>
          </a:xfrm>
        </p:grpSpPr>
        <p:pic>
          <p:nvPicPr>
            <p:cNvPr id="6146" name="Picture 2" descr="lmap4e_fig_32_03a_u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6900" y="292100"/>
              <a:ext cx="5411788" cy="6289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47" name="TextBox 9"/>
            <p:cNvSpPr txBox="1">
              <a:spLocks noChangeArrowheads="1"/>
            </p:cNvSpPr>
            <p:nvPr/>
          </p:nvSpPr>
          <p:spPr bwMode="auto">
            <a:xfrm flipH="1">
              <a:off x="3454400" y="5630863"/>
              <a:ext cx="43862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sz="1800"/>
                <a:t>(a) Pharyngeal structure</a:t>
              </a:r>
            </a:p>
          </p:txBody>
        </p:sp>
        <p:sp>
          <p:nvSpPr>
            <p:cNvPr id="6148" name="TextBox 10"/>
            <p:cNvSpPr txBox="1">
              <a:spLocks noChangeArrowheads="1"/>
            </p:cNvSpPr>
            <p:nvPr/>
          </p:nvSpPr>
          <p:spPr bwMode="auto">
            <a:xfrm flipH="1">
              <a:off x="1600200" y="2844800"/>
              <a:ext cx="136366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sz="1800"/>
                <a:t>2</a:t>
              </a:r>
            </a:p>
          </p:txBody>
        </p:sp>
        <p:cxnSp>
          <p:nvCxnSpPr>
            <p:cNvPr id="12" name="Straight Connector 11"/>
            <p:cNvCxnSpPr>
              <a:cxnSpLocks noChangeShapeType="1"/>
            </p:cNvCxnSpPr>
            <p:nvPr/>
          </p:nvCxnSpPr>
          <p:spPr bwMode="auto">
            <a:xfrm>
              <a:off x="1912938" y="3048000"/>
              <a:ext cx="2006600" cy="158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>
              <a:outerShdw blurRad="25400" dist="12700" dir="2700000" rotWithShape="0">
                <a:schemeClr val="bg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150" name="TextBox 12"/>
            <p:cNvSpPr txBox="1">
              <a:spLocks noChangeArrowheads="1"/>
            </p:cNvSpPr>
            <p:nvPr/>
          </p:nvSpPr>
          <p:spPr bwMode="auto">
            <a:xfrm flipH="1">
              <a:off x="1600200" y="1981200"/>
              <a:ext cx="136366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sz="1800"/>
                <a:t>1</a:t>
              </a:r>
            </a:p>
          </p:txBody>
        </p:sp>
        <p:cxnSp>
          <p:nvCxnSpPr>
            <p:cNvPr id="14" name="Straight Connector 13"/>
            <p:cNvCxnSpPr>
              <a:cxnSpLocks noChangeShapeType="1"/>
            </p:cNvCxnSpPr>
            <p:nvPr/>
          </p:nvCxnSpPr>
          <p:spPr bwMode="auto">
            <a:xfrm>
              <a:off x="1912938" y="2192338"/>
              <a:ext cx="2006600" cy="1587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>
              <a:outerShdw blurRad="25400" dist="12700" dir="2700000" rotWithShape="0">
                <a:schemeClr val="bg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152" name="TextBox 14"/>
            <p:cNvSpPr txBox="1">
              <a:spLocks noChangeArrowheads="1"/>
            </p:cNvSpPr>
            <p:nvPr/>
          </p:nvSpPr>
          <p:spPr bwMode="auto">
            <a:xfrm flipH="1">
              <a:off x="1600200" y="3530600"/>
              <a:ext cx="136366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sz="1800"/>
                <a:t>3</a:t>
              </a:r>
            </a:p>
          </p:txBody>
        </p:sp>
        <p:cxnSp>
          <p:nvCxnSpPr>
            <p:cNvPr id="16" name="Straight Connector 15"/>
            <p:cNvCxnSpPr>
              <a:cxnSpLocks noChangeShapeType="1"/>
            </p:cNvCxnSpPr>
            <p:nvPr/>
          </p:nvCxnSpPr>
          <p:spPr bwMode="auto">
            <a:xfrm>
              <a:off x="1912938" y="3733800"/>
              <a:ext cx="1930400" cy="158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>
              <a:outerShdw blurRad="25400" dist="12700" dir="2700000" rotWithShape="0">
                <a:schemeClr val="bg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813830181"/>
      </p:ext>
    </p:extLst>
  </p:cSld>
  <p:clrMapOvr>
    <a:masterClrMapping/>
  </p:clrMapOvr>
  <p:transition advTm="45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98463" y="292100"/>
            <a:ext cx="5110034" cy="3822700"/>
            <a:chOff x="398463" y="292100"/>
            <a:chExt cx="8745537" cy="6542337"/>
          </a:xfrm>
        </p:grpSpPr>
        <p:pic>
          <p:nvPicPr>
            <p:cNvPr id="7170" name="Picture 2" descr="lmap4e_fig_32_03b_u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400" y="292100"/>
              <a:ext cx="8342313" cy="6289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1" name="TextBox 4"/>
            <p:cNvSpPr txBox="1">
              <a:spLocks noChangeArrowheads="1"/>
            </p:cNvSpPr>
            <p:nvPr/>
          </p:nvSpPr>
          <p:spPr bwMode="auto">
            <a:xfrm flipH="1">
              <a:off x="398463" y="2649538"/>
              <a:ext cx="1133476" cy="560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sz="1200"/>
                <a:t>4</a:t>
              </a:r>
            </a:p>
          </p:txBody>
        </p:sp>
        <p:cxnSp>
          <p:nvCxnSpPr>
            <p:cNvPr id="6" name="Straight Connector 5"/>
            <p:cNvCxnSpPr>
              <a:cxnSpLocks noChangeShapeType="1"/>
            </p:cNvCxnSpPr>
            <p:nvPr/>
          </p:nvCxnSpPr>
          <p:spPr bwMode="auto">
            <a:xfrm>
              <a:off x="703263" y="2852738"/>
              <a:ext cx="3698875" cy="4445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>
              <a:outerShdw blurRad="25400" dist="12700" dir="2700000" rotWithShape="0">
                <a:schemeClr val="bg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173" name="TextBox 6"/>
            <p:cNvSpPr txBox="1">
              <a:spLocks noChangeArrowheads="1"/>
            </p:cNvSpPr>
            <p:nvPr/>
          </p:nvSpPr>
          <p:spPr bwMode="auto">
            <a:xfrm flipH="1">
              <a:off x="8356600" y="3319464"/>
              <a:ext cx="787400" cy="560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sz="1200"/>
                <a:t>11</a:t>
              </a:r>
            </a:p>
          </p:txBody>
        </p:sp>
        <p:cxnSp>
          <p:nvCxnSpPr>
            <p:cNvPr id="8" name="Straight Connector 7"/>
            <p:cNvCxnSpPr>
              <a:cxnSpLocks noChangeShapeType="1"/>
            </p:cNvCxnSpPr>
            <p:nvPr/>
          </p:nvCxnSpPr>
          <p:spPr bwMode="auto">
            <a:xfrm>
              <a:off x="5148263" y="3532188"/>
              <a:ext cx="3225800" cy="1587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>
              <a:outerShdw blurRad="25400" dist="12700" dir="2700000" rotWithShape="0">
                <a:schemeClr val="bg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175" name="TextBox 8"/>
            <p:cNvSpPr txBox="1">
              <a:spLocks noChangeArrowheads="1"/>
            </p:cNvSpPr>
            <p:nvPr/>
          </p:nvSpPr>
          <p:spPr bwMode="auto">
            <a:xfrm flipH="1">
              <a:off x="8356600" y="3673475"/>
              <a:ext cx="787400" cy="560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sz="1200"/>
                <a:t>12</a:t>
              </a:r>
            </a:p>
          </p:txBody>
        </p:sp>
        <p:cxnSp>
          <p:nvCxnSpPr>
            <p:cNvPr id="10" name="Straight Connector 9"/>
            <p:cNvCxnSpPr>
              <a:cxnSpLocks noChangeShapeType="1"/>
            </p:cNvCxnSpPr>
            <p:nvPr/>
          </p:nvCxnSpPr>
          <p:spPr bwMode="auto">
            <a:xfrm>
              <a:off x="5122863" y="3879850"/>
              <a:ext cx="3251200" cy="158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>
              <a:outerShdw blurRad="25400" dist="12700" dir="2700000" rotWithShape="0">
                <a:schemeClr val="bg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177" name="TextBox 10"/>
            <p:cNvSpPr txBox="1">
              <a:spLocks noChangeArrowheads="1"/>
            </p:cNvSpPr>
            <p:nvPr/>
          </p:nvSpPr>
          <p:spPr bwMode="auto">
            <a:xfrm flipH="1">
              <a:off x="8356600" y="4564064"/>
              <a:ext cx="787400" cy="560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sz="1200"/>
                <a:t>13</a:t>
              </a:r>
            </a:p>
          </p:txBody>
        </p:sp>
        <p:cxnSp>
          <p:nvCxnSpPr>
            <p:cNvPr id="12" name="Straight Connector 11"/>
            <p:cNvCxnSpPr>
              <a:cxnSpLocks noChangeShapeType="1"/>
            </p:cNvCxnSpPr>
            <p:nvPr/>
          </p:nvCxnSpPr>
          <p:spPr bwMode="auto">
            <a:xfrm>
              <a:off x="5087938" y="4768850"/>
              <a:ext cx="3286125" cy="158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>
              <a:outerShdw blurRad="25400" dist="12700" dir="2700000" rotWithShape="0">
                <a:schemeClr val="bg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179" name="TextBox 12"/>
            <p:cNvSpPr txBox="1">
              <a:spLocks noChangeArrowheads="1"/>
            </p:cNvSpPr>
            <p:nvPr/>
          </p:nvSpPr>
          <p:spPr bwMode="auto">
            <a:xfrm flipH="1">
              <a:off x="8356600" y="1777999"/>
              <a:ext cx="787400" cy="560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sz="1200"/>
                <a:t>10</a:t>
              </a:r>
            </a:p>
          </p:txBody>
        </p:sp>
        <p:cxnSp>
          <p:nvCxnSpPr>
            <p:cNvPr id="14" name="Straight Connector 13"/>
            <p:cNvCxnSpPr>
              <a:cxnSpLocks noChangeShapeType="1"/>
            </p:cNvCxnSpPr>
            <p:nvPr/>
          </p:nvCxnSpPr>
          <p:spPr bwMode="auto">
            <a:xfrm flipV="1">
              <a:off x="5418138" y="2014538"/>
              <a:ext cx="2955925" cy="88900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>
              <a:outerShdw blurRad="25400" dist="12700" dir="2700000" rotWithShape="0">
                <a:schemeClr val="bg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Straight Connector 14"/>
            <p:cNvCxnSpPr>
              <a:cxnSpLocks noChangeShapeType="1"/>
            </p:cNvCxnSpPr>
            <p:nvPr/>
          </p:nvCxnSpPr>
          <p:spPr bwMode="auto">
            <a:xfrm rot="16200000" flipH="1">
              <a:off x="5138738" y="2751138"/>
              <a:ext cx="558800" cy="30480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>
              <a:outerShdw blurRad="25400" dist="12700" dir="2700000" rotWithShape="0">
                <a:schemeClr val="bg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Connector 15"/>
            <p:cNvCxnSpPr>
              <a:cxnSpLocks noChangeShapeType="1"/>
            </p:cNvCxnSpPr>
            <p:nvPr/>
          </p:nvCxnSpPr>
          <p:spPr bwMode="auto">
            <a:xfrm rot="5400000" flipH="1" flipV="1">
              <a:off x="5198269" y="2556669"/>
              <a:ext cx="136525" cy="119063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>
              <a:outerShdw blurRad="25400" dist="12700" dir="2700000" rotWithShape="0">
                <a:schemeClr val="bg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Straight Connector 16"/>
            <p:cNvCxnSpPr>
              <a:cxnSpLocks noChangeShapeType="1"/>
            </p:cNvCxnSpPr>
            <p:nvPr/>
          </p:nvCxnSpPr>
          <p:spPr bwMode="auto">
            <a:xfrm flipV="1">
              <a:off x="5486400" y="3167063"/>
              <a:ext cx="177800" cy="5080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>
              <a:outerShdw blurRad="25400" dist="12700" dir="2700000" rotWithShape="0">
                <a:schemeClr val="bg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184" name="TextBox 17"/>
            <p:cNvSpPr txBox="1">
              <a:spLocks noChangeArrowheads="1"/>
            </p:cNvSpPr>
            <p:nvPr/>
          </p:nvSpPr>
          <p:spPr bwMode="auto">
            <a:xfrm flipH="1">
              <a:off x="398463" y="2946401"/>
              <a:ext cx="1133476" cy="560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sz="1200"/>
                <a:t>5</a:t>
              </a:r>
            </a:p>
          </p:txBody>
        </p:sp>
        <p:cxnSp>
          <p:nvCxnSpPr>
            <p:cNvPr id="19" name="Straight Connector 18"/>
            <p:cNvCxnSpPr>
              <a:cxnSpLocks noChangeShapeType="1"/>
            </p:cNvCxnSpPr>
            <p:nvPr/>
          </p:nvCxnSpPr>
          <p:spPr bwMode="auto">
            <a:xfrm flipV="1">
              <a:off x="703263" y="2997200"/>
              <a:ext cx="3919537" cy="13493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>
              <a:outerShdw blurRad="25400" dist="12700" dir="2700000" rotWithShape="0">
                <a:schemeClr val="bg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186" name="TextBox 19"/>
            <p:cNvSpPr txBox="1">
              <a:spLocks noChangeArrowheads="1"/>
            </p:cNvSpPr>
            <p:nvPr/>
          </p:nvSpPr>
          <p:spPr bwMode="auto">
            <a:xfrm flipH="1">
              <a:off x="398463" y="3217864"/>
              <a:ext cx="1133476" cy="560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sz="1200"/>
                <a:t>6</a:t>
              </a:r>
            </a:p>
          </p:txBody>
        </p:sp>
        <p:cxnSp>
          <p:nvCxnSpPr>
            <p:cNvPr id="21" name="Straight Connector 20"/>
            <p:cNvCxnSpPr>
              <a:cxnSpLocks noChangeShapeType="1"/>
            </p:cNvCxnSpPr>
            <p:nvPr/>
          </p:nvCxnSpPr>
          <p:spPr bwMode="auto">
            <a:xfrm flipV="1">
              <a:off x="703263" y="3200400"/>
              <a:ext cx="4013200" cy="22860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>
              <a:outerShdw blurRad="25400" dist="12700" dir="2700000" rotWithShape="0">
                <a:schemeClr val="bg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188" name="TextBox 21"/>
            <p:cNvSpPr txBox="1">
              <a:spLocks noChangeArrowheads="1"/>
            </p:cNvSpPr>
            <p:nvPr/>
          </p:nvSpPr>
          <p:spPr bwMode="auto">
            <a:xfrm flipH="1">
              <a:off x="398463" y="3497262"/>
              <a:ext cx="1133476" cy="560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sz="1200"/>
                <a:t>7</a:t>
              </a:r>
            </a:p>
          </p:txBody>
        </p:sp>
        <p:cxnSp>
          <p:nvCxnSpPr>
            <p:cNvPr id="23" name="Straight Connector 22"/>
            <p:cNvCxnSpPr>
              <a:cxnSpLocks noChangeShapeType="1"/>
            </p:cNvCxnSpPr>
            <p:nvPr/>
          </p:nvCxnSpPr>
          <p:spPr bwMode="auto">
            <a:xfrm flipV="1">
              <a:off x="703263" y="3675063"/>
              <a:ext cx="414020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>
              <a:outerShdw blurRad="25400" dist="12700" dir="2700000" rotWithShape="0">
                <a:schemeClr val="bg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190" name="TextBox 23"/>
            <p:cNvSpPr txBox="1">
              <a:spLocks noChangeArrowheads="1"/>
            </p:cNvSpPr>
            <p:nvPr/>
          </p:nvSpPr>
          <p:spPr bwMode="auto">
            <a:xfrm flipH="1">
              <a:off x="398463" y="4376737"/>
              <a:ext cx="1133476" cy="560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sz="1200"/>
                <a:t>8</a:t>
              </a:r>
            </a:p>
          </p:txBody>
        </p:sp>
        <p:cxnSp>
          <p:nvCxnSpPr>
            <p:cNvPr id="25" name="Straight Connector 24"/>
            <p:cNvCxnSpPr>
              <a:cxnSpLocks noChangeShapeType="1"/>
            </p:cNvCxnSpPr>
            <p:nvPr/>
          </p:nvCxnSpPr>
          <p:spPr bwMode="auto">
            <a:xfrm>
              <a:off x="703263" y="4579938"/>
              <a:ext cx="381000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>
              <a:outerShdw blurRad="25400" dist="12700" dir="2700000" rotWithShape="0">
                <a:schemeClr val="bg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192" name="TextBox 25"/>
            <p:cNvSpPr txBox="1">
              <a:spLocks noChangeArrowheads="1"/>
            </p:cNvSpPr>
            <p:nvPr/>
          </p:nvSpPr>
          <p:spPr bwMode="auto">
            <a:xfrm flipH="1">
              <a:off x="398463" y="5275264"/>
              <a:ext cx="1133476" cy="560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sz="1200"/>
                <a:t>9</a:t>
              </a:r>
            </a:p>
          </p:txBody>
        </p:sp>
        <p:cxnSp>
          <p:nvCxnSpPr>
            <p:cNvPr id="27" name="Straight Connector 26"/>
            <p:cNvCxnSpPr>
              <a:cxnSpLocks noChangeShapeType="1"/>
            </p:cNvCxnSpPr>
            <p:nvPr/>
          </p:nvCxnSpPr>
          <p:spPr bwMode="auto">
            <a:xfrm flipV="1">
              <a:off x="703263" y="5453063"/>
              <a:ext cx="3673475" cy="15875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>
              <a:outerShdw blurRad="25400" dist="12700" dir="2700000" rotWithShape="0">
                <a:schemeClr val="bg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194" name="TextBox 27"/>
            <p:cNvSpPr txBox="1">
              <a:spLocks noChangeArrowheads="1"/>
            </p:cNvSpPr>
            <p:nvPr/>
          </p:nvSpPr>
          <p:spPr bwMode="auto">
            <a:xfrm flipH="1">
              <a:off x="2471738" y="719138"/>
              <a:ext cx="1549401" cy="933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sz="1200"/>
                <a:t>Sagittal plane</a:t>
              </a:r>
            </a:p>
          </p:txBody>
        </p:sp>
        <p:cxnSp>
          <p:nvCxnSpPr>
            <p:cNvPr id="29" name="Straight Connector 28"/>
            <p:cNvCxnSpPr>
              <a:cxnSpLocks noChangeShapeType="1"/>
            </p:cNvCxnSpPr>
            <p:nvPr/>
          </p:nvCxnSpPr>
          <p:spPr bwMode="auto">
            <a:xfrm>
              <a:off x="2057400" y="881063"/>
              <a:ext cx="406400" cy="1587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>
              <a:outerShdw blurRad="25400" dist="12700" dir="2700000" rotWithShape="0">
                <a:schemeClr val="bg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196" name="TextBox 52"/>
            <p:cNvSpPr txBox="1">
              <a:spLocks noChangeArrowheads="1"/>
            </p:cNvSpPr>
            <p:nvPr/>
          </p:nvSpPr>
          <p:spPr bwMode="auto">
            <a:xfrm flipH="1">
              <a:off x="3327400" y="5900738"/>
              <a:ext cx="3073399" cy="933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sz="1200"/>
                <a:t>(b) Pharyngeal structure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1497374"/>
      </p:ext>
    </p:extLst>
  </p:cSld>
  <p:clrMapOvr>
    <a:masterClrMapping/>
  </p:clrMapOvr>
  <p:transition advTm="45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allen2e_32_04ab_li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04800" y="44450"/>
            <a:ext cx="82296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Rectangle 4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allen2e_32_04ab_li</a:t>
            </a:r>
          </a:p>
        </p:txBody>
      </p:sp>
    </p:spTree>
  </p:cSld>
  <p:clrMapOvr>
    <a:masterClrMapping/>
  </p:clrMapOvr>
  <p:transition advTm="45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allen2e_32_04cd_li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 t="21024"/>
          <a:stretch>
            <a:fillRect/>
          </a:stretch>
        </p:blipFill>
        <p:spPr bwMode="auto">
          <a:xfrm>
            <a:off x="609600" y="228600"/>
            <a:ext cx="7162800" cy="463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Rectangle 4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allen2e_32_04cd_li</a:t>
            </a:r>
          </a:p>
        </p:txBody>
      </p:sp>
    </p:spTree>
  </p:cSld>
  <p:clrMapOvr>
    <a:masterClrMapping/>
  </p:clrMapOvr>
  <p:transition advTm="4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lmap4e_fig_31_02b_u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200" y="292100"/>
            <a:ext cx="3151188" cy="628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6"/>
          <p:cNvSpPr txBox="1">
            <a:spLocks noChangeArrowheads="1"/>
          </p:cNvSpPr>
          <p:nvPr/>
        </p:nvSpPr>
        <p:spPr bwMode="auto">
          <a:xfrm>
            <a:off x="3106738" y="5748338"/>
            <a:ext cx="3032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(b) Lymph drainage</a:t>
            </a:r>
          </a:p>
        </p:txBody>
      </p:sp>
      <p:sp>
        <p:nvSpPr>
          <p:cNvPr id="7172" name="TextBox 7"/>
          <p:cNvSpPr txBox="1">
            <a:spLocks noChangeArrowheads="1"/>
          </p:cNvSpPr>
          <p:nvPr/>
        </p:nvSpPr>
        <p:spPr bwMode="auto">
          <a:xfrm>
            <a:off x="2325688" y="2520950"/>
            <a:ext cx="1447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/>
              <a:t>8</a:t>
            </a:r>
          </a:p>
        </p:txBody>
      </p: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>
            <a:off x="2605088" y="2728913"/>
            <a:ext cx="1720850" cy="1111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4" name="TextBox 9"/>
          <p:cNvSpPr txBox="1">
            <a:spLocks noChangeArrowheads="1"/>
          </p:cNvSpPr>
          <p:nvPr/>
        </p:nvSpPr>
        <p:spPr bwMode="auto">
          <a:xfrm>
            <a:off x="2325688" y="1428750"/>
            <a:ext cx="1447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/>
              <a:t>7</a:t>
            </a:r>
          </a:p>
        </p:txBody>
      </p:sp>
      <p:cxnSp>
        <p:nvCxnSpPr>
          <p:cNvPr id="11" name="Straight Connector 10"/>
          <p:cNvCxnSpPr>
            <a:cxnSpLocks noChangeShapeType="1"/>
          </p:cNvCxnSpPr>
          <p:nvPr/>
        </p:nvCxnSpPr>
        <p:spPr bwMode="auto">
          <a:xfrm>
            <a:off x="2605088" y="1636713"/>
            <a:ext cx="1730375" cy="15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10772675"/>
      </p:ext>
    </p:extLst>
  </p:cSld>
  <p:clrMapOvr>
    <a:masterClrMapping/>
  </p:clrMapOvr>
  <p:transition advTm="45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allen2e_32_05a_li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04800" y="228600"/>
            <a:ext cx="5867400" cy="557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Rectangle 4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allen2e_32_05a_li</a:t>
            </a:r>
          </a:p>
        </p:txBody>
      </p:sp>
    </p:spTree>
  </p:cSld>
  <p:clrMapOvr>
    <a:masterClrMapping/>
  </p:clrMapOvr>
  <p:transition advTm="45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allen2e_32_05a_li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04800" y="228600"/>
            <a:ext cx="5867400" cy="557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Rectangle 4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allen2e_32_05a_li</a:t>
            </a:r>
          </a:p>
        </p:txBody>
      </p:sp>
    </p:spTree>
    <p:extLst>
      <p:ext uri="{BB962C8B-B14F-4D97-AF65-F5344CB8AC3E}">
        <p14:creationId xmlns:p14="http://schemas.microsoft.com/office/powerpoint/2010/main" val="1674097729"/>
      </p:ext>
    </p:extLst>
  </p:cSld>
  <p:clrMapOvr>
    <a:masterClrMapping/>
  </p:clrMapOvr>
  <p:transition advTm="45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allen2e_32_05b_li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81000" y="304800"/>
            <a:ext cx="5710238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Rectangle 4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allen2e_32_05b_li</a:t>
            </a:r>
          </a:p>
        </p:txBody>
      </p:sp>
    </p:spTree>
  </p:cSld>
  <p:clrMapOvr>
    <a:masterClrMapping/>
  </p:clrMapOvr>
  <p:transition advTm="45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allen2e_32_06_li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20700" y="214313"/>
            <a:ext cx="5880100" cy="572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Rectangle 4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allen2e_32_06_li</a:t>
            </a:r>
          </a:p>
        </p:txBody>
      </p:sp>
    </p:spTree>
  </p:cSld>
  <p:clrMapOvr>
    <a:masterClrMapping/>
  </p:clrMapOvr>
  <p:transition advTm="45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allen2e_32_08_li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-7086600" y="-1905000"/>
            <a:ext cx="13716000" cy="833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Rectangle 4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allen2e_32_08_li</a:t>
            </a:r>
          </a:p>
        </p:txBody>
      </p:sp>
    </p:spTree>
  </p:cSld>
  <p:clrMapOvr>
    <a:masterClrMapping/>
  </p:clrMapOvr>
  <p:transition advTm="45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lmap4e_fig_32_08a_u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0"/>
            <a:ext cx="6148388" cy="628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8"/>
          <p:cNvSpPr txBox="1">
            <a:spLocks noChangeArrowheads="1"/>
          </p:cNvSpPr>
          <p:nvPr/>
        </p:nvSpPr>
        <p:spPr bwMode="auto">
          <a:xfrm flipH="1">
            <a:off x="3152775" y="5465763"/>
            <a:ext cx="33956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/>
              <a:t>(a) Anterior view</a:t>
            </a:r>
          </a:p>
        </p:txBody>
      </p:sp>
      <p:sp>
        <p:nvSpPr>
          <p:cNvPr id="16388" name="TextBox 11"/>
          <p:cNvSpPr txBox="1">
            <a:spLocks noChangeArrowheads="1"/>
          </p:cNvSpPr>
          <p:nvPr/>
        </p:nvSpPr>
        <p:spPr bwMode="auto">
          <a:xfrm flipH="1">
            <a:off x="122238" y="2011363"/>
            <a:ext cx="15319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/>
              <a:t>(space) 3</a:t>
            </a:r>
          </a:p>
        </p:txBody>
      </p:sp>
      <p:cxnSp>
        <p:nvCxnSpPr>
          <p:cNvPr id="13" name="Straight Connector 12"/>
          <p:cNvCxnSpPr>
            <a:cxnSpLocks noChangeShapeType="1"/>
          </p:cNvCxnSpPr>
          <p:nvPr/>
        </p:nvCxnSpPr>
        <p:spPr bwMode="auto">
          <a:xfrm flipV="1">
            <a:off x="1120775" y="2222500"/>
            <a:ext cx="1150938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90" name="TextBox 14"/>
          <p:cNvSpPr txBox="1">
            <a:spLocks noChangeArrowheads="1"/>
          </p:cNvSpPr>
          <p:nvPr/>
        </p:nvSpPr>
        <p:spPr bwMode="auto">
          <a:xfrm flipH="1">
            <a:off x="823913" y="1595438"/>
            <a:ext cx="11350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/>
              <a:t>2</a:t>
            </a:r>
          </a:p>
        </p:txBody>
      </p:sp>
      <p:cxnSp>
        <p:nvCxnSpPr>
          <p:cNvPr id="16" name="Straight Connector 15"/>
          <p:cNvCxnSpPr>
            <a:cxnSpLocks noChangeShapeType="1"/>
          </p:cNvCxnSpPr>
          <p:nvPr/>
        </p:nvCxnSpPr>
        <p:spPr bwMode="auto">
          <a:xfrm flipV="1">
            <a:off x="1120775" y="1808163"/>
            <a:ext cx="1363663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92" name="TextBox 16"/>
          <p:cNvSpPr txBox="1">
            <a:spLocks noChangeArrowheads="1"/>
          </p:cNvSpPr>
          <p:nvPr/>
        </p:nvSpPr>
        <p:spPr bwMode="auto">
          <a:xfrm flipH="1">
            <a:off x="833438" y="1147763"/>
            <a:ext cx="1133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/>
              <a:t>1</a:t>
            </a:r>
          </a:p>
        </p:txBody>
      </p:sp>
      <p:cxnSp>
        <p:nvCxnSpPr>
          <p:cNvPr id="18" name="Straight Connector 17"/>
          <p:cNvCxnSpPr>
            <a:cxnSpLocks noChangeShapeType="1"/>
          </p:cNvCxnSpPr>
          <p:nvPr/>
        </p:nvCxnSpPr>
        <p:spPr bwMode="auto">
          <a:xfrm flipV="1">
            <a:off x="1120775" y="1358900"/>
            <a:ext cx="1938338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94" name="TextBox 21"/>
          <p:cNvSpPr txBox="1">
            <a:spLocks noChangeArrowheads="1"/>
          </p:cNvSpPr>
          <p:nvPr/>
        </p:nvSpPr>
        <p:spPr bwMode="auto">
          <a:xfrm flipH="1">
            <a:off x="849313" y="4414838"/>
            <a:ext cx="11350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/>
              <a:t>4</a:t>
            </a:r>
          </a:p>
        </p:txBody>
      </p:sp>
      <p:cxnSp>
        <p:nvCxnSpPr>
          <p:cNvPr id="23" name="Straight Connector 22"/>
          <p:cNvCxnSpPr>
            <a:cxnSpLocks noChangeShapeType="1"/>
          </p:cNvCxnSpPr>
          <p:nvPr/>
        </p:nvCxnSpPr>
        <p:spPr bwMode="auto">
          <a:xfrm>
            <a:off x="1120775" y="4627563"/>
            <a:ext cx="29972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057901141"/>
      </p:ext>
    </p:extLst>
  </p:cSld>
  <p:clrMapOvr>
    <a:masterClrMapping/>
  </p:clrMapOvr>
  <p:transition advTm="45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4800" y="596900"/>
            <a:ext cx="8531225" cy="5680075"/>
            <a:chOff x="304800" y="596900"/>
            <a:chExt cx="8531225" cy="5680075"/>
          </a:xfrm>
        </p:grpSpPr>
        <p:pic>
          <p:nvPicPr>
            <p:cNvPr id="18434" name="Picture 2" descr="lmap4e_fig_32_09a_01_u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596900"/>
              <a:ext cx="8531225" cy="568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35" name="TextBox 4"/>
            <p:cNvSpPr txBox="1">
              <a:spLocks noChangeArrowheads="1"/>
            </p:cNvSpPr>
            <p:nvPr/>
          </p:nvSpPr>
          <p:spPr bwMode="auto">
            <a:xfrm flipH="1">
              <a:off x="1092200" y="3116263"/>
              <a:ext cx="1430338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sz="1800"/>
                <a:t>Trachealis</a:t>
              </a:r>
            </a:p>
            <a:p>
              <a:r>
                <a:rPr lang="en-US" sz="1800"/>
                <a:t>muscle</a:t>
              </a:r>
            </a:p>
          </p:txBody>
        </p:sp>
        <p:cxnSp>
          <p:nvCxnSpPr>
            <p:cNvPr id="6" name="Straight Connector 5"/>
            <p:cNvCxnSpPr>
              <a:cxnSpLocks noChangeShapeType="1"/>
            </p:cNvCxnSpPr>
            <p:nvPr/>
          </p:nvCxnSpPr>
          <p:spPr bwMode="auto">
            <a:xfrm>
              <a:off x="2243138" y="3354388"/>
              <a:ext cx="1312862" cy="1587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>
              <a:outerShdw blurRad="25400" dist="12700" dir="2700000" rotWithShape="0">
                <a:schemeClr val="bg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437" name="TextBox 8"/>
            <p:cNvSpPr txBox="1">
              <a:spLocks noChangeArrowheads="1"/>
            </p:cNvSpPr>
            <p:nvPr/>
          </p:nvSpPr>
          <p:spPr bwMode="auto">
            <a:xfrm flipH="1">
              <a:off x="6215063" y="3683000"/>
              <a:ext cx="2268537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sz="1800"/>
                <a:t>Transverse plane</a:t>
              </a:r>
            </a:p>
          </p:txBody>
        </p:sp>
        <p:cxnSp>
          <p:nvCxnSpPr>
            <p:cNvPr id="10" name="Straight Connector 9"/>
            <p:cNvCxnSpPr>
              <a:cxnSpLocks noChangeShapeType="1"/>
            </p:cNvCxnSpPr>
            <p:nvPr/>
          </p:nvCxnSpPr>
          <p:spPr bwMode="auto">
            <a:xfrm flipV="1">
              <a:off x="5384800" y="3987800"/>
              <a:ext cx="863600" cy="322263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>
              <a:outerShdw blurRad="25400" dist="12700" dir="2700000" rotWithShape="0">
                <a:schemeClr val="bg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439" name="TextBox 12"/>
            <p:cNvSpPr txBox="1">
              <a:spLocks noChangeArrowheads="1"/>
            </p:cNvSpPr>
            <p:nvPr/>
          </p:nvSpPr>
          <p:spPr bwMode="auto">
            <a:xfrm flipH="1">
              <a:off x="5740400" y="2481263"/>
              <a:ext cx="2268538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sz="1800"/>
                <a:t>Epithelial lining</a:t>
              </a:r>
            </a:p>
          </p:txBody>
        </p:sp>
        <p:cxnSp>
          <p:nvCxnSpPr>
            <p:cNvPr id="14" name="Straight Connector 13"/>
            <p:cNvCxnSpPr>
              <a:cxnSpLocks noChangeShapeType="1"/>
            </p:cNvCxnSpPr>
            <p:nvPr/>
          </p:nvCxnSpPr>
          <p:spPr bwMode="auto">
            <a:xfrm flipV="1">
              <a:off x="4910138" y="2786063"/>
              <a:ext cx="863600" cy="320675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>
              <a:outerShdw blurRad="25400" dist="12700" dir="2700000" rotWithShape="0">
                <a:schemeClr val="bg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Connector 15"/>
            <p:cNvCxnSpPr>
              <a:cxnSpLocks noChangeShapeType="1"/>
            </p:cNvCxnSpPr>
            <p:nvPr/>
          </p:nvCxnSpPr>
          <p:spPr bwMode="auto">
            <a:xfrm rot="5400000" flipH="1" flipV="1">
              <a:off x="4209256" y="2421732"/>
              <a:ext cx="1133475" cy="158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>
              <a:outerShdw blurRad="25400" dist="12700" dir="2700000" rotWithShape="0">
                <a:schemeClr val="bg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442" name="TextBox 16"/>
            <p:cNvSpPr txBox="1">
              <a:spLocks noChangeArrowheads="1"/>
            </p:cNvSpPr>
            <p:nvPr/>
          </p:nvSpPr>
          <p:spPr bwMode="auto">
            <a:xfrm flipH="1">
              <a:off x="4462463" y="1430338"/>
              <a:ext cx="2268537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sz="1800"/>
                <a:t>Trachea</a:t>
              </a:r>
            </a:p>
          </p:txBody>
        </p:sp>
        <p:cxnSp>
          <p:nvCxnSpPr>
            <p:cNvPr id="18" name="Straight Connector 17"/>
            <p:cNvCxnSpPr>
              <a:cxnSpLocks noChangeShapeType="1"/>
            </p:cNvCxnSpPr>
            <p:nvPr/>
          </p:nvCxnSpPr>
          <p:spPr bwMode="auto">
            <a:xfrm rot="5400000" flipH="1" flipV="1">
              <a:off x="3447257" y="2269331"/>
              <a:ext cx="1778000" cy="1587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>
              <a:outerShdw blurRad="25400" dist="12700" dir="2700000" rotWithShape="0">
                <a:schemeClr val="bg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444" name="TextBox 18"/>
            <p:cNvSpPr txBox="1">
              <a:spLocks noChangeArrowheads="1"/>
            </p:cNvSpPr>
            <p:nvPr/>
          </p:nvSpPr>
          <p:spPr bwMode="auto">
            <a:xfrm flipH="1">
              <a:off x="4021138" y="957263"/>
              <a:ext cx="227012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sz="1800"/>
                <a:t>Lumen</a:t>
              </a:r>
            </a:p>
          </p:txBody>
        </p:sp>
        <p:cxnSp>
          <p:nvCxnSpPr>
            <p:cNvPr id="21" name="Straight Connector 20"/>
            <p:cNvCxnSpPr>
              <a:cxnSpLocks noChangeShapeType="1"/>
            </p:cNvCxnSpPr>
            <p:nvPr/>
          </p:nvCxnSpPr>
          <p:spPr bwMode="auto">
            <a:xfrm rot="5400000" flipH="1" flipV="1">
              <a:off x="2478881" y="2342357"/>
              <a:ext cx="1260475" cy="158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>
              <a:outerShdw blurRad="25400" dist="12700" dir="2700000" rotWithShape="0">
                <a:schemeClr val="bg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446" name="TextBox 21"/>
            <p:cNvSpPr txBox="1">
              <a:spLocks noChangeArrowheads="1"/>
            </p:cNvSpPr>
            <p:nvPr/>
          </p:nvSpPr>
          <p:spPr bwMode="auto">
            <a:xfrm flipH="1">
              <a:off x="2667000" y="1287463"/>
              <a:ext cx="2268538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sz="1800"/>
                <a:t>Esophagus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8795712"/>
      </p:ext>
    </p:extLst>
  </p:cSld>
  <p:clrMapOvr>
    <a:masterClrMapping/>
  </p:clrMapOvr>
  <p:transition advTm="45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lmap4e_fig_32_09a_02_u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292100"/>
            <a:ext cx="6021388" cy="628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 rot="5400000" flipH="1" flipV="1">
            <a:off x="3355975" y="1068388"/>
            <a:ext cx="877887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0" name="TextBox 5"/>
          <p:cNvSpPr txBox="1">
            <a:spLocks noChangeArrowheads="1"/>
          </p:cNvSpPr>
          <p:nvPr/>
        </p:nvSpPr>
        <p:spPr bwMode="auto">
          <a:xfrm flipH="1">
            <a:off x="3657600" y="211138"/>
            <a:ext cx="1117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/>
              <a:t>1</a:t>
            </a:r>
          </a:p>
        </p:txBody>
      </p:sp>
      <p:sp>
        <p:nvSpPr>
          <p:cNvPr id="19461" name="TextBox 7"/>
          <p:cNvSpPr txBox="1">
            <a:spLocks noChangeArrowheads="1"/>
          </p:cNvSpPr>
          <p:nvPr/>
        </p:nvSpPr>
        <p:spPr bwMode="auto">
          <a:xfrm flipH="1">
            <a:off x="7018338" y="1955800"/>
            <a:ext cx="1431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/>
              <a:t>2</a:t>
            </a:r>
          </a:p>
        </p:txBody>
      </p: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>
            <a:off x="3665538" y="2181225"/>
            <a:ext cx="331152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3" name="TextBox 11"/>
          <p:cNvSpPr txBox="1">
            <a:spLocks noChangeArrowheads="1"/>
          </p:cNvSpPr>
          <p:nvPr/>
        </p:nvSpPr>
        <p:spPr bwMode="auto">
          <a:xfrm flipH="1">
            <a:off x="7018338" y="2565400"/>
            <a:ext cx="1431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/>
              <a:t>3</a:t>
            </a:r>
          </a:p>
        </p:txBody>
      </p:sp>
      <p:cxnSp>
        <p:nvCxnSpPr>
          <p:cNvPr id="13" name="Straight Connector 12"/>
          <p:cNvCxnSpPr>
            <a:cxnSpLocks noChangeShapeType="1"/>
          </p:cNvCxnSpPr>
          <p:nvPr/>
        </p:nvCxnSpPr>
        <p:spPr bwMode="auto">
          <a:xfrm>
            <a:off x="4284663" y="2792413"/>
            <a:ext cx="269240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5" name="TextBox 14"/>
          <p:cNvSpPr txBox="1">
            <a:spLocks noChangeArrowheads="1"/>
          </p:cNvSpPr>
          <p:nvPr/>
        </p:nvSpPr>
        <p:spPr bwMode="auto">
          <a:xfrm flipH="1">
            <a:off x="7018338" y="3411538"/>
            <a:ext cx="1431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/>
              <a:t>4</a:t>
            </a:r>
          </a:p>
        </p:txBody>
      </p:sp>
      <p:cxnSp>
        <p:nvCxnSpPr>
          <p:cNvPr id="16" name="Straight Connector 15"/>
          <p:cNvCxnSpPr>
            <a:cxnSpLocks noChangeShapeType="1"/>
          </p:cNvCxnSpPr>
          <p:nvPr/>
        </p:nvCxnSpPr>
        <p:spPr bwMode="auto">
          <a:xfrm>
            <a:off x="4919663" y="3640138"/>
            <a:ext cx="205740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7" name="TextBox 16"/>
          <p:cNvSpPr txBox="1">
            <a:spLocks noChangeArrowheads="1"/>
          </p:cNvSpPr>
          <p:nvPr/>
        </p:nvSpPr>
        <p:spPr bwMode="auto">
          <a:xfrm flipH="1">
            <a:off x="7018338" y="4452938"/>
            <a:ext cx="1431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/>
              <a:t>5</a:t>
            </a:r>
          </a:p>
        </p:txBody>
      </p:sp>
      <p:cxnSp>
        <p:nvCxnSpPr>
          <p:cNvPr id="18" name="Straight Connector 17"/>
          <p:cNvCxnSpPr>
            <a:cxnSpLocks noChangeShapeType="1"/>
          </p:cNvCxnSpPr>
          <p:nvPr/>
        </p:nvCxnSpPr>
        <p:spPr bwMode="auto">
          <a:xfrm>
            <a:off x="4284663" y="4679950"/>
            <a:ext cx="26924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ounded Rectangle 19"/>
          <p:cNvSpPr/>
          <p:nvPr/>
        </p:nvSpPr>
        <p:spPr bwMode="auto">
          <a:xfrm>
            <a:off x="5443538" y="5562600"/>
            <a:ext cx="500062" cy="296863"/>
          </a:xfrm>
          <a:prstGeom prst="round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>
            <a:normAutofit lnSpcReduction="10000"/>
          </a:bodyPr>
          <a:lstStyle/>
          <a:p>
            <a:pPr algn="ctr">
              <a:defRPr/>
            </a:pPr>
            <a:r>
              <a:rPr lang="en-US" sz="1800" dirty="0">
                <a:solidFill>
                  <a:schemeClr val="bg1"/>
                </a:solidFill>
                <a:ea typeface="+mn-ea"/>
                <a:cs typeface="+mn-cs"/>
              </a:rPr>
              <a:t>LM</a:t>
            </a:r>
          </a:p>
        </p:txBody>
      </p:sp>
      <p:sp>
        <p:nvSpPr>
          <p:cNvPr id="19470" name="TextBox 20"/>
          <p:cNvSpPr txBox="1">
            <a:spLocks noChangeArrowheads="1"/>
          </p:cNvSpPr>
          <p:nvPr/>
        </p:nvSpPr>
        <p:spPr bwMode="auto">
          <a:xfrm flipH="1">
            <a:off x="5918200" y="5494338"/>
            <a:ext cx="14303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/>
              <a:t>(2.6x)</a:t>
            </a:r>
          </a:p>
        </p:txBody>
      </p:sp>
      <p:sp>
        <p:nvSpPr>
          <p:cNvPr id="19471" name="TextBox 21"/>
          <p:cNvSpPr txBox="1">
            <a:spLocks noChangeArrowheads="1"/>
          </p:cNvSpPr>
          <p:nvPr/>
        </p:nvSpPr>
        <p:spPr bwMode="auto">
          <a:xfrm flipH="1">
            <a:off x="1836738" y="5537200"/>
            <a:ext cx="16430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/>
              <a:t>ANTERIOR</a:t>
            </a:r>
          </a:p>
        </p:txBody>
      </p:sp>
      <p:sp>
        <p:nvSpPr>
          <p:cNvPr id="19472" name="TextBox 22"/>
          <p:cNvSpPr txBox="1">
            <a:spLocks noChangeArrowheads="1"/>
          </p:cNvSpPr>
          <p:nvPr/>
        </p:nvSpPr>
        <p:spPr bwMode="auto">
          <a:xfrm flipH="1">
            <a:off x="1836738" y="550863"/>
            <a:ext cx="16430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/>
              <a:t>POSTERIOR</a:t>
            </a:r>
          </a:p>
        </p:txBody>
      </p:sp>
      <p:sp>
        <p:nvSpPr>
          <p:cNvPr id="19473" name="TextBox 23"/>
          <p:cNvSpPr txBox="1">
            <a:spLocks noChangeArrowheads="1"/>
          </p:cNvSpPr>
          <p:nvPr/>
        </p:nvSpPr>
        <p:spPr bwMode="auto">
          <a:xfrm flipH="1">
            <a:off x="1938338" y="5951538"/>
            <a:ext cx="50466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/>
              <a:t>(a) Transverse section of trachea and esophagus</a:t>
            </a:r>
          </a:p>
        </p:txBody>
      </p:sp>
    </p:spTree>
    <p:extLst>
      <p:ext uri="{BB962C8B-B14F-4D97-AF65-F5344CB8AC3E}">
        <p14:creationId xmlns:p14="http://schemas.microsoft.com/office/powerpoint/2010/main" val="2353578928"/>
      </p:ext>
    </p:extLst>
  </p:cSld>
  <p:clrMapOvr>
    <a:masterClrMapping/>
  </p:clrMapOvr>
  <p:transition advTm="45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allen2e_32_06ab_li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66700" y="19050"/>
            <a:ext cx="665915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Rectangle 4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allen2e_32_06ab_li</a:t>
            </a:r>
          </a:p>
        </p:txBody>
      </p:sp>
    </p:spTree>
  </p:cSld>
  <p:clrMapOvr>
    <a:masterClrMapping/>
  </p:clrMapOvr>
  <p:transition advTm="45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lmap4e_fig_32_07cd_u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36600"/>
            <a:ext cx="8531225" cy="538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4"/>
          <p:cNvSpPr txBox="1">
            <a:spLocks noChangeArrowheads="1"/>
          </p:cNvSpPr>
          <p:nvPr/>
        </p:nvSpPr>
        <p:spPr bwMode="auto">
          <a:xfrm flipH="1">
            <a:off x="236538" y="3827463"/>
            <a:ext cx="11350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/>
              <a:t>13</a:t>
            </a:r>
          </a:p>
        </p:txBody>
      </p: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 flipV="1">
            <a:off x="642938" y="4030663"/>
            <a:ext cx="1287462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65" name="TextBox 6"/>
          <p:cNvSpPr txBox="1">
            <a:spLocks noChangeArrowheads="1"/>
          </p:cNvSpPr>
          <p:nvPr/>
        </p:nvSpPr>
        <p:spPr bwMode="auto">
          <a:xfrm flipH="1">
            <a:off x="8424863" y="3979863"/>
            <a:ext cx="7191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/>
              <a:t>18</a:t>
            </a:r>
          </a:p>
        </p:txBody>
      </p:sp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>
            <a:off x="7899400" y="4176713"/>
            <a:ext cx="500063" cy="15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67" name="TextBox 8"/>
          <p:cNvSpPr txBox="1">
            <a:spLocks noChangeArrowheads="1"/>
          </p:cNvSpPr>
          <p:nvPr/>
        </p:nvSpPr>
        <p:spPr bwMode="auto">
          <a:xfrm flipH="1">
            <a:off x="5402263" y="5402263"/>
            <a:ext cx="3394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/>
              <a:t>(d) Medial view of left lung</a:t>
            </a:r>
          </a:p>
        </p:txBody>
      </p:sp>
      <p:sp>
        <p:nvSpPr>
          <p:cNvPr id="15368" name="TextBox 10"/>
          <p:cNvSpPr txBox="1">
            <a:spLocks noChangeArrowheads="1"/>
          </p:cNvSpPr>
          <p:nvPr/>
        </p:nvSpPr>
        <p:spPr bwMode="auto">
          <a:xfrm flipH="1">
            <a:off x="236538" y="4538663"/>
            <a:ext cx="11350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/>
              <a:t>14</a:t>
            </a:r>
          </a:p>
        </p:txBody>
      </p:sp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 flipV="1">
            <a:off x="642938" y="4741863"/>
            <a:ext cx="1846262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70" name="TextBox 12"/>
          <p:cNvSpPr txBox="1">
            <a:spLocks noChangeArrowheads="1"/>
          </p:cNvSpPr>
          <p:nvPr/>
        </p:nvSpPr>
        <p:spPr bwMode="auto">
          <a:xfrm flipH="1">
            <a:off x="236538" y="3005138"/>
            <a:ext cx="11350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/>
              <a:t>12</a:t>
            </a:r>
          </a:p>
        </p:txBody>
      </p: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 flipV="1">
            <a:off x="642938" y="3208338"/>
            <a:ext cx="1693862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72" name="TextBox 14"/>
          <p:cNvSpPr txBox="1">
            <a:spLocks noChangeArrowheads="1"/>
          </p:cNvSpPr>
          <p:nvPr/>
        </p:nvSpPr>
        <p:spPr bwMode="auto">
          <a:xfrm flipH="1">
            <a:off x="236538" y="1531938"/>
            <a:ext cx="11350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/>
              <a:t>11</a:t>
            </a:r>
          </a:p>
        </p:txBody>
      </p:sp>
      <p:cxnSp>
        <p:nvCxnSpPr>
          <p:cNvPr id="16" name="Straight Connector 15"/>
          <p:cNvCxnSpPr>
            <a:cxnSpLocks noChangeShapeType="1"/>
          </p:cNvCxnSpPr>
          <p:nvPr/>
        </p:nvCxnSpPr>
        <p:spPr bwMode="auto">
          <a:xfrm flipV="1">
            <a:off x="642938" y="1735138"/>
            <a:ext cx="1693862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74" name="TextBox 16"/>
          <p:cNvSpPr txBox="1">
            <a:spLocks noChangeArrowheads="1"/>
          </p:cNvSpPr>
          <p:nvPr/>
        </p:nvSpPr>
        <p:spPr bwMode="auto">
          <a:xfrm flipH="1">
            <a:off x="4513263" y="1176338"/>
            <a:ext cx="1133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/>
              <a:t>15</a:t>
            </a:r>
          </a:p>
        </p:txBody>
      </p:sp>
      <p:cxnSp>
        <p:nvCxnSpPr>
          <p:cNvPr id="18" name="Straight Connector 17"/>
          <p:cNvCxnSpPr>
            <a:cxnSpLocks noChangeShapeType="1"/>
          </p:cNvCxnSpPr>
          <p:nvPr/>
        </p:nvCxnSpPr>
        <p:spPr bwMode="auto">
          <a:xfrm flipV="1">
            <a:off x="4919663" y="1389063"/>
            <a:ext cx="131127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76" name="TextBox 18"/>
          <p:cNvSpPr txBox="1">
            <a:spLocks noChangeArrowheads="1"/>
          </p:cNvSpPr>
          <p:nvPr/>
        </p:nvSpPr>
        <p:spPr bwMode="auto">
          <a:xfrm flipH="1">
            <a:off x="4513263" y="2278063"/>
            <a:ext cx="1133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/>
              <a:t>16</a:t>
            </a:r>
          </a:p>
        </p:txBody>
      </p:sp>
      <p:cxnSp>
        <p:nvCxnSpPr>
          <p:cNvPr id="20" name="Straight Connector 19"/>
          <p:cNvCxnSpPr>
            <a:cxnSpLocks noChangeShapeType="1"/>
          </p:cNvCxnSpPr>
          <p:nvPr/>
        </p:nvCxnSpPr>
        <p:spPr bwMode="auto">
          <a:xfrm flipV="1">
            <a:off x="4919663" y="2489200"/>
            <a:ext cx="8382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78" name="TextBox 20"/>
          <p:cNvSpPr txBox="1">
            <a:spLocks noChangeArrowheads="1"/>
          </p:cNvSpPr>
          <p:nvPr/>
        </p:nvSpPr>
        <p:spPr bwMode="auto">
          <a:xfrm flipH="1">
            <a:off x="4513263" y="3175000"/>
            <a:ext cx="1133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/>
              <a:t>17</a:t>
            </a:r>
          </a:p>
        </p:txBody>
      </p:sp>
      <p:cxnSp>
        <p:nvCxnSpPr>
          <p:cNvPr id="22" name="Straight Connector 21"/>
          <p:cNvCxnSpPr>
            <a:cxnSpLocks noChangeShapeType="1"/>
          </p:cNvCxnSpPr>
          <p:nvPr/>
        </p:nvCxnSpPr>
        <p:spPr bwMode="auto">
          <a:xfrm flipV="1">
            <a:off x="4919663" y="3386138"/>
            <a:ext cx="159067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80" name="TextBox 27"/>
          <p:cNvSpPr txBox="1">
            <a:spLocks noChangeArrowheads="1"/>
          </p:cNvSpPr>
          <p:nvPr/>
        </p:nvSpPr>
        <p:spPr bwMode="auto">
          <a:xfrm flipH="1">
            <a:off x="1092200" y="5402263"/>
            <a:ext cx="3606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/>
              <a:t>(c) Medial view of right lung</a:t>
            </a:r>
          </a:p>
        </p:txBody>
      </p:sp>
    </p:spTree>
    <p:extLst>
      <p:ext uri="{BB962C8B-B14F-4D97-AF65-F5344CB8AC3E}">
        <p14:creationId xmlns:p14="http://schemas.microsoft.com/office/powerpoint/2010/main" val="1310952278"/>
      </p:ext>
    </p:extLst>
  </p:cSld>
  <p:clrMapOvr>
    <a:masterClrMapping/>
  </p:clrMapOvr>
  <p:transition advTm="4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lmap4e_fig_31_03b_u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292100"/>
            <a:ext cx="4546600" cy="628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3513138" y="6011863"/>
            <a:ext cx="2244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/>
              <a:t>(b) Anterior view</a:t>
            </a:r>
          </a:p>
        </p:txBody>
      </p:sp>
      <p:sp>
        <p:nvSpPr>
          <p:cNvPr id="11268" name="TextBox 5"/>
          <p:cNvSpPr txBox="1">
            <a:spLocks noChangeArrowheads="1"/>
          </p:cNvSpPr>
          <p:nvPr/>
        </p:nvSpPr>
        <p:spPr bwMode="auto">
          <a:xfrm>
            <a:off x="5780088" y="3468688"/>
            <a:ext cx="10017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600"/>
              <a:t>16</a:t>
            </a:r>
          </a:p>
        </p:txBody>
      </p:sp>
      <p:cxnSp>
        <p:nvCxnSpPr>
          <p:cNvPr id="7" name="Straight Connector 6"/>
          <p:cNvCxnSpPr>
            <a:cxnSpLocks noChangeShapeType="1"/>
            <a:endCxn id="11268" idx="1"/>
          </p:cNvCxnSpPr>
          <p:nvPr/>
        </p:nvCxnSpPr>
        <p:spPr bwMode="auto">
          <a:xfrm>
            <a:off x="4699000" y="3225800"/>
            <a:ext cx="1081088" cy="4127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70" name="TextBox 7"/>
          <p:cNvSpPr txBox="1">
            <a:spLocks noChangeArrowheads="1"/>
          </p:cNvSpPr>
          <p:nvPr/>
        </p:nvSpPr>
        <p:spPr bwMode="auto">
          <a:xfrm>
            <a:off x="3122613" y="4146550"/>
            <a:ext cx="12969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600"/>
              <a:t>9</a:t>
            </a:r>
          </a:p>
        </p:txBody>
      </p: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 flipV="1">
            <a:off x="3395663" y="4325938"/>
            <a:ext cx="668337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72" name="TextBox 14"/>
          <p:cNvSpPr txBox="1">
            <a:spLocks noChangeArrowheads="1"/>
          </p:cNvSpPr>
          <p:nvPr/>
        </p:nvSpPr>
        <p:spPr bwMode="auto">
          <a:xfrm>
            <a:off x="5780088" y="3028950"/>
            <a:ext cx="10017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600"/>
              <a:t>15</a:t>
            </a:r>
          </a:p>
        </p:txBody>
      </p:sp>
      <p:cxnSp>
        <p:nvCxnSpPr>
          <p:cNvPr id="16" name="Straight Connector 15"/>
          <p:cNvCxnSpPr>
            <a:cxnSpLocks noChangeShapeType="1"/>
            <a:endCxn id="11272" idx="1"/>
          </p:cNvCxnSpPr>
          <p:nvPr/>
        </p:nvCxnSpPr>
        <p:spPr bwMode="auto">
          <a:xfrm>
            <a:off x="4538663" y="2836863"/>
            <a:ext cx="1241425" cy="3619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74" name="TextBox 16"/>
          <p:cNvSpPr txBox="1">
            <a:spLocks noChangeArrowheads="1"/>
          </p:cNvSpPr>
          <p:nvPr/>
        </p:nvSpPr>
        <p:spPr bwMode="auto">
          <a:xfrm>
            <a:off x="5780088" y="2716213"/>
            <a:ext cx="10017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600"/>
              <a:t>14</a:t>
            </a:r>
          </a:p>
        </p:txBody>
      </p:sp>
      <p:cxnSp>
        <p:nvCxnSpPr>
          <p:cNvPr id="18" name="Straight Connector 17"/>
          <p:cNvCxnSpPr>
            <a:cxnSpLocks noChangeShapeType="1"/>
            <a:endCxn id="11274" idx="1"/>
          </p:cNvCxnSpPr>
          <p:nvPr/>
        </p:nvCxnSpPr>
        <p:spPr bwMode="auto">
          <a:xfrm>
            <a:off x="4630738" y="2598738"/>
            <a:ext cx="1149350" cy="28733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76" name="TextBox 18"/>
          <p:cNvSpPr txBox="1">
            <a:spLocks noChangeArrowheads="1"/>
          </p:cNvSpPr>
          <p:nvPr/>
        </p:nvSpPr>
        <p:spPr bwMode="auto">
          <a:xfrm>
            <a:off x="5780088" y="2393950"/>
            <a:ext cx="20764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600"/>
              <a:t>Small intestine</a:t>
            </a:r>
          </a:p>
        </p:txBody>
      </p:sp>
      <p:cxnSp>
        <p:nvCxnSpPr>
          <p:cNvPr id="20" name="Straight Connector 19"/>
          <p:cNvCxnSpPr>
            <a:cxnSpLocks noChangeShapeType="1"/>
            <a:endCxn id="11276" idx="1"/>
          </p:cNvCxnSpPr>
          <p:nvPr/>
        </p:nvCxnSpPr>
        <p:spPr bwMode="auto">
          <a:xfrm>
            <a:off x="4640263" y="2473325"/>
            <a:ext cx="1139825" cy="904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78" name="TextBox 20"/>
          <p:cNvSpPr txBox="1">
            <a:spLocks noChangeArrowheads="1"/>
          </p:cNvSpPr>
          <p:nvPr/>
        </p:nvSpPr>
        <p:spPr bwMode="auto">
          <a:xfrm>
            <a:off x="5780088" y="2157413"/>
            <a:ext cx="10017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600"/>
              <a:t>13</a:t>
            </a:r>
          </a:p>
        </p:txBody>
      </p:sp>
      <p:cxnSp>
        <p:nvCxnSpPr>
          <p:cNvPr id="22" name="Straight Connector 21"/>
          <p:cNvCxnSpPr>
            <a:cxnSpLocks noChangeShapeType="1"/>
            <a:endCxn id="11278" idx="1"/>
          </p:cNvCxnSpPr>
          <p:nvPr/>
        </p:nvCxnSpPr>
        <p:spPr bwMode="auto">
          <a:xfrm>
            <a:off x="4724400" y="2254250"/>
            <a:ext cx="1055688" cy="7143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80" name="TextBox 22"/>
          <p:cNvSpPr txBox="1">
            <a:spLocks noChangeArrowheads="1"/>
          </p:cNvSpPr>
          <p:nvPr/>
        </p:nvSpPr>
        <p:spPr bwMode="auto">
          <a:xfrm>
            <a:off x="5780088" y="1936750"/>
            <a:ext cx="10017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600"/>
              <a:t>12</a:t>
            </a:r>
          </a:p>
        </p:txBody>
      </p:sp>
      <p:cxnSp>
        <p:nvCxnSpPr>
          <p:cNvPr id="24" name="Straight Connector 23"/>
          <p:cNvCxnSpPr>
            <a:cxnSpLocks noChangeShapeType="1"/>
            <a:endCxn id="11280" idx="1"/>
          </p:cNvCxnSpPr>
          <p:nvPr/>
        </p:nvCxnSpPr>
        <p:spPr bwMode="auto">
          <a:xfrm>
            <a:off x="4470400" y="2076450"/>
            <a:ext cx="1309688" cy="3016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82" name="TextBox 24"/>
          <p:cNvSpPr txBox="1">
            <a:spLocks noChangeArrowheads="1"/>
          </p:cNvSpPr>
          <p:nvPr/>
        </p:nvSpPr>
        <p:spPr bwMode="auto">
          <a:xfrm>
            <a:off x="5780088" y="1725613"/>
            <a:ext cx="10017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600"/>
              <a:t>11</a:t>
            </a:r>
          </a:p>
        </p:txBody>
      </p:sp>
      <p:cxnSp>
        <p:nvCxnSpPr>
          <p:cNvPr id="26" name="Straight Connector 25"/>
          <p:cNvCxnSpPr>
            <a:cxnSpLocks noChangeShapeType="1"/>
          </p:cNvCxnSpPr>
          <p:nvPr/>
        </p:nvCxnSpPr>
        <p:spPr bwMode="auto">
          <a:xfrm flipV="1">
            <a:off x="4833938" y="1911350"/>
            <a:ext cx="946150" cy="190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84" name="TextBox 26"/>
          <p:cNvSpPr txBox="1">
            <a:spLocks noChangeArrowheads="1"/>
          </p:cNvSpPr>
          <p:nvPr/>
        </p:nvSpPr>
        <p:spPr bwMode="auto">
          <a:xfrm>
            <a:off x="5780088" y="1522413"/>
            <a:ext cx="10017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600"/>
              <a:t>10</a:t>
            </a:r>
          </a:p>
        </p:txBody>
      </p:sp>
      <p:cxnSp>
        <p:nvCxnSpPr>
          <p:cNvPr id="28" name="Straight Connector 27"/>
          <p:cNvCxnSpPr>
            <a:cxnSpLocks noChangeShapeType="1"/>
          </p:cNvCxnSpPr>
          <p:nvPr/>
        </p:nvCxnSpPr>
        <p:spPr bwMode="auto">
          <a:xfrm>
            <a:off x="4935538" y="1719263"/>
            <a:ext cx="847725" cy="15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86" name="TextBox 28"/>
          <p:cNvSpPr txBox="1">
            <a:spLocks noChangeArrowheads="1"/>
          </p:cNvSpPr>
          <p:nvPr/>
        </p:nvSpPr>
        <p:spPr bwMode="auto">
          <a:xfrm>
            <a:off x="5780088" y="1293813"/>
            <a:ext cx="23145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600"/>
              <a:t>Left subclavian vein</a:t>
            </a:r>
          </a:p>
        </p:txBody>
      </p:sp>
      <p:cxnSp>
        <p:nvCxnSpPr>
          <p:cNvPr id="30" name="Straight Connector 29"/>
          <p:cNvCxnSpPr>
            <a:cxnSpLocks noChangeShapeType="1"/>
          </p:cNvCxnSpPr>
          <p:nvPr/>
        </p:nvCxnSpPr>
        <p:spPr bwMode="auto">
          <a:xfrm>
            <a:off x="4640263" y="1465263"/>
            <a:ext cx="1143000" cy="1746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88" name="TextBox 30"/>
          <p:cNvSpPr txBox="1">
            <a:spLocks noChangeArrowheads="1"/>
          </p:cNvSpPr>
          <p:nvPr/>
        </p:nvSpPr>
        <p:spPr bwMode="auto">
          <a:xfrm>
            <a:off x="5780088" y="895350"/>
            <a:ext cx="24749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600"/>
              <a:t>Left internal jugular vein</a:t>
            </a:r>
          </a:p>
        </p:txBody>
      </p:sp>
      <p:cxnSp>
        <p:nvCxnSpPr>
          <p:cNvPr id="32" name="Straight Connector 31"/>
          <p:cNvCxnSpPr>
            <a:cxnSpLocks noChangeShapeType="1"/>
          </p:cNvCxnSpPr>
          <p:nvPr/>
        </p:nvCxnSpPr>
        <p:spPr bwMode="auto">
          <a:xfrm flipV="1">
            <a:off x="4521200" y="1085850"/>
            <a:ext cx="1262063" cy="3190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90" name="TextBox 41"/>
          <p:cNvSpPr txBox="1">
            <a:spLocks noChangeArrowheads="1"/>
          </p:cNvSpPr>
          <p:nvPr/>
        </p:nvSpPr>
        <p:spPr bwMode="auto">
          <a:xfrm>
            <a:off x="2071688" y="2960688"/>
            <a:ext cx="12985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600"/>
              <a:t>8</a:t>
            </a:r>
          </a:p>
        </p:txBody>
      </p:sp>
      <p:cxnSp>
        <p:nvCxnSpPr>
          <p:cNvPr id="43" name="Straight Connector 42"/>
          <p:cNvCxnSpPr>
            <a:cxnSpLocks noChangeShapeType="1"/>
          </p:cNvCxnSpPr>
          <p:nvPr/>
        </p:nvCxnSpPr>
        <p:spPr bwMode="auto">
          <a:xfrm flipV="1">
            <a:off x="2344738" y="2971800"/>
            <a:ext cx="1736725" cy="16986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92" name="TextBox 44"/>
          <p:cNvSpPr txBox="1">
            <a:spLocks noChangeArrowheads="1"/>
          </p:cNvSpPr>
          <p:nvPr/>
        </p:nvSpPr>
        <p:spPr bwMode="auto">
          <a:xfrm>
            <a:off x="1649413" y="2614613"/>
            <a:ext cx="17033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600"/>
              <a:t>Large intestine</a:t>
            </a:r>
          </a:p>
        </p:txBody>
      </p:sp>
      <p:cxnSp>
        <p:nvCxnSpPr>
          <p:cNvPr id="46" name="Straight Connector 45"/>
          <p:cNvCxnSpPr>
            <a:cxnSpLocks noChangeShapeType="1"/>
          </p:cNvCxnSpPr>
          <p:nvPr/>
        </p:nvCxnSpPr>
        <p:spPr bwMode="auto">
          <a:xfrm>
            <a:off x="3048000" y="2819400"/>
            <a:ext cx="982663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94" name="TextBox 47"/>
          <p:cNvSpPr txBox="1">
            <a:spLocks noChangeArrowheads="1"/>
          </p:cNvSpPr>
          <p:nvPr/>
        </p:nvSpPr>
        <p:spPr bwMode="auto">
          <a:xfrm>
            <a:off x="2020888" y="2335213"/>
            <a:ext cx="12985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600"/>
              <a:t>7</a:t>
            </a:r>
          </a:p>
        </p:txBody>
      </p:sp>
      <p:cxnSp>
        <p:nvCxnSpPr>
          <p:cNvPr id="49" name="Straight Connector 48"/>
          <p:cNvCxnSpPr>
            <a:cxnSpLocks noChangeShapeType="1"/>
          </p:cNvCxnSpPr>
          <p:nvPr/>
        </p:nvCxnSpPr>
        <p:spPr bwMode="auto">
          <a:xfrm>
            <a:off x="2303463" y="2514600"/>
            <a:ext cx="1811337" cy="1270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96" name="TextBox 49"/>
          <p:cNvSpPr txBox="1">
            <a:spLocks noChangeArrowheads="1"/>
          </p:cNvSpPr>
          <p:nvPr/>
        </p:nvSpPr>
        <p:spPr bwMode="auto">
          <a:xfrm>
            <a:off x="2055813" y="1589088"/>
            <a:ext cx="12969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600"/>
              <a:t>6</a:t>
            </a:r>
          </a:p>
        </p:txBody>
      </p:sp>
      <p:cxnSp>
        <p:nvCxnSpPr>
          <p:cNvPr id="51" name="Straight Connector 50"/>
          <p:cNvCxnSpPr>
            <a:cxnSpLocks noChangeShapeType="1"/>
          </p:cNvCxnSpPr>
          <p:nvPr/>
        </p:nvCxnSpPr>
        <p:spPr bwMode="auto">
          <a:xfrm flipV="1">
            <a:off x="2336800" y="1770063"/>
            <a:ext cx="17272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98" name="TextBox 51"/>
          <p:cNvSpPr txBox="1">
            <a:spLocks noChangeArrowheads="1"/>
          </p:cNvSpPr>
          <p:nvPr/>
        </p:nvSpPr>
        <p:spPr bwMode="auto">
          <a:xfrm>
            <a:off x="1530350" y="1233488"/>
            <a:ext cx="20177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600"/>
              <a:t>Right subclavian vein</a:t>
            </a:r>
          </a:p>
        </p:txBody>
      </p:sp>
      <p:cxnSp>
        <p:nvCxnSpPr>
          <p:cNvPr id="53" name="Straight Connector 52"/>
          <p:cNvCxnSpPr>
            <a:cxnSpLocks noChangeShapeType="1"/>
          </p:cNvCxnSpPr>
          <p:nvPr/>
        </p:nvCxnSpPr>
        <p:spPr bwMode="auto">
          <a:xfrm>
            <a:off x="3487738" y="1439863"/>
            <a:ext cx="6350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300" name="TextBox 53"/>
          <p:cNvSpPr txBox="1">
            <a:spLocks noChangeArrowheads="1"/>
          </p:cNvSpPr>
          <p:nvPr/>
        </p:nvSpPr>
        <p:spPr bwMode="auto">
          <a:xfrm>
            <a:off x="2317750" y="989013"/>
            <a:ext cx="12969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600"/>
              <a:t>5</a:t>
            </a:r>
          </a:p>
        </p:txBody>
      </p:sp>
      <p:cxnSp>
        <p:nvCxnSpPr>
          <p:cNvPr id="55" name="Straight Connector 54"/>
          <p:cNvCxnSpPr>
            <a:cxnSpLocks noChangeShapeType="1"/>
          </p:cNvCxnSpPr>
          <p:nvPr/>
        </p:nvCxnSpPr>
        <p:spPr bwMode="auto">
          <a:xfrm flipV="1">
            <a:off x="2608263" y="1176338"/>
            <a:ext cx="1658937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302" name="TextBox 55"/>
          <p:cNvSpPr txBox="1">
            <a:spLocks noChangeArrowheads="1"/>
          </p:cNvSpPr>
          <p:nvPr/>
        </p:nvSpPr>
        <p:spPr bwMode="auto">
          <a:xfrm>
            <a:off x="2487613" y="709613"/>
            <a:ext cx="12969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600"/>
              <a:t>4</a:t>
            </a:r>
          </a:p>
        </p:txBody>
      </p:sp>
      <p:cxnSp>
        <p:nvCxnSpPr>
          <p:cNvPr id="57" name="Straight Connector 56"/>
          <p:cNvCxnSpPr>
            <a:cxnSpLocks noChangeShapeType="1"/>
          </p:cNvCxnSpPr>
          <p:nvPr/>
        </p:nvCxnSpPr>
        <p:spPr bwMode="auto">
          <a:xfrm>
            <a:off x="2751138" y="896938"/>
            <a:ext cx="1651000" cy="1873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6" name="Freeform 65"/>
          <p:cNvSpPr>
            <a:spLocks noChangeArrowheads="1"/>
          </p:cNvSpPr>
          <p:nvPr/>
        </p:nvSpPr>
        <p:spPr bwMode="auto">
          <a:xfrm>
            <a:off x="4056063" y="1643063"/>
            <a:ext cx="371475" cy="127000"/>
          </a:xfrm>
          <a:custGeom>
            <a:avLst/>
            <a:gdLst>
              <a:gd name="T0" fmla="*/ 286233 w 372534"/>
              <a:gd name="T1" fmla="*/ 0 h 127000"/>
              <a:gd name="T2" fmla="*/ 286233 w 372534"/>
              <a:gd name="T3" fmla="*/ 0 h 127000"/>
              <a:gd name="T4" fmla="*/ 0 w 372534"/>
              <a:gd name="T5" fmla="*/ 127000 h 127000"/>
              <a:gd name="T6" fmla="*/ 370419 w 372534"/>
              <a:gd name="T7" fmla="*/ 42334 h 127000"/>
              <a:gd name="T8" fmla="*/ 0 60000 65536"/>
              <a:gd name="T9" fmla="*/ 0 60000 65536"/>
              <a:gd name="T10" fmla="*/ 0 60000 65536"/>
              <a:gd name="T11" fmla="*/ 0 60000 65536"/>
              <a:gd name="T12" fmla="*/ 0 w 372534"/>
              <a:gd name="T13" fmla="*/ 0 h 127000"/>
              <a:gd name="T14" fmla="*/ 372534 w 372534"/>
              <a:gd name="T15" fmla="*/ 127000 h 127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72534" h="127000">
                <a:moveTo>
                  <a:pt x="287867" y="0"/>
                </a:moveTo>
                <a:lnTo>
                  <a:pt x="287867" y="0"/>
                </a:lnTo>
                <a:lnTo>
                  <a:pt x="0" y="127000"/>
                </a:lnTo>
                <a:lnTo>
                  <a:pt x="372534" y="42334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077621"/>
      </p:ext>
    </p:extLst>
  </p:cSld>
  <p:clrMapOvr>
    <a:masterClrMapping/>
  </p:clrMapOvr>
  <p:transition advTm="45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allen2e_32_09_li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4"/>
          <a:srcRect l="54015"/>
          <a:stretch/>
        </p:blipFill>
        <p:spPr bwMode="auto">
          <a:xfrm>
            <a:off x="914400" y="-3352800"/>
            <a:ext cx="4800600" cy="9410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Rectangle 4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allen2e_32_09_li</a:t>
            </a:r>
          </a:p>
        </p:txBody>
      </p:sp>
    </p:spTree>
  </p:cSld>
  <p:clrMapOvr>
    <a:masterClrMapping/>
  </p:clrMapOvr>
  <p:transition advTm="45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allen2e_33_01_li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57200" y="304800"/>
            <a:ext cx="5307013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Rectangle 4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allen2e_33_01_li</a:t>
            </a:r>
          </a:p>
        </p:txBody>
      </p:sp>
    </p:spTree>
  </p:cSld>
  <p:clrMapOvr>
    <a:masterClrMapping/>
  </p:clrMapOvr>
  <p:transition advTm="450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allen2e_33_02_li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914400" y="228600"/>
            <a:ext cx="7162800" cy="411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Rectangle 4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allen2e_33_02_li</a:t>
            </a:r>
          </a:p>
        </p:txBody>
      </p:sp>
    </p:spTree>
  </p:cSld>
  <p:clrMapOvr>
    <a:masterClrMapping/>
  </p:clrMapOvr>
  <p:transition advTm="4500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allen2e_33_03_li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62000" y="457200"/>
            <a:ext cx="4141788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Rectangle 4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allen2e_33_03_li</a:t>
            </a:r>
          </a:p>
        </p:txBody>
      </p:sp>
    </p:spTree>
  </p:cSld>
  <p:clrMapOvr>
    <a:masterClrMapping/>
  </p:clrMapOvr>
  <p:transition advTm="4500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allen2e_32_10_li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8534400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4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allen2e_32_10_li</a:t>
            </a:r>
          </a:p>
        </p:txBody>
      </p:sp>
    </p:spTree>
    <p:extLst>
      <p:ext uri="{BB962C8B-B14F-4D97-AF65-F5344CB8AC3E}">
        <p14:creationId xmlns:p14="http://schemas.microsoft.com/office/powerpoint/2010/main" val="257615315"/>
      </p:ext>
    </p:extLst>
  </p:cSld>
  <p:clrMapOvr>
    <a:masterClrMapping/>
  </p:clrMapOvr>
  <p:transition advTm="4500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34.1 Organs of the digestive system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37531" y="37531"/>
            <a:ext cx="55133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096000" y="1295400"/>
            <a:ext cx="2743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1" dirty="0" smtClean="0"/>
          </a:p>
          <a:p>
            <a:endParaRPr lang="en-US" sz="1600" b="1" dirty="0"/>
          </a:p>
          <a:p>
            <a:endParaRPr lang="en-US" sz="1600" b="1" dirty="0" smtClean="0"/>
          </a:p>
          <a:p>
            <a:r>
              <a:rPr lang="en-US" sz="1600" b="1" dirty="0" smtClean="0"/>
              <a:t>12. Small intestine:</a:t>
            </a:r>
          </a:p>
          <a:p>
            <a:r>
              <a:rPr lang="en-US" sz="1600" dirty="0" smtClean="0"/>
              <a:t>Primary site of nutrient absorption</a:t>
            </a:r>
          </a:p>
          <a:p>
            <a:endParaRPr lang="en-US" sz="1600" dirty="0" smtClean="0"/>
          </a:p>
          <a:p>
            <a:pPr marL="342900" indent="-342900">
              <a:buAutoNum type="alphaLcParenBoth"/>
            </a:pPr>
            <a:endParaRPr lang="en-US" sz="1600" dirty="0" smtClean="0"/>
          </a:p>
          <a:p>
            <a:endParaRPr lang="en-US" sz="1600" dirty="0" smtClean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48508277"/>
      </p:ext>
    </p:extLst>
  </p:cSld>
  <p:clrMapOvr>
    <a:masterClrMapping/>
  </p:clrMapOvr>
  <p:transition advTm="4500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4801" y="444501"/>
            <a:ext cx="6272694" cy="4395788"/>
            <a:chOff x="304800" y="444500"/>
            <a:chExt cx="8531225" cy="5978525"/>
          </a:xfrm>
        </p:grpSpPr>
        <p:pic>
          <p:nvPicPr>
            <p:cNvPr id="8194" name="Picture 2" descr="lmap4e_fig_34_03c_ul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444500"/>
              <a:ext cx="8531225" cy="5978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5" name="TextBox 4"/>
            <p:cNvSpPr txBox="1">
              <a:spLocks noChangeArrowheads="1"/>
            </p:cNvSpPr>
            <p:nvPr/>
          </p:nvSpPr>
          <p:spPr bwMode="auto">
            <a:xfrm>
              <a:off x="3005138" y="5275263"/>
              <a:ext cx="320040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sz="1800"/>
                <a:t>(c) Anterior view with liver</a:t>
              </a:r>
            </a:p>
            <a:p>
              <a:r>
                <a:rPr lang="en-US" sz="1800"/>
                <a:t>and gallbladder lifted</a:t>
              </a:r>
            </a:p>
          </p:txBody>
        </p:sp>
        <p:sp>
          <p:nvSpPr>
            <p:cNvPr id="8196" name="TextBox 5"/>
            <p:cNvSpPr txBox="1">
              <a:spLocks noChangeArrowheads="1"/>
            </p:cNvSpPr>
            <p:nvPr/>
          </p:nvSpPr>
          <p:spPr bwMode="auto">
            <a:xfrm>
              <a:off x="6781800" y="1752600"/>
              <a:ext cx="20066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sz="1800"/>
                <a:t>Stomach</a:t>
              </a:r>
            </a:p>
          </p:txBody>
        </p:sp>
        <p:cxnSp>
          <p:nvCxnSpPr>
            <p:cNvPr id="7" name="Straight Connector 6"/>
            <p:cNvCxnSpPr>
              <a:cxnSpLocks noChangeShapeType="1"/>
            </p:cNvCxnSpPr>
            <p:nvPr/>
          </p:nvCxnSpPr>
          <p:spPr bwMode="auto">
            <a:xfrm>
              <a:off x="5291138" y="1963738"/>
              <a:ext cx="1422400" cy="1587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>
              <a:outerShdw blurRad="25400" dist="12700" dir="2700000" rotWithShape="0">
                <a:schemeClr val="bg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198" name="TextBox 7"/>
            <p:cNvSpPr txBox="1">
              <a:spLocks noChangeArrowheads="1"/>
            </p:cNvSpPr>
            <p:nvPr/>
          </p:nvSpPr>
          <p:spPr bwMode="auto">
            <a:xfrm>
              <a:off x="6781800" y="2192338"/>
              <a:ext cx="20066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sz="1800"/>
                <a:t>Duodenum</a:t>
              </a:r>
            </a:p>
          </p:txBody>
        </p:sp>
        <p:cxnSp>
          <p:nvCxnSpPr>
            <p:cNvPr id="9" name="Straight Connector 8"/>
            <p:cNvCxnSpPr>
              <a:cxnSpLocks noChangeShapeType="1"/>
            </p:cNvCxnSpPr>
            <p:nvPr/>
          </p:nvCxnSpPr>
          <p:spPr bwMode="auto">
            <a:xfrm>
              <a:off x="4267200" y="2100263"/>
              <a:ext cx="2446338" cy="30321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>
              <a:outerShdw blurRad="25400" dist="12700" dir="2700000" rotWithShape="0">
                <a:schemeClr val="bg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200" name="TextBox 9"/>
            <p:cNvSpPr txBox="1">
              <a:spLocks noChangeArrowheads="1"/>
            </p:cNvSpPr>
            <p:nvPr/>
          </p:nvSpPr>
          <p:spPr bwMode="auto">
            <a:xfrm>
              <a:off x="6781800" y="896938"/>
              <a:ext cx="20066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sz="1800"/>
                <a:t>11</a:t>
              </a:r>
            </a:p>
          </p:txBody>
        </p:sp>
        <p:cxnSp>
          <p:nvCxnSpPr>
            <p:cNvPr id="11" name="Straight Connector 10"/>
            <p:cNvCxnSpPr>
              <a:cxnSpLocks noChangeShapeType="1"/>
            </p:cNvCxnSpPr>
            <p:nvPr/>
          </p:nvCxnSpPr>
          <p:spPr bwMode="auto">
            <a:xfrm flipV="1">
              <a:off x="4521200" y="1108075"/>
              <a:ext cx="2192338" cy="644525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>
              <a:outerShdw blurRad="25400" dist="12700" dir="2700000" rotWithShape="0">
                <a:schemeClr val="bg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202" name="TextBox 11"/>
            <p:cNvSpPr txBox="1">
              <a:spLocks noChangeArrowheads="1"/>
            </p:cNvSpPr>
            <p:nvPr/>
          </p:nvSpPr>
          <p:spPr bwMode="auto">
            <a:xfrm>
              <a:off x="6781800" y="2921000"/>
              <a:ext cx="200660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sz="1800"/>
                <a:t>Descending</a:t>
              </a:r>
            </a:p>
            <a:p>
              <a:r>
                <a:rPr lang="en-US" sz="1800"/>
                <a:t>colon</a:t>
              </a:r>
            </a:p>
          </p:txBody>
        </p:sp>
        <p:cxnSp>
          <p:nvCxnSpPr>
            <p:cNvPr id="13" name="Straight Connector 12"/>
            <p:cNvCxnSpPr>
              <a:cxnSpLocks noChangeShapeType="1"/>
            </p:cNvCxnSpPr>
            <p:nvPr/>
          </p:nvCxnSpPr>
          <p:spPr bwMode="auto">
            <a:xfrm>
              <a:off x="5562600" y="3132138"/>
              <a:ext cx="1150938" cy="1587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>
              <a:outerShdw blurRad="25400" dist="12700" dir="2700000" rotWithShape="0">
                <a:schemeClr val="bg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204" name="TextBox 13"/>
            <p:cNvSpPr txBox="1">
              <a:spLocks noChangeArrowheads="1"/>
            </p:cNvSpPr>
            <p:nvPr/>
          </p:nvSpPr>
          <p:spPr bwMode="auto">
            <a:xfrm>
              <a:off x="6781800" y="4198938"/>
              <a:ext cx="200660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sz="1800"/>
                <a:t>Sigmoid</a:t>
              </a:r>
            </a:p>
            <a:p>
              <a:r>
                <a:rPr lang="en-US" sz="1800"/>
                <a:t>colon</a:t>
              </a:r>
            </a:p>
          </p:txBody>
        </p:sp>
        <p:cxnSp>
          <p:nvCxnSpPr>
            <p:cNvPr id="15" name="Straight Connector 14"/>
            <p:cNvCxnSpPr>
              <a:cxnSpLocks noChangeShapeType="1"/>
            </p:cNvCxnSpPr>
            <p:nvPr/>
          </p:nvCxnSpPr>
          <p:spPr bwMode="auto">
            <a:xfrm>
              <a:off x="5156200" y="4410075"/>
              <a:ext cx="1557338" cy="158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>
              <a:outerShdw blurRad="25400" dist="12700" dir="2700000" rotWithShape="0">
                <a:schemeClr val="bg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206" name="TextBox 15"/>
            <p:cNvSpPr txBox="1">
              <a:spLocks noChangeArrowheads="1"/>
            </p:cNvSpPr>
            <p:nvPr/>
          </p:nvSpPr>
          <p:spPr bwMode="auto">
            <a:xfrm>
              <a:off x="533400" y="3776663"/>
              <a:ext cx="200660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sz="1800"/>
                <a:t>Ascending</a:t>
              </a:r>
            </a:p>
            <a:p>
              <a:r>
                <a:rPr lang="en-US" sz="1800"/>
                <a:t>colon</a:t>
              </a:r>
            </a:p>
          </p:txBody>
        </p:sp>
        <p:cxnSp>
          <p:nvCxnSpPr>
            <p:cNvPr id="17" name="Straight Connector 16"/>
            <p:cNvCxnSpPr>
              <a:cxnSpLocks noChangeShapeType="1"/>
            </p:cNvCxnSpPr>
            <p:nvPr/>
          </p:nvCxnSpPr>
          <p:spPr bwMode="auto">
            <a:xfrm>
              <a:off x="1735138" y="3994150"/>
              <a:ext cx="1711325" cy="158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>
              <a:outerShdw blurRad="25400" dist="12700" dir="2700000" rotWithShape="0">
                <a:schemeClr val="bg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208" name="TextBox 17"/>
            <p:cNvSpPr txBox="1">
              <a:spLocks noChangeArrowheads="1"/>
            </p:cNvSpPr>
            <p:nvPr/>
          </p:nvSpPr>
          <p:spPr bwMode="auto">
            <a:xfrm>
              <a:off x="533400" y="2344738"/>
              <a:ext cx="200660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sz="1800"/>
                <a:t>Transverse</a:t>
              </a:r>
            </a:p>
            <a:p>
              <a:r>
                <a:rPr lang="en-US" sz="1800"/>
                <a:t>colon</a:t>
              </a:r>
            </a:p>
          </p:txBody>
        </p:sp>
        <p:cxnSp>
          <p:nvCxnSpPr>
            <p:cNvPr id="19" name="Straight Connector 18"/>
            <p:cNvCxnSpPr>
              <a:cxnSpLocks noChangeShapeType="1"/>
            </p:cNvCxnSpPr>
            <p:nvPr/>
          </p:nvCxnSpPr>
          <p:spPr bwMode="auto">
            <a:xfrm>
              <a:off x="1735138" y="2563813"/>
              <a:ext cx="2016125" cy="1587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>
              <a:outerShdw blurRad="25400" dist="12700" dir="2700000" rotWithShape="0">
                <a:schemeClr val="bg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210" name="TextBox 19"/>
            <p:cNvSpPr txBox="1">
              <a:spLocks noChangeArrowheads="1"/>
            </p:cNvSpPr>
            <p:nvPr/>
          </p:nvSpPr>
          <p:spPr bwMode="auto">
            <a:xfrm>
              <a:off x="533400" y="1676400"/>
              <a:ext cx="20066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sz="1800"/>
                <a:t>Liver</a:t>
              </a:r>
            </a:p>
          </p:txBody>
        </p:sp>
        <p:cxnSp>
          <p:nvCxnSpPr>
            <p:cNvPr id="21" name="Straight Connector 20"/>
            <p:cNvCxnSpPr>
              <a:cxnSpLocks noChangeShapeType="1"/>
            </p:cNvCxnSpPr>
            <p:nvPr/>
          </p:nvCxnSpPr>
          <p:spPr bwMode="auto">
            <a:xfrm>
              <a:off x="1219200" y="1895475"/>
              <a:ext cx="2311400" cy="158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>
              <a:outerShdw blurRad="25400" dist="12700" dir="2700000" rotWithShape="0">
                <a:schemeClr val="bg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212" name="TextBox 21"/>
            <p:cNvSpPr txBox="1">
              <a:spLocks noChangeArrowheads="1"/>
            </p:cNvSpPr>
            <p:nvPr/>
          </p:nvSpPr>
          <p:spPr bwMode="auto">
            <a:xfrm>
              <a:off x="533400" y="982663"/>
              <a:ext cx="20066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sz="1800"/>
                <a:t>Gallbladder</a:t>
              </a:r>
            </a:p>
          </p:txBody>
        </p:sp>
        <p:cxnSp>
          <p:nvCxnSpPr>
            <p:cNvPr id="23" name="Straight Connector 22"/>
            <p:cNvCxnSpPr>
              <a:cxnSpLocks noChangeShapeType="1"/>
            </p:cNvCxnSpPr>
            <p:nvPr/>
          </p:nvCxnSpPr>
          <p:spPr bwMode="auto">
            <a:xfrm>
              <a:off x="1836738" y="1201738"/>
              <a:ext cx="1955800" cy="1587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>
              <a:outerShdw blurRad="25400" dist="12700" dir="2700000" rotWithShape="0">
                <a:schemeClr val="bg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4" name="TextBox 23"/>
          <p:cNvSpPr txBox="1"/>
          <p:nvPr/>
        </p:nvSpPr>
        <p:spPr>
          <a:xfrm>
            <a:off x="5804788" y="742700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11. Lessor </a:t>
            </a:r>
            <a:r>
              <a:rPr lang="en-US" sz="1600" b="1" dirty="0" err="1" smtClean="0"/>
              <a:t>omentum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062137080"/>
      </p:ext>
    </p:extLst>
  </p:cSld>
  <p:clrMapOvr>
    <a:masterClrMapping/>
  </p:clrMapOvr>
  <p:transition advTm="4500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06400" y="292101"/>
            <a:ext cx="5387307" cy="4364038"/>
            <a:chOff x="406400" y="292100"/>
            <a:chExt cx="7764463" cy="6289675"/>
          </a:xfrm>
        </p:grpSpPr>
        <p:pic>
          <p:nvPicPr>
            <p:cNvPr id="9218" name="Picture 2" descr="lmap4e_fig_34_03d_ul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1100" y="292100"/>
              <a:ext cx="6794500" cy="6289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19" name="TextBox 4"/>
            <p:cNvSpPr txBox="1">
              <a:spLocks noChangeArrowheads="1"/>
            </p:cNvSpPr>
            <p:nvPr/>
          </p:nvSpPr>
          <p:spPr bwMode="auto">
            <a:xfrm>
              <a:off x="3614738" y="5087938"/>
              <a:ext cx="4556125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sz="1800"/>
                <a:t>(d) Anterior view with greater omentum lifted and small intestine reflected to right side</a:t>
              </a:r>
            </a:p>
          </p:txBody>
        </p:sp>
        <p:sp>
          <p:nvSpPr>
            <p:cNvPr id="9220" name="TextBox 7"/>
            <p:cNvSpPr txBox="1">
              <a:spLocks noChangeArrowheads="1"/>
            </p:cNvSpPr>
            <p:nvPr/>
          </p:nvSpPr>
          <p:spPr bwMode="auto">
            <a:xfrm>
              <a:off x="406400" y="406400"/>
              <a:ext cx="20066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sz="1800"/>
                <a:t>12</a:t>
              </a:r>
            </a:p>
          </p:txBody>
        </p:sp>
        <p:cxnSp>
          <p:nvCxnSpPr>
            <p:cNvPr id="9" name="Straight Connector 8"/>
            <p:cNvCxnSpPr>
              <a:cxnSpLocks noChangeShapeType="1"/>
            </p:cNvCxnSpPr>
            <p:nvPr/>
          </p:nvCxnSpPr>
          <p:spPr bwMode="auto">
            <a:xfrm>
              <a:off x="855663" y="609600"/>
              <a:ext cx="4368800" cy="158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>
              <a:outerShdw blurRad="25400" dist="12700" dir="2700000" rotWithShape="0">
                <a:schemeClr val="bg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22" name="TextBox 11"/>
            <p:cNvSpPr txBox="1">
              <a:spLocks noChangeArrowheads="1"/>
            </p:cNvSpPr>
            <p:nvPr/>
          </p:nvSpPr>
          <p:spPr bwMode="auto">
            <a:xfrm>
              <a:off x="406400" y="1016000"/>
              <a:ext cx="2674938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sz="1800"/>
                <a:t>Transverse colon</a:t>
              </a:r>
            </a:p>
          </p:txBody>
        </p:sp>
        <p:cxnSp>
          <p:nvCxnSpPr>
            <p:cNvPr id="13" name="Straight Connector 12"/>
            <p:cNvCxnSpPr>
              <a:cxnSpLocks noChangeShapeType="1"/>
            </p:cNvCxnSpPr>
            <p:nvPr/>
          </p:nvCxnSpPr>
          <p:spPr bwMode="auto">
            <a:xfrm>
              <a:off x="2151063" y="1220788"/>
              <a:ext cx="3386137" cy="1587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>
              <a:outerShdw blurRad="25400" dist="12700" dir="2700000" rotWithShape="0">
                <a:schemeClr val="bg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24" name="TextBox 13"/>
            <p:cNvSpPr txBox="1">
              <a:spLocks noChangeArrowheads="1"/>
            </p:cNvSpPr>
            <p:nvPr/>
          </p:nvSpPr>
          <p:spPr bwMode="auto">
            <a:xfrm>
              <a:off x="406400" y="1922463"/>
              <a:ext cx="20066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sz="1800"/>
                <a:t>13</a:t>
              </a:r>
            </a:p>
          </p:txBody>
        </p:sp>
        <p:sp>
          <p:nvSpPr>
            <p:cNvPr id="9225" name="TextBox 15"/>
            <p:cNvSpPr txBox="1">
              <a:spLocks noChangeArrowheads="1"/>
            </p:cNvSpPr>
            <p:nvPr/>
          </p:nvSpPr>
          <p:spPr bwMode="auto">
            <a:xfrm>
              <a:off x="406400" y="2481263"/>
              <a:ext cx="20066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sz="1800"/>
                <a:t>Jejunum</a:t>
              </a:r>
            </a:p>
          </p:txBody>
        </p:sp>
        <p:cxnSp>
          <p:nvCxnSpPr>
            <p:cNvPr id="17" name="Straight Connector 16"/>
            <p:cNvCxnSpPr>
              <a:cxnSpLocks noChangeShapeType="1"/>
            </p:cNvCxnSpPr>
            <p:nvPr/>
          </p:nvCxnSpPr>
          <p:spPr bwMode="auto">
            <a:xfrm>
              <a:off x="1397000" y="2684463"/>
              <a:ext cx="2946400" cy="1587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>
              <a:outerShdw blurRad="25400" dist="12700" dir="2700000" rotWithShape="0">
                <a:schemeClr val="bg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27" name="TextBox 17"/>
            <p:cNvSpPr txBox="1">
              <a:spLocks noChangeArrowheads="1"/>
            </p:cNvSpPr>
            <p:nvPr/>
          </p:nvSpPr>
          <p:spPr bwMode="auto">
            <a:xfrm>
              <a:off x="406400" y="2844800"/>
              <a:ext cx="20066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sz="1800"/>
                <a:t>14</a:t>
              </a:r>
            </a:p>
          </p:txBody>
        </p:sp>
        <p:cxnSp>
          <p:nvCxnSpPr>
            <p:cNvPr id="19" name="Straight Connector 18"/>
            <p:cNvCxnSpPr>
              <a:cxnSpLocks noChangeShapeType="1"/>
            </p:cNvCxnSpPr>
            <p:nvPr/>
          </p:nvCxnSpPr>
          <p:spPr bwMode="auto">
            <a:xfrm>
              <a:off x="855663" y="3048000"/>
              <a:ext cx="4732337" cy="158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>
              <a:outerShdw blurRad="25400" dist="12700" dir="2700000" rotWithShape="0">
                <a:schemeClr val="bg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29" name="TextBox 19"/>
            <p:cNvSpPr txBox="1">
              <a:spLocks noChangeArrowheads="1"/>
            </p:cNvSpPr>
            <p:nvPr/>
          </p:nvSpPr>
          <p:spPr bwMode="auto">
            <a:xfrm>
              <a:off x="406400" y="3421063"/>
              <a:ext cx="2786063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sz="1800"/>
                <a:t>Descending colon</a:t>
              </a:r>
            </a:p>
          </p:txBody>
        </p:sp>
        <p:cxnSp>
          <p:nvCxnSpPr>
            <p:cNvPr id="21" name="Straight Connector 20"/>
            <p:cNvCxnSpPr>
              <a:cxnSpLocks noChangeShapeType="1"/>
            </p:cNvCxnSpPr>
            <p:nvPr/>
          </p:nvCxnSpPr>
          <p:spPr bwMode="auto">
            <a:xfrm flipV="1">
              <a:off x="2227263" y="3370263"/>
              <a:ext cx="4613275" cy="269875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>
              <a:outerShdw blurRad="25400" dist="12700" dir="2700000" rotWithShape="0">
                <a:schemeClr val="bg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31" name="TextBox 21"/>
            <p:cNvSpPr txBox="1">
              <a:spLocks noChangeArrowheads="1"/>
            </p:cNvSpPr>
            <p:nvPr/>
          </p:nvSpPr>
          <p:spPr bwMode="auto">
            <a:xfrm>
              <a:off x="406400" y="4038600"/>
              <a:ext cx="20066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sz="1800"/>
                <a:t>Ileum</a:t>
              </a:r>
            </a:p>
          </p:txBody>
        </p:sp>
        <p:cxnSp>
          <p:nvCxnSpPr>
            <p:cNvPr id="23" name="Straight Connector 22"/>
            <p:cNvCxnSpPr>
              <a:cxnSpLocks noChangeShapeType="1"/>
            </p:cNvCxnSpPr>
            <p:nvPr/>
          </p:nvCxnSpPr>
          <p:spPr bwMode="auto">
            <a:xfrm flipV="1">
              <a:off x="1125538" y="4021138"/>
              <a:ext cx="3717925" cy="238125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>
              <a:outerShdw blurRad="25400" dist="12700" dir="2700000" rotWithShape="0">
                <a:schemeClr val="bg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33" name="TextBox 23"/>
            <p:cNvSpPr txBox="1">
              <a:spLocks noChangeArrowheads="1"/>
            </p:cNvSpPr>
            <p:nvPr/>
          </p:nvSpPr>
          <p:spPr bwMode="auto">
            <a:xfrm>
              <a:off x="406400" y="4656138"/>
              <a:ext cx="2506663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sz="1800"/>
                <a:t>Sigmoid colon</a:t>
              </a:r>
            </a:p>
          </p:txBody>
        </p:sp>
        <p:cxnSp>
          <p:nvCxnSpPr>
            <p:cNvPr id="25" name="Straight Connector 24"/>
            <p:cNvCxnSpPr>
              <a:cxnSpLocks noChangeShapeType="1"/>
            </p:cNvCxnSpPr>
            <p:nvPr/>
          </p:nvCxnSpPr>
          <p:spPr bwMode="auto">
            <a:xfrm flipV="1">
              <a:off x="1922463" y="4122738"/>
              <a:ext cx="4267200" cy="75406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>
              <a:outerShdw blurRad="25400" dist="12700" dir="2700000" rotWithShape="0">
                <a:schemeClr val="bg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5" name="Freeform 44"/>
            <p:cNvSpPr>
              <a:spLocks noChangeArrowheads="1"/>
            </p:cNvSpPr>
            <p:nvPr/>
          </p:nvSpPr>
          <p:spPr bwMode="auto">
            <a:xfrm>
              <a:off x="830263" y="2082800"/>
              <a:ext cx="5629275" cy="685800"/>
            </a:xfrm>
            <a:custGeom>
              <a:avLst/>
              <a:gdLst>
                <a:gd name="T0" fmla="*/ 5281212 w 5630334"/>
                <a:gd name="T1" fmla="*/ 0 h 685800"/>
                <a:gd name="T2" fmla="*/ 0 w 5630334"/>
                <a:gd name="T3" fmla="*/ 50800 h 685800"/>
                <a:gd name="T4" fmla="*/ 5628216 w 5630334"/>
                <a:gd name="T5" fmla="*/ 685800 h 685800"/>
                <a:gd name="T6" fmla="*/ 0 60000 65536"/>
                <a:gd name="T7" fmla="*/ 0 60000 65536"/>
                <a:gd name="T8" fmla="*/ 0 60000 65536"/>
                <a:gd name="T9" fmla="*/ 0 w 5630334"/>
                <a:gd name="T10" fmla="*/ 0 h 685800"/>
                <a:gd name="T11" fmla="*/ 5630334 w 5630334"/>
                <a:gd name="T12" fmla="*/ 685800 h 6858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30334" h="685800">
                  <a:moveTo>
                    <a:pt x="5283200" y="0"/>
                  </a:moveTo>
                  <a:lnTo>
                    <a:pt x="0" y="50800"/>
                  </a:lnTo>
                  <a:lnTo>
                    <a:pt x="5630334" y="685800"/>
                  </a:ln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>
              <a:outerShdw blurRad="25400" dist="12700" dir="2700000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804788" y="742700"/>
            <a:ext cx="274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12. Greater </a:t>
            </a:r>
            <a:r>
              <a:rPr lang="en-US" sz="1600" b="1" dirty="0" err="1" smtClean="0"/>
              <a:t>omentum</a:t>
            </a:r>
            <a:endParaRPr lang="en-US" sz="1600" b="1" dirty="0" smtClean="0"/>
          </a:p>
          <a:p>
            <a:endParaRPr lang="en-US" sz="1600" b="1" dirty="0" smtClean="0"/>
          </a:p>
          <a:p>
            <a:r>
              <a:rPr lang="en-US" sz="1600" b="1" dirty="0" smtClean="0"/>
              <a:t>13. </a:t>
            </a:r>
            <a:r>
              <a:rPr lang="en-US" sz="1600" b="1" dirty="0" err="1" smtClean="0"/>
              <a:t>Mesocolon</a:t>
            </a:r>
            <a:endParaRPr lang="en-US" sz="1600" b="1" dirty="0" smtClean="0"/>
          </a:p>
          <a:p>
            <a:endParaRPr lang="en-US" sz="1600" b="1" dirty="0" smtClean="0"/>
          </a:p>
          <a:p>
            <a:r>
              <a:rPr lang="en-US" sz="1600" b="1" dirty="0" smtClean="0"/>
              <a:t>14. Mesentery</a:t>
            </a:r>
          </a:p>
          <a:p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4059169033"/>
      </p:ext>
    </p:extLst>
  </p:cSld>
  <p:clrMapOvr>
    <a:masterClrMapping/>
  </p:clrMapOvr>
  <p:transition advTm="4500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 descr="34.2 Layers of the digestive tract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-609600"/>
            <a:ext cx="6278350" cy="5128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82667940"/>
      </p:ext>
    </p:extLst>
  </p:cSld>
  <p:clrMapOvr>
    <a:masterClrMapping/>
  </p:clrMapOvr>
  <p:transition advTm="4500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 descr="34.3 Peritoneal folds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-1066800" y="98424"/>
            <a:ext cx="6142501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25924094"/>
      </p:ext>
    </p:extLst>
  </p:cSld>
  <p:clrMapOvr>
    <a:masterClrMapping/>
  </p:clrMapOvr>
  <p:transition advTm="4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lmap4e_fig_31_07a_u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292100"/>
            <a:ext cx="6350000" cy="628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6000750" y="481013"/>
            <a:ext cx="3143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/>
              <a:t>Brachiocephalic veins</a:t>
            </a:r>
          </a:p>
        </p:txBody>
      </p:sp>
      <p:sp>
        <p:nvSpPr>
          <p:cNvPr id="17412" name="TextBox 6"/>
          <p:cNvSpPr txBox="1">
            <a:spLocks noChangeArrowheads="1"/>
          </p:cNvSpPr>
          <p:nvPr/>
        </p:nvSpPr>
        <p:spPr bwMode="auto">
          <a:xfrm>
            <a:off x="6551613" y="1360488"/>
            <a:ext cx="1584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/>
              <a:t>Thymus</a:t>
            </a:r>
          </a:p>
        </p:txBody>
      </p:sp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 flipV="1">
            <a:off x="4894263" y="1619250"/>
            <a:ext cx="1676400" cy="8270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14" name="TextBox 8"/>
          <p:cNvSpPr txBox="1">
            <a:spLocks noChangeArrowheads="1"/>
          </p:cNvSpPr>
          <p:nvPr/>
        </p:nvSpPr>
        <p:spPr bwMode="auto">
          <a:xfrm>
            <a:off x="6932613" y="2038350"/>
            <a:ext cx="1822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/>
              <a:t>Parietal pericardium</a:t>
            </a:r>
          </a:p>
        </p:txBody>
      </p: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 flipV="1">
            <a:off x="4953000" y="2355850"/>
            <a:ext cx="2006600" cy="16065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16" name="TextBox 10"/>
          <p:cNvSpPr txBox="1">
            <a:spLocks noChangeArrowheads="1"/>
          </p:cNvSpPr>
          <p:nvPr/>
        </p:nvSpPr>
        <p:spPr bwMode="auto">
          <a:xfrm>
            <a:off x="5797550" y="3232150"/>
            <a:ext cx="9763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/>
              <a:t>Left</a:t>
            </a:r>
          </a:p>
          <a:p>
            <a:r>
              <a:rPr lang="en-US" sz="1800"/>
              <a:t>lung</a:t>
            </a:r>
          </a:p>
        </p:txBody>
      </p:sp>
      <p:sp>
        <p:nvSpPr>
          <p:cNvPr id="17417" name="TextBox 12"/>
          <p:cNvSpPr txBox="1">
            <a:spLocks noChangeArrowheads="1"/>
          </p:cNvSpPr>
          <p:nvPr/>
        </p:nvSpPr>
        <p:spPr bwMode="auto">
          <a:xfrm>
            <a:off x="1014413" y="319088"/>
            <a:ext cx="25923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/>
              <a:t>Thyroid</a:t>
            </a:r>
          </a:p>
          <a:p>
            <a:r>
              <a:rPr lang="en-US" sz="1800"/>
              <a:t>gland</a:t>
            </a:r>
          </a:p>
        </p:txBody>
      </p: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>
            <a:off x="1778000" y="736600"/>
            <a:ext cx="2794000" cy="23653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19" name="TextBox 14"/>
          <p:cNvSpPr txBox="1">
            <a:spLocks noChangeArrowheads="1"/>
          </p:cNvSpPr>
          <p:nvPr/>
        </p:nvSpPr>
        <p:spPr bwMode="auto">
          <a:xfrm>
            <a:off x="1014413" y="1055688"/>
            <a:ext cx="25923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/>
              <a:t>Trachea</a:t>
            </a:r>
          </a:p>
        </p:txBody>
      </p:sp>
      <p:cxnSp>
        <p:nvCxnSpPr>
          <p:cNvPr id="16" name="Straight Connector 15"/>
          <p:cNvCxnSpPr>
            <a:cxnSpLocks noChangeShapeType="1"/>
          </p:cNvCxnSpPr>
          <p:nvPr/>
        </p:nvCxnSpPr>
        <p:spPr bwMode="auto">
          <a:xfrm>
            <a:off x="1955800" y="1287463"/>
            <a:ext cx="2641600" cy="857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21" name="TextBox 16"/>
          <p:cNvSpPr txBox="1">
            <a:spLocks noChangeArrowheads="1"/>
          </p:cNvSpPr>
          <p:nvPr/>
        </p:nvSpPr>
        <p:spPr bwMode="auto">
          <a:xfrm>
            <a:off x="1014413" y="1504950"/>
            <a:ext cx="25923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/>
              <a:t>Right common</a:t>
            </a:r>
          </a:p>
          <a:p>
            <a:r>
              <a:rPr lang="en-US" sz="1800"/>
              <a:t>carotid artery</a:t>
            </a:r>
          </a:p>
        </p:txBody>
      </p:sp>
      <p:cxnSp>
        <p:nvCxnSpPr>
          <p:cNvPr id="18" name="Straight Connector 17"/>
          <p:cNvCxnSpPr>
            <a:cxnSpLocks noChangeShapeType="1"/>
          </p:cNvCxnSpPr>
          <p:nvPr/>
        </p:nvCxnSpPr>
        <p:spPr bwMode="auto">
          <a:xfrm flipV="1">
            <a:off x="2540000" y="1668463"/>
            <a:ext cx="1795463" cy="76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23" name="TextBox 18"/>
          <p:cNvSpPr txBox="1">
            <a:spLocks noChangeArrowheads="1"/>
          </p:cNvSpPr>
          <p:nvPr/>
        </p:nvSpPr>
        <p:spPr bwMode="auto">
          <a:xfrm>
            <a:off x="1014413" y="2292350"/>
            <a:ext cx="25923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/>
              <a:t>Superior</a:t>
            </a:r>
          </a:p>
          <a:p>
            <a:r>
              <a:rPr lang="en-US" sz="1800"/>
              <a:t>vena cava</a:t>
            </a:r>
          </a:p>
        </p:txBody>
      </p:sp>
      <p:cxnSp>
        <p:nvCxnSpPr>
          <p:cNvPr id="20" name="Straight Connector 19"/>
          <p:cNvCxnSpPr>
            <a:cxnSpLocks noChangeShapeType="1"/>
          </p:cNvCxnSpPr>
          <p:nvPr/>
        </p:nvCxnSpPr>
        <p:spPr bwMode="auto">
          <a:xfrm flipV="1">
            <a:off x="1981200" y="2414588"/>
            <a:ext cx="2354263" cy="1682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25" name="TextBox 20"/>
          <p:cNvSpPr txBox="1">
            <a:spLocks noChangeArrowheads="1"/>
          </p:cNvSpPr>
          <p:nvPr/>
        </p:nvSpPr>
        <p:spPr bwMode="auto">
          <a:xfrm>
            <a:off x="3224213" y="3232150"/>
            <a:ext cx="11191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/>
              <a:t>Right</a:t>
            </a:r>
          </a:p>
          <a:p>
            <a:r>
              <a:rPr lang="en-US" sz="1800"/>
              <a:t>lung</a:t>
            </a:r>
          </a:p>
        </p:txBody>
      </p:sp>
      <p:sp>
        <p:nvSpPr>
          <p:cNvPr id="17426" name="TextBox 22"/>
          <p:cNvSpPr txBox="1">
            <a:spLocks noChangeArrowheads="1"/>
          </p:cNvSpPr>
          <p:nvPr/>
        </p:nvSpPr>
        <p:spPr bwMode="auto">
          <a:xfrm>
            <a:off x="4146550" y="5434013"/>
            <a:ext cx="1797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/>
              <a:t>Diaphragm</a:t>
            </a:r>
          </a:p>
        </p:txBody>
      </p:sp>
      <p:cxnSp>
        <p:nvCxnSpPr>
          <p:cNvPr id="24" name="Straight Connector 23"/>
          <p:cNvCxnSpPr>
            <a:cxnSpLocks noChangeShapeType="1"/>
          </p:cNvCxnSpPr>
          <p:nvPr/>
        </p:nvCxnSpPr>
        <p:spPr bwMode="auto">
          <a:xfrm rot="5400000">
            <a:off x="4564063" y="5340350"/>
            <a:ext cx="249238" cy="15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28" name="TextBox 25"/>
          <p:cNvSpPr txBox="1">
            <a:spLocks noChangeArrowheads="1"/>
          </p:cNvSpPr>
          <p:nvPr/>
        </p:nvSpPr>
        <p:spPr bwMode="auto">
          <a:xfrm>
            <a:off x="3579813" y="5881688"/>
            <a:ext cx="3117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/>
              <a:t>(a) Thymus of adolescent</a:t>
            </a:r>
          </a:p>
        </p:txBody>
      </p:sp>
      <p:sp>
        <p:nvSpPr>
          <p:cNvPr id="34" name="Freeform 33"/>
          <p:cNvSpPr>
            <a:spLocks noChangeArrowheads="1"/>
          </p:cNvSpPr>
          <p:nvPr/>
        </p:nvSpPr>
        <p:spPr bwMode="auto">
          <a:xfrm>
            <a:off x="4275138" y="871538"/>
            <a:ext cx="1838325" cy="1016000"/>
          </a:xfrm>
          <a:custGeom>
            <a:avLst/>
            <a:gdLst>
              <a:gd name="T0" fmla="*/ 0 w 1837266"/>
              <a:gd name="T1" fmla="*/ 1016000 h 1016000"/>
              <a:gd name="T2" fmla="*/ 1839385 w 1837266"/>
              <a:gd name="T3" fmla="*/ 0 h 1016000"/>
              <a:gd name="T4" fmla="*/ 898501 w 1837266"/>
              <a:gd name="T5" fmla="*/ 736600 h 1016000"/>
              <a:gd name="T6" fmla="*/ 0 60000 65536"/>
              <a:gd name="T7" fmla="*/ 0 60000 65536"/>
              <a:gd name="T8" fmla="*/ 0 60000 65536"/>
              <a:gd name="T9" fmla="*/ 0 w 1837266"/>
              <a:gd name="T10" fmla="*/ 0 h 1016000"/>
              <a:gd name="T11" fmla="*/ 1837266 w 1837266"/>
              <a:gd name="T12" fmla="*/ 1016000 h 10160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37266" h="1016000">
                <a:moveTo>
                  <a:pt x="0" y="1016000"/>
                </a:moveTo>
                <a:lnTo>
                  <a:pt x="1837266" y="0"/>
                </a:lnTo>
                <a:lnTo>
                  <a:pt x="897466" y="73660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382115"/>
      </p:ext>
    </p:extLst>
  </p:cSld>
  <p:clrMapOvr>
    <a:masterClrMapping/>
  </p:clrMapOvr>
  <p:transition advTm="4500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 descr="34.5 Mouth and pharynx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100013"/>
            <a:ext cx="5305831" cy="386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03712284"/>
      </p:ext>
    </p:extLst>
  </p:cSld>
  <p:clrMapOvr>
    <a:masterClrMapping/>
  </p:clrMapOvr>
  <p:transition advTm="4500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 descr="34.6 Esophagus and stomach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295274"/>
            <a:ext cx="6239599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44615431"/>
      </p:ext>
    </p:extLst>
  </p:cSld>
  <p:clrMapOvr>
    <a:masterClrMapping/>
  </p:clrMapOvr>
  <p:transition advTm="4500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lmap4e_fig_34_06b_u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7500"/>
            <a:ext cx="8531225" cy="623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322263" y="1989138"/>
            <a:ext cx="13287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/>
              <a:t>Pyloric</a:t>
            </a:r>
          </a:p>
          <a:p>
            <a:r>
              <a:rPr lang="en-US" sz="1800"/>
              <a:t>sphincter</a:t>
            </a:r>
          </a:p>
        </p:txBody>
      </p: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 flipV="1">
            <a:off x="1201738" y="1879600"/>
            <a:ext cx="568325" cy="33813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17" name="TextBox 6"/>
          <p:cNvSpPr txBox="1">
            <a:spLocks noChangeArrowheads="1"/>
          </p:cNvSpPr>
          <p:nvPr/>
        </p:nvSpPr>
        <p:spPr bwMode="auto">
          <a:xfrm>
            <a:off x="6759575" y="1135063"/>
            <a:ext cx="23828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/>
              <a:t>Lower esophageal</a:t>
            </a:r>
          </a:p>
          <a:p>
            <a:r>
              <a:rPr lang="en-US" sz="1800"/>
              <a:t>sphincter</a:t>
            </a:r>
          </a:p>
        </p:txBody>
      </p:sp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 flipV="1">
            <a:off x="5969000" y="1489075"/>
            <a:ext cx="757238" cy="32226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19" name="TextBox 8"/>
          <p:cNvSpPr txBox="1">
            <a:spLocks noChangeArrowheads="1"/>
          </p:cNvSpPr>
          <p:nvPr/>
        </p:nvSpPr>
        <p:spPr bwMode="auto">
          <a:xfrm>
            <a:off x="6913563" y="5503863"/>
            <a:ext cx="12985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/>
              <a:t>Body</a:t>
            </a:r>
          </a:p>
        </p:txBody>
      </p: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 rot="16200000" flipH="1">
            <a:off x="5600701" y="4186237"/>
            <a:ext cx="1592262" cy="116046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21" name="TextBox 10"/>
          <p:cNvSpPr txBox="1">
            <a:spLocks noChangeArrowheads="1"/>
          </p:cNvSpPr>
          <p:nvPr/>
        </p:nvSpPr>
        <p:spPr bwMode="auto">
          <a:xfrm>
            <a:off x="3525838" y="6062663"/>
            <a:ext cx="290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/>
              <a:t>Greater curvature</a:t>
            </a:r>
          </a:p>
        </p:txBody>
      </p:sp>
      <p:sp>
        <p:nvSpPr>
          <p:cNvPr id="13322" name="TextBox 14"/>
          <p:cNvSpPr txBox="1">
            <a:spLocks noChangeArrowheads="1"/>
          </p:cNvSpPr>
          <p:nvPr/>
        </p:nvSpPr>
        <p:spPr bwMode="auto">
          <a:xfrm>
            <a:off x="3987800" y="685800"/>
            <a:ext cx="13287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/>
              <a:t>Esophagus</a:t>
            </a:r>
          </a:p>
        </p:txBody>
      </p:sp>
      <p:cxnSp>
        <p:nvCxnSpPr>
          <p:cNvPr id="16" name="Straight Connector 15"/>
          <p:cNvCxnSpPr>
            <a:cxnSpLocks noChangeShapeType="1"/>
          </p:cNvCxnSpPr>
          <p:nvPr/>
        </p:nvCxnSpPr>
        <p:spPr bwMode="auto">
          <a:xfrm flipV="1">
            <a:off x="5156200" y="906463"/>
            <a:ext cx="617538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24" name="TextBox 17"/>
          <p:cNvSpPr txBox="1">
            <a:spLocks noChangeArrowheads="1"/>
          </p:cNvSpPr>
          <p:nvPr/>
        </p:nvSpPr>
        <p:spPr bwMode="auto">
          <a:xfrm>
            <a:off x="4292600" y="1549400"/>
            <a:ext cx="9985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/>
              <a:t>Cardia</a:t>
            </a:r>
          </a:p>
        </p:txBody>
      </p:sp>
      <p:cxnSp>
        <p:nvCxnSpPr>
          <p:cNvPr id="19" name="Straight Connector 18"/>
          <p:cNvCxnSpPr>
            <a:cxnSpLocks noChangeShapeType="1"/>
          </p:cNvCxnSpPr>
          <p:nvPr/>
        </p:nvCxnSpPr>
        <p:spPr bwMode="auto">
          <a:xfrm>
            <a:off x="5072063" y="1778000"/>
            <a:ext cx="854075" cy="23653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26" name="TextBox 22"/>
          <p:cNvSpPr txBox="1">
            <a:spLocks noChangeArrowheads="1"/>
          </p:cNvSpPr>
          <p:nvPr/>
        </p:nvSpPr>
        <p:spPr bwMode="auto">
          <a:xfrm>
            <a:off x="2355850" y="347663"/>
            <a:ext cx="2384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/>
              <a:t>Duodenum</a:t>
            </a:r>
          </a:p>
        </p:txBody>
      </p:sp>
      <p:cxnSp>
        <p:nvCxnSpPr>
          <p:cNvPr id="24" name="Straight Connector 23"/>
          <p:cNvCxnSpPr>
            <a:cxnSpLocks noChangeShapeType="1"/>
          </p:cNvCxnSpPr>
          <p:nvPr/>
        </p:nvCxnSpPr>
        <p:spPr bwMode="auto">
          <a:xfrm rot="5400000" flipH="1" flipV="1">
            <a:off x="2012156" y="729457"/>
            <a:ext cx="542925" cy="50323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28" name="TextBox 25"/>
          <p:cNvSpPr txBox="1">
            <a:spLocks noChangeArrowheads="1"/>
          </p:cNvSpPr>
          <p:nvPr/>
        </p:nvSpPr>
        <p:spPr bwMode="auto">
          <a:xfrm>
            <a:off x="2695575" y="871538"/>
            <a:ext cx="23828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/>
              <a:t>Pylorus</a:t>
            </a:r>
          </a:p>
        </p:txBody>
      </p:sp>
      <p:cxnSp>
        <p:nvCxnSpPr>
          <p:cNvPr id="27" name="Straight Connector 26"/>
          <p:cNvCxnSpPr>
            <a:cxnSpLocks noChangeShapeType="1"/>
          </p:cNvCxnSpPr>
          <p:nvPr/>
        </p:nvCxnSpPr>
        <p:spPr bwMode="auto">
          <a:xfrm flipV="1">
            <a:off x="2100263" y="1211263"/>
            <a:ext cx="592137" cy="46513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30" name="TextBox 31"/>
          <p:cNvSpPr txBox="1">
            <a:spLocks noChangeArrowheads="1"/>
          </p:cNvSpPr>
          <p:nvPr/>
        </p:nvSpPr>
        <p:spPr bwMode="auto">
          <a:xfrm>
            <a:off x="2965450" y="1235075"/>
            <a:ext cx="2384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/>
              <a:t>Pyloric canal</a:t>
            </a:r>
          </a:p>
        </p:txBody>
      </p:sp>
      <p:cxnSp>
        <p:nvCxnSpPr>
          <p:cNvPr id="33" name="Straight Connector 32"/>
          <p:cNvCxnSpPr>
            <a:cxnSpLocks noChangeShapeType="1"/>
          </p:cNvCxnSpPr>
          <p:nvPr/>
        </p:nvCxnSpPr>
        <p:spPr bwMode="auto">
          <a:xfrm flipV="1">
            <a:off x="2336800" y="1566863"/>
            <a:ext cx="660400" cy="584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32" name="TextBox 34"/>
          <p:cNvSpPr txBox="1">
            <a:spLocks noChangeArrowheads="1"/>
          </p:cNvSpPr>
          <p:nvPr/>
        </p:nvSpPr>
        <p:spPr bwMode="auto">
          <a:xfrm>
            <a:off x="3160713" y="1582738"/>
            <a:ext cx="11398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/>
              <a:t>Pyloric</a:t>
            </a:r>
          </a:p>
          <a:p>
            <a:r>
              <a:rPr lang="en-US" sz="1800"/>
              <a:t>antrum</a:t>
            </a:r>
          </a:p>
        </p:txBody>
      </p:sp>
      <p:cxnSp>
        <p:nvCxnSpPr>
          <p:cNvPr id="36" name="Straight Connector 35"/>
          <p:cNvCxnSpPr>
            <a:cxnSpLocks noChangeShapeType="1"/>
          </p:cNvCxnSpPr>
          <p:nvPr/>
        </p:nvCxnSpPr>
        <p:spPr bwMode="auto">
          <a:xfrm rot="5400000" flipH="1" flipV="1">
            <a:off x="2924969" y="2645569"/>
            <a:ext cx="982662" cy="228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34" name="TextBox 37"/>
          <p:cNvSpPr txBox="1">
            <a:spLocks noChangeArrowheads="1"/>
          </p:cNvSpPr>
          <p:nvPr/>
        </p:nvSpPr>
        <p:spPr bwMode="auto">
          <a:xfrm>
            <a:off x="3803650" y="2125663"/>
            <a:ext cx="11414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Lesser</a:t>
            </a:r>
          </a:p>
          <a:p>
            <a:pPr algn="ctr"/>
            <a:r>
              <a:rPr lang="en-US" sz="1800"/>
              <a:t>curvature</a:t>
            </a:r>
          </a:p>
        </p:txBody>
      </p:sp>
      <p:cxnSp>
        <p:nvCxnSpPr>
          <p:cNvPr id="40" name="Straight Connector 39"/>
          <p:cNvCxnSpPr>
            <a:cxnSpLocks noChangeShapeType="1"/>
          </p:cNvCxnSpPr>
          <p:nvPr/>
        </p:nvCxnSpPr>
        <p:spPr bwMode="auto">
          <a:xfrm rot="5400000">
            <a:off x="4038600" y="2881313"/>
            <a:ext cx="301625" cy="825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36" name="TextBox 43"/>
          <p:cNvSpPr txBox="1">
            <a:spLocks noChangeArrowheads="1"/>
          </p:cNvSpPr>
          <p:nvPr/>
        </p:nvSpPr>
        <p:spPr bwMode="auto">
          <a:xfrm>
            <a:off x="7402513" y="1871663"/>
            <a:ext cx="17414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/>
              <a:t>Fundus</a:t>
            </a:r>
          </a:p>
        </p:txBody>
      </p:sp>
      <p:sp>
        <p:nvSpPr>
          <p:cNvPr id="46" name="Freeform 45"/>
          <p:cNvSpPr>
            <a:spLocks noChangeArrowheads="1"/>
          </p:cNvSpPr>
          <p:nvPr/>
        </p:nvSpPr>
        <p:spPr bwMode="auto">
          <a:xfrm>
            <a:off x="6451600" y="2014538"/>
            <a:ext cx="939800" cy="787400"/>
          </a:xfrm>
          <a:custGeom>
            <a:avLst/>
            <a:gdLst>
              <a:gd name="T0" fmla="*/ 0 w 939800"/>
              <a:gd name="T1" fmla="*/ 0 h 787400"/>
              <a:gd name="T2" fmla="*/ 939800 w 939800"/>
              <a:gd name="T3" fmla="*/ 110067 h 787400"/>
              <a:gd name="T4" fmla="*/ 804334 w 939800"/>
              <a:gd name="T5" fmla="*/ 787400 h 787400"/>
              <a:gd name="T6" fmla="*/ 0 60000 65536"/>
              <a:gd name="T7" fmla="*/ 0 60000 65536"/>
              <a:gd name="T8" fmla="*/ 0 60000 65536"/>
              <a:gd name="T9" fmla="*/ 0 w 939800"/>
              <a:gd name="T10" fmla="*/ 0 h 787400"/>
              <a:gd name="T11" fmla="*/ 939800 w 939800"/>
              <a:gd name="T12" fmla="*/ 787400 h 7874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39800" h="787400">
                <a:moveTo>
                  <a:pt x="0" y="0"/>
                </a:moveTo>
                <a:lnTo>
                  <a:pt x="939800" y="110067"/>
                </a:lnTo>
                <a:lnTo>
                  <a:pt x="804334" y="78740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8" name="TextBox 48"/>
          <p:cNvSpPr txBox="1">
            <a:spLocks noChangeArrowheads="1"/>
          </p:cNvSpPr>
          <p:nvPr/>
        </p:nvSpPr>
        <p:spPr bwMode="auto">
          <a:xfrm>
            <a:off x="7589838" y="4241800"/>
            <a:ext cx="14446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/>
              <a:t>Rugae of</a:t>
            </a:r>
          </a:p>
          <a:p>
            <a:r>
              <a:rPr lang="en-US" sz="1800"/>
              <a:t>mucosa</a:t>
            </a:r>
          </a:p>
        </p:txBody>
      </p:sp>
      <p:sp>
        <p:nvSpPr>
          <p:cNvPr id="55" name="Freeform 54"/>
          <p:cNvSpPr>
            <a:spLocks noChangeArrowheads="1"/>
          </p:cNvSpPr>
          <p:nvPr/>
        </p:nvSpPr>
        <p:spPr bwMode="auto">
          <a:xfrm>
            <a:off x="6400800" y="3360738"/>
            <a:ext cx="1168400" cy="1109662"/>
          </a:xfrm>
          <a:custGeom>
            <a:avLst/>
            <a:gdLst>
              <a:gd name="T0" fmla="*/ 0 w 1168400"/>
              <a:gd name="T1" fmla="*/ 0 h 1109133"/>
              <a:gd name="T2" fmla="*/ 1168400 w 1168400"/>
              <a:gd name="T3" fmla="*/ 1110191 h 1109133"/>
              <a:gd name="T4" fmla="*/ 448733 w 1168400"/>
              <a:gd name="T5" fmla="*/ 694928 h 1109133"/>
              <a:gd name="T6" fmla="*/ 0 60000 65536"/>
              <a:gd name="T7" fmla="*/ 0 60000 65536"/>
              <a:gd name="T8" fmla="*/ 0 60000 65536"/>
              <a:gd name="T9" fmla="*/ 0 w 1168400"/>
              <a:gd name="T10" fmla="*/ 0 h 1109133"/>
              <a:gd name="T11" fmla="*/ 1168400 w 1168400"/>
              <a:gd name="T12" fmla="*/ 1109133 h 11091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68400" h="1109133">
                <a:moveTo>
                  <a:pt x="0" y="0"/>
                </a:moveTo>
                <a:lnTo>
                  <a:pt x="1168400" y="1109133"/>
                </a:lnTo>
                <a:lnTo>
                  <a:pt x="448733" y="694266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841751"/>
      </p:ext>
    </p:extLst>
  </p:cSld>
  <p:clrMapOvr>
    <a:masterClrMapping/>
  </p:clrMapOvr>
  <p:transition advTm="4500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 descr="34.7 Small intestine and large instestine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4192746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73747123"/>
      </p:ext>
    </p:extLst>
  </p:cSld>
  <p:clrMapOvr>
    <a:masterClrMapping/>
  </p:clrMapOvr>
  <p:transition advTm="4500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 descr="34.7 Small intestine and large instestine cont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"/>
            <a:ext cx="4639998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73791613"/>
      </p:ext>
    </p:extLst>
  </p:cSld>
  <p:clrMapOvr>
    <a:masterClrMapping/>
  </p:clrMapOvr>
  <p:transition advTm="4500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 descr="34.8 The salivary glands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163513"/>
            <a:ext cx="6067098" cy="433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98157590"/>
      </p:ext>
    </p:extLst>
  </p:cSld>
  <p:clrMapOvr>
    <a:masterClrMapping/>
  </p:clrMapOvr>
  <p:transition advTm="4500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 descr="34.8 tooth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5163608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90278285"/>
      </p:ext>
    </p:extLst>
  </p:cSld>
  <p:clrMapOvr>
    <a:masterClrMapping/>
  </p:clrMapOvr>
  <p:transition advTm="4500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 descr="34.9 Pancreas liver gallbladder 1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4665662" cy="474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96364246"/>
      </p:ext>
    </p:extLst>
  </p:cSld>
  <p:clrMapOvr>
    <a:masterClrMapping/>
  </p:clrMapOvr>
  <p:transition advTm="45000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07654" y="173039"/>
            <a:ext cx="4407811" cy="4703762"/>
            <a:chOff x="1644650" y="173038"/>
            <a:chExt cx="6005513" cy="6408737"/>
          </a:xfrm>
        </p:grpSpPr>
        <p:pic>
          <p:nvPicPr>
            <p:cNvPr id="21506" name="Picture 2" descr="lmap4e_fig_34_09b_ul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6900" y="292100"/>
              <a:ext cx="5418138" cy="6289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07" name="Text Box 3"/>
            <p:cNvSpPr txBox="1">
              <a:spLocks noChangeArrowheads="1"/>
            </p:cNvSpPr>
            <p:nvPr/>
          </p:nvSpPr>
          <p:spPr bwMode="auto">
            <a:xfrm>
              <a:off x="1919288" y="3354388"/>
              <a:ext cx="9461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sz="1800"/>
                <a:t>18</a:t>
              </a:r>
            </a:p>
          </p:txBody>
        </p:sp>
        <p:sp>
          <p:nvSpPr>
            <p:cNvPr id="34820" name="Line 4"/>
            <p:cNvSpPr>
              <a:spLocks noChangeShapeType="1"/>
            </p:cNvSpPr>
            <p:nvPr/>
          </p:nvSpPr>
          <p:spPr bwMode="auto">
            <a:xfrm>
              <a:off x="2373313" y="3543300"/>
              <a:ext cx="281940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>
              <a:outerShdw blurRad="25400" dist="12700" dir="2700000" algn="ctr" rotWithShape="0">
                <a:schemeClr val="bg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09" name="Text Box 5"/>
            <p:cNvSpPr txBox="1">
              <a:spLocks noChangeArrowheads="1"/>
            </p:cNvSpPr>
            <p:nvPr/>
          </p:nvSpPr>
          <p:spPr bwMode="auto">
            <a:xfrm>
              <a:off x="3352800" y="5981700"/>
              <a:ext cx="3868738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(b) Hepatopancreatic ampulla</a:t>
              </a:r>
            </a:p>
          </p:txBody>
        </p:sp>
        <p:sp>
          <p:nvSpPr>
            <p:cNvPr id="21510" name="Text Box 6"/>
            <p:cNvSpPr txBox="1">
              <a:spLocks noChangeArrowheads="1"/>
            </p:cNvSpPr>
            <p:nvPr/>
          </p:nvSpPr>
          <p:spPr bwMode="auto">
            <a:xfrm>
              <a:off x="1644650" y="2160588"/>
              <a:ext cx="179705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sz="1800"/>
                <a:t>Mucosa of duodenum</a:t>
              </a:r>
            </a:p>
          </p:txBody>
        </p:sp>
        <p:sp>
          <p:nvSpPr>
            <p:cNvPr id="34823" name="Line 7"/>
            <p:cNvSpPr>
              <a:spLocks noChangeShapeType="1"/>
            </p:cNvSpPr>
            <p:nvPr/>
          </p:nvSpPr>
          <p:spPr bwMode="auto">
            <a:xfrm>
              <a:off x="2871788" y="2400300"/>
              <a:ext cx="1023937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>
              <a:outerShdw blurRad="25400" dist="12700" dir="2700000" algn="ctr" rotWithShape="0">
                <a:schemeClr val="bg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2" name="Text Box 8"/>
            <p:cNvSpPr txBox="1">
              <a:spLocks noChangeArrowheads="1"/>
            </p:cNvSpPr>
            <p:nvPr/>
          </p:nvSpPr>
          <p:spPr bwMode="auto">
            <a:xfrm>
              <a:off x="1919288" y="4202113"/>
              <a:ext cx="911225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sz="1800"/>
                <a:t>17</a:t>
              </a:r>
            </a:p>
          </p:txBody>
        </p:sp>
        <p:sp>
          <p:nvSpPr>
            <p:cNvPr id="34825" name="Line 9"/>
            <p:cNvSpPr>
              <a:spLocks noChangeShapeType="1"/>
            </p:cNvSpPr>
            <p:nvPr/>
          </p:nvSpPr>
          <p:spPr bwMode="auto">
            <a:xfrm>
              <a:off x="2336800" y="4391025"/>
              <a:ext cx="1795463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>
              <a:outerShdw blurRad="25400" dist="12700" dir="2700000" algn="ctr" rotWithShape="0">
                <a:schemeClr val="bg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4" name="Text Box 10"/>
            <p:cNvSpPr txBox="1">
              <a:spLocks noChangeArrowheads="1"/>
            </p:cNvSpPr>
            <p:nvPr/>
          </p:nvSpPr>
          <p:spPr bwMode="auto">
            <a:xfrm>
              <a:off x="4772025" y="173038"/>
              <a:ext cx="989013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sz="1800"/>
                <a:t>19</a:t>
              </a:r>
            </a:p>
          </p:txBody>
        </p:sp>
        <p:sp>
          <p:nvSpPr>
            <p:cNvPr id="34827" name="Line 11"/>
            <p:cNvSpPr>
              <a:spLocks noChangeShapeType="1"/>
            </p:cNvSpPr>
            <p:nvPr/>
          </p:nvSpPr>
          <p:spPr bwMode="auto">
            <a:xfrm>
              <a:off x="5105400" y="463550"/>
              <a:ext cx="1270000" cy="175260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>
              <a:outerShdw blurRad="25400" dist="12700" dir="2700000" algn="ctr" rotWithShape="0">
                <a:schemeClr val="bg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6" name="Text Box 12"/>
            <p:cNvSpPr txBox="1">
              <a:spLocks noChangeArrowheads="1"/>
            </p:cNvSpPr>
            <p:nvPr/>
          </p:nvSpPr>
          <p:spPr bwMode="auto">
            <a:xfrm>
              <a:off x="6694488" y="241300"/>
              <a:ext cx="955675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sz="1800"/>
                <a:t>20</a:t>
              </a:r>
            </a:p>
          </p:txBody>
        </p:sp>
        <p:sp>
          <p:nvSpPr>
            <p:cNvPr id="34829" name="Line 13"/>
            <p:cNvSpPr>
              <a:spLocks noChangeShapeType="1"/>
            </p:cNvSpPr>
            <p:nvPr/>
          </p:nvSpPr>
          <p:spPr bwMode="auto">
            <a:xfrm flipH="1">
              <a:off x="6908800" y="557213"/>
              <a:ext cx="0" cy="227965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>
              <a:outerShdw blurRad="25400" dist="12700" dir="2700000" algn="ctr" rotWithShape="0">
                <a:schemeClr val="bg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72373001"/>
      </p:ext>
    </p:extLst>
  </p:cSld>
  <p:clrMapOvr>
    <a:masterClrMapping/>
  </p:clrMapOvr>
  <p:transition advTm="45000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 descr="34.9 Pancreas liver gallbladder 2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746126"/>
            <a:ext cx="5257800" cy="3084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95565547"/>
      </p:ext>
    </p:extLst>
  </p:cSld>
  <p:clrMapOvr>
    <a:masterClrMapping/>
  </p:clrMapOvr>
  <p:transition advTm="4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lmap4e_fig_31_08a_u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84300"/>
            <a:ext cx="8531225" cy="41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2935288" y="4849813"/>
            <a:ext cx="2593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(a) Gross structure</a:t>
            </a:r>
          </a:p>
        </p:txBody>
      </p:sp>
      <p:sp>
        <p:nvSpPr>
          <p:cNvPr id="19460" name="TextBox 5"/>
          <p:cNvSpPr txBox="1">
            <a:spLocks noChangeArrowheads="1"/>
          </p:cNvSpPr>
          <p:nvPr/>
        </p:nvSpPr>
        <p:spPr bwMode="auto">
          <a:xfrm>
            <a:off x="6897688" y="2020888"/>
            <a:ext cx="1755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/>
              <a:t>2</a:t>
            </a:r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4097338" y="2216150"/>
            <a:ext cx="2752725" cy="15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2" name="TextBox 8"/>
          <p:cNvSpPr txBox="1">
            <a:spLocks noChangeArrowheads="1"/>
          </p:cNvSpPr>
          <p:nvPr/>
        </p:nvSpPr>
        <p:spPr bwMode="auto">
          <a:xfrm>
            <a:off x="6907213" y="2317750"/>
            <a:ext cx="22367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/>
              <a:t>Colic impression</a:t>
            </a:r>
          </a:p>
        </p:txBody>
      </p: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5080000" y="2514600"/>
            <a:ext cx="1778000" cy="15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4" name="TextBox 11"/>
          <p:cNvSpPr txBox="1">
            <a:spLocks noChangeArrowheads="1"/>
          </p:cNvSpPr>
          <p:nvPr/>
        </p:nvSpPr>
        <p:spPr bwMode="auto">
          <a:xfrm>
            <a:off x="6846888" y="2825750"/>
            <a:ext cx="1755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/>
              <a:t>3</a:t>
            </a:r>
          </a:p>
        </p:txBody>
      </p:sp>
      <p:cxnSp>
        <p:nvCxnSpPr>
          <p:cNvPr id="13" name="Straight Connector 12"/>
          <p:cNvCxnSpPr>
            <a:cxnSpLocks noChangeShapeType="1"/>
          </p:cNvCxnSpPr>
          <p:nvPr/>
        </p:nvCxnSpPr>
        <p:spPr bwMode="auto">
          <a:xfrm>
            <a:off x="4046538" y="3021013"/>
            <a:ext cx="2752725" cy="15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6" name="TextBox 13"/>
          <p:cNvSpPr txBox="1">
            <a:spLocks noChangeArrowheads="1"/>
          </p:cNvSpPr>
          <p:nvPr/>
        </p:nvSpPr>
        <p:spPr bwMode="auto">
          <a:xfrm>
            <a:off x="6932613" y="3384550"/>
            <a:ext cx="22113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/>
              <a:t>Renal impression</a:t>
            </a:r>
          </a:p>
        </p:txBody>
      </p:sp>
      <p:cxnSp>
        <p:nvCxnSpPr>
          <p:cNvPr id="15" name="Straight Connector 14"/>
          <p:cNvCxnSpPr>
            <a:cxnSpLocks noChangeShapeType="1"/>
          </p:cNvCxnSpPr>
          <p:nvPr/>
        </p:nvCxnSpPr>
        <p:spPr bwMode="auto">
          <a:xfrm>
            <a:off x="4132263" y="3579813"/>
            <a:ext cx="2751137" cy="15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8" name="TextBox 15"/>
          <p:cNvSpPr txBox="1">
            <a:spLocks noChangeArrowheads="1"/>
          </p:cNvSpPr>
          <p:nvPr/>
        </p:nvSpPr>
        <p:spPr bwMode="auto">
          <a:xfrm>
            <a:off x="3275013" y="1309688"/>
            <a:ext cx="1754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SUPERIOR</a:t>
            </a:r>
          </a:p>
        </p:txBody>
      </p:sp>
      <p:sp>
        <p:nvSpPr>
          <p:cNvPr id="19469" name="TextBox 16"/>
          <p:cNvSpPr txBox="1">
            <a:spLocks noChangeArrowheads="1"/>
          </p:cNvSpPr>
          <p:nvPr/>
        </p:nvSpPr>
        <p:spPr bwMode="auto">
          <a:xfrm>
            <a:off x="1674813" y="2114550"/>
            <a:ext cx="17541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/>
              <a:t>1</a:t>
            </a:r>
          </a:p>
        </p:txBody>
      </p:sp>
      <p:cxnSp>
        <p:nvCxnSpPr>
          <p:cNvPr id="18" name="Straight Connector 17"/>
          <p:cNvCxnSpPr>
            <a:cxnSpLocks noChangeShapeType="1"/>
          </p:cNvCxnSpPr>
          <p:nvPr/>
        </p:nvCxnSpPr>
        <p:spPr bwMode="auto">
          <a:xfrm>
            <a:off x="1981200" y="2311400"/>
            <a:ext cx="1778000" cy="15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71" name="TextBox 18"/>
          <p:cNvSpPr txBox="1">
            <a:spLocks noChangeArrowheads="1"/>
          </p:cNvSpPr>
          <p:nvPr/>
        </p:nvSpPr>
        <p:spPr bwMode="auto">
          <a:xfrm>
            <a:off x="100013" y="2690813"/>
            <a:ext cx="2482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/>
              <a:t>Gastric impression</a:t>
            </a:r>
          </a:p>
        </p:txBody>
      </p:sp>
      <p:cxnSp>
        <p:nvCxnSpPr>
          <p:cNvPr id="20" name="Straight Connector 19"/>
          <p:cNvCxnSpPr>
            <a:cxnSpLocks noChangeShapeType="1"/>
          </p:cNvCxnSpPr>
          <p:nvPr/>
        </p:nvCxnSpPr>
        <p:spPr bwMode="auto">
          <a:xfrm>
            <a:off x="2032000" y="2922588"/>
            <a:ext cx="922338" cy="15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925303697"/>
      </p:ext>
    </p:extLst>
  </p:cSld>
  <p:clrMapOvr>
    <a:masterClrMapping/>
  </p:clrMapOvr>
  <p:transition advTm="45000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 descr="34.10 duodenum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09600"/>
            <a:ext cx="4845531" cy="4620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53785671"/>
      </p:ext>
    </p:extLst>
  </p:cSld>
  <p:clrMapOvr>
    <a:masterClrMapping/>
  </p:clrMapOvr>
  <p:transition advTm="45000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 descr="34.10 Histology of digistive organs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-76200"/>
            <a:ext cx="4864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7528114"/>
      </p:ext>
    </p:extLst>
  </p:cSld>
  <p:clrMapOvr>
    <a:masterClrMapping/>
  </p:clrMapOvr>
  <p:transition advTm="45000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 descr="34.10 pancreas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609600" y="685800"/>
            <a:ext cx="3589936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02427780"/>
      </p:ext>
    </p:extLst>
  </p:cSld>
  <p:clrMapOvr>
    <a:masterClrMapping/>
  </p:clrMapOvr>
  <p:transition advTm="45000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34.10 liver lobule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4968876" y="968447"/>
            <a:ext cx="3565524" cy="492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40590965"/>
      </p:ext>
    </p:extLst>
  </p:cSld>
  <p:clrMapOvr>
    <a:masterClrMapping/>
  </p:clrMapOvr>
  <p:transition advTm="45000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 descr="34.11 liver lobule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304800" y="838200"/>
            <a:ext cx="5170646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91392893"/>
      </p:ext>
    </p:extLst>
  </p:cSld>
  <p:clrMapOvr>
    <a:masterClrMapping/>
  </p:clrMapOvr>
  <p:transition advTm="45000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 descr="34.12 x-ray stomach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457200" y="0"/>
            <a:ext cx="484632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3410423"/>
      </p:ext>
    </p:extLst>
  </p:cSld>
  <p:clrMapOvr>
    <a:masterClrMapping/>
  </p:clrMapOvr>
  <p:transition advTm="45000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 descr="34.13 x-ray lower gi tract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"/>
            <a:ext cx="4327843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88983992"/>
      </p:ext>
    </p:extLst>
  </p:cSld>
  <p:clrMapOvr>
    <a:masterClrMapping/>
  </p:clrMapOvr>
  <p:transition advTm="4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lmap4e_fig_31_09b_u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300" y="292100"/>
            <a:ext cx="4845050" cy="628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Box 4"/>
          <p:cNvSpPr txBox="1">
            <a:spLocks noChangeArrowheads="1"/>
          </p:cNvSpPr>
          <p:nvPr/>
        </p:nvSpPr>
        <p:spPr bwMode="auto">
          <a:xfrm>
            <a:off x="2709863" y="6062663"/>
            <a:ext cx="44275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/>
              <a:t>(b) Location of immune system cells</a:t>
            </a:r>
          </a:p>
        </p:txBody>
      </p:sp>
      <p:sp>
        <p:nvSpPr>
          <p:cNvPr id="22532" name="TextBox 5"/>
          <p:cNvSpPr txBox="1">
            <a:spLocks noChangeArrowheads="1"/>
          </p:cNvSpPr>
          <p:nvPr/>
        </p:nvSpPr>
        <p:spPr bwMode="auto">
          <a:xfrm>
            <a:off x="5822950" y="1589088"/>
            <a:ext cx="23129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/>
              <a:t>Axillary node 8</a:t>
            </a:r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4995863" y="1827213"/>
            <a:ext cx="81915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34" name="TextBox 7"/>
          <p:cNvSpPr txBox="1">
            <a:spLocks noChangeArrowheads="1"/>
          </p:cNvSpPr>
          <p:nvPr/>
        </p:nvSpPr>
        <p:spPr bwMode="auto">
          <a:xfrm>
            <a:off x="776288" y="471488"/>
            <a:ext cx="28813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/>
              <a:t>1 Palatine tonsil</a:t>
            </a:r>
          </a:p>
        </p:txBody>
      </p: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>
            <a:off x="2446338" y="685800"/>
            <a:ext cx="2032000" cy="28733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36" name="TextBox 9"/>
          <p:cNvSpPr txBox="1">
            <a:spLocks noChangeArrowheads="1"/>
          </p:cNvSpPr>
          <p:nvPr/>
        </p:nvSpPr>
        <p:spPr bwMode="auto">
          <a:xfrm>
            <a:off x="776288" y="844550"/>
            <a:ext cx="27797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/>
              <a:t>2 Submandibular node</a:t>
            </a:r>
          </a:p>
        </p:txBody>
      </p:sp>
      <p:cxnSp>
        <p:nvCxnSpPr>
          <p:cNvPr id="11" name="Straight Connector 10"/>
          <p:cNvCxnSpPr>
            <a:cxnSpLocks noChangeShapeType="1"/>
          </p:cNvCxnSpPr>
          <p:nvPr/>
        </p:nvCxnSpPr>
        <p:spPr bwMode="auto">
          <a:xfrm>
            <a:off x="3030538" y="1066800"/>
            <a:ext cx="1482725" cy="508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38" name="TextBox 11"/>
          <p:cNvSpPr txBox="1">
            <a:spLocks noChangeArrowheads="1"/>
          </p:cNvSpPr>
          <p:nvPr/>
        </p:nvSpPr>
        <p:spPr bwMode="auto">
          <a:xfrm>
            <a:off x="776288" y="1217613"/>
            <a:ext cx="2466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/>
              <a:t>3 Cervical node</a:t>
            </a:r>
          </a:p>
        </p:txBody>
      </p:sp>
      <p:cxnSp>
        <p:nvCxnSpPr>
          <p:cNvPr id="13" name="Straight Connector 12"/>
          <p:cNvCxnSpPr>
            <a:cxnSpLocks noChangeShapeType="1"/>
          </p:cNvCxnSpPr>
          <p:nvPr/>
        </p:nvCxnSpPr>
        <p:spPr bwMode="auto">
          <a:xfrm flipV="1">
            <a:off x="2430463" y="1211263"/>
            <a:ext cx="1955800" cy="2190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40" name="TextBox 13"/>
          <p:cNvSpPr txBox="1">
            <a:spLocks noChangeArrowheads="1"/>
          </p:cNvSpPr>
          <p:nvPr/>
        </p:nvSpPr>
        <p:spPr bwMode="auto">
          <a:xfrm>
            <a:off x="776288" y="1624013"/>
            <a:ext cx="2238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/>
              <a:t>4 Thymus gland</a:t>
            </a:r>
          </a:p>
        </p:txBody>
      </p:sp>
      <p:cxnSp>
        <p:nvCxnSpPr>
          <p:cNvPr id="15" name="Straight Connector 14"/>
          <p:cNvCxnSpPr>
            <a:cxnSpLocks noChangeShapeType="1"/>
          </p:cNvCxnSpPr>
          <p:nvPr/>
        </p:nvCxnSpPr>
        <p:spPr bwMode="auto">
          <a:xfrm>
            <a:off x="2420938" y="1828800"/>
            <a:ext cx="20066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42" name="TextBox 15"/>
          <p:cNvSpPr txBox="1">
            <a:spLocks noChangeArrowheads="1"/>
          </p:cNvSpPr>
          <p:nvPr/>
        </p:nvSpPr>
        <p:spPr bwMode="auto">
          <a:xfrm>
            <a:off x="776288" y="2470150"/>
            <a:ext cx="2051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/>
              <a:t>5 Intestinal node</a:t>
            </a:r>
          </a:p>
        </p:txBody>
      </p:sp>
      <p:cxnSp>
        <p:nvCxnSpPr>
          <p:cNvPr id="17" name="Straight Connector 16"/>
          <p:cNvCxnSpPr>
            <a:cxnSpLocks noChangeShapeType="1"/>
          </p:cNvCxnSpPr>
          <p:nvPr/>
        </p:nvCxnSpPr>
        <p:spPr bwMode="auto">
          <a:xfrm>
            <a:off x="2481263" y="2692400"/>
            <a:ext cx="1735137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44" name="TextBox 17"/>
          <p:cNvSpPr txBox="1">
            <a:spLocks noChangeArrowheads="1"/>
          </p:cNvSpPr>
          <p:nvPr/>
        </p:nvSpPr>
        <p:spPr bwMode="auto">
          <a:xfrm>
            <a:off x="776288" y="2808288"/>
            <a:ext cx="1720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/>
              <a:t>6 Appendix</a:t>
            </a:r>
          </a:p>
        </p:txBody>
      </p:sp>
      <p:cxnSp>
        <p:nvCxnSpPr>
          <p:cNvPr id="19" name="Straight Connector 18"/>
          <p:cNvCxnSpPr>
            <a:cxnSpLocks noChangeShapeType="1"/>
          </p:cNvCxnSpPr>
          <p:nvPr/>
        </p:nvCxnSpPr>
        <p:spPr bwMode="auto">
          <a:xfrm>
            <a:off x="2049463" y="3022600"/>
            <a:ext cx="21336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46" name="TextBox 19"/>
          <p:cNvSpPr txBox="1">
            <a:spLocks noChangeArrowheads="1"/>
          </p:cNvSpPr>
          <p:nvPr/>
        </p:nvSpPr>
        <p:spPr bwMode="auto">
          <a:xfrm>
            <a:off x="776288" y="4154488"/>
            <a:ext cx="2720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/>
              <a:t>7 Red bone marrow</a:t>
            </a:r>
          </a:p>
        </p:txBody>
      </p:sp>
      <p:cxnSp>
        <p:nvCxnSpPr>
          <p:cNvPr id="21" name="Straight Connector 20"/>
          <p:cNvCxnSpPr>
            <a:cxnSpLocks noChangeShapeType="1"/>
          </p:cNvCxnSpPr>
          <p:nvPr/>
        </p:nvCxnSpPr>
        <p:spPr bwMode="auto">
          <a:xfrm>
            <a:off x="2811463" y="4394200"/>
            <a:ext cx="13208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48" name="TextBox 22"/>
          <p:cNvSpPr txBox="1">
            <a:spLocks noChangeArrowheads="1"/>
          </p:cNvSpPr>
          <p:nvPr/>
        </p:nvSpPr>
        <p:spPr bwMode="auto">
          <a:xfrm>
            <a:off x="5822950" y="2046288"/>
            <a:ext cx="23129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/>
              <a:t>Spleen 9</a:t>
            </a:r>
          </a:p>
        </p:txBody>
      </p:sp>
      <p:cxnSp>
        <p:nvCxnSpPr>
          <p:cNvPr id="24" name="Straight Connector 23"/>
          <p:cNvCxnSpPr>
            <a:cxnSpLocks noChangeShapeType="1"/>
          </p:cNvCxnSpPr>
          <p:nvPr/>
        </p:nvCxnSpPr>
        <p:spPr bwMode="auto">
          <a:xfrm>
            <a:off x="4749800" y="2259013"/>
            <a:ext cx="1065213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50" name="TextBox 24"/>
          <p:cNvSpPr txBox="1">
            <a:spLocks noChangeArrowheads="1"/>
          </p:cNvSpPr>
          <p:nvPr/>
        </p:nvSpPr>
        <p:spPr bwMode="auto">
          <a:xfrm>
            <a:off x="5822950" y="2376488"/>
            <a:ext cx="23129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/>
              <a:t>Peyer's patches 10</a:t>
            </a:r>
          </a:p>
        </p:txBody>
      </p:sp>
      <p:cxnSp>
        <p:nvCxnSpPr>
          <p:cNvPr id="26" name="Straight Connector 25"/>
          <p:cNvCxnSpPr>
            <a:cxnSpLocks noChangeShapeType="1"/>
          </p:cNvCxnSpPr>
          <p:nvPr/>
        </p:nvCxnSpPr>
        <p:spPr bwMode="auto">
          <a:xfrm flipV="1">
            <a:off x="4724400" y="2598738"/>
            <a:ext cx="1084263" cy="4921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52" name="TextBox 26"/>
          <p:cNvSpPr txBox="1">
            <a:spLocks noChangeArrowheads="1"/>
          </p:cNvSpPr>
          <p:nvPr/>
        </p:nvSpPr>
        <p:spPr bwMode="auto">
          <a:xfrm>
            <a:off x="5822950" y="2698750"/>
            <a:ext cx="2312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/>
              <a:t>Iliac node 11</a:t>
            </a:r>
          </a:p>
        </p:txBody>
      </p:sp>
      <p:cxnSp>
        <p:nvCxnSpPr>
          <p:cNvPr id="28" name="Straight Connector 27"/>
          <p:cNvCxnSpPr>
            <a:cxnSpLocks noChangeShapeType="1"/>
          </p:cNvCxnSpPr>
          <p:nvPr/>
        </p:nvCxnSpPr>
        <p:spPr bwMode="auto">
          <a:xfrm>
            <a:off x="4656138" y="2894013"/>
            <a:ext cx="114935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54" name="TextBox 28"/>
          <p:cNvSpPr txBox="1">
            <a:spLocks noChangeArrowheads="1"/>
          </p:cNvSpPr>
          <p:nvPr/>
        </p:nvSpPr>
        <p:spPr bwMode="auto">
          <a:xfrm>
            <a:off x="5822950" y="3054350"/>
            <a:ext cx="2312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/>
              <a:t>Inguinal node 12</a:t>
            </a:r>
          </a:p>
        </p:txBody>
      </p:sp>
      <p:cxnSp>
        <p:nvCxnSpPr>
          <p:cNvPr id="30" name="Straight Connector 29"/>
          <p:cNvCxnSpPr>
            <a:cxnSpLocks noChangeShapeType="1"/>
          </p:cNvCxnSpPr>
          <p:nvPr/>
        </p:nvCxnSpPr>
        <p:spPr bwMode="auto">
          <a:xfrm>
            <a:off x="4818063" y="3275013"/>
            <a:ext cx="99695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" name="Freeform 45"/>
          <p:cNvSpPr>
            <a:spLocks noChangeArrowheads="1"/>
          </p:cNvSpPr>
          <p:nvPr/>
        </p:nvSpPr>
        <p:spPr bwMode="auto">
          <a:xfrm>
            <a:off x="4419600" y="1676400"/>
            <a:ext cx="134938" cy="152400"/>
          </a:xfrm>
          <a:custGeom>
            <a:avLst/>
            <a:gdLst>
              <a:gd name="T0" fmla="*/ 33603 w 135467"/>
              <a:gd name="T1" fmla="*/ 0 h 152400"/>
              <a:gd name="T2" fmla="*/ 0 w 135467"/>
              <a:gd name="T3" fmla="*/ 152400 h 152400"/>
              <a:gd name="T4" fmla="*/ 134411 w 135467"/>
              <a:gd name="T5" fmla="*/ 8467 h 152400"/>
              <a:gd name="T6" fmla="*/ 0 60000 65536"/>
              <a:gd name="T7" fmla="*/ 0 60000 65536"/>
              <a:gd name="T8" fmla="*/ 0 60000 65536"/>
              <a:gd name="T9" fmla="*/ 0 w 135467"/>
              <a:gd name="T10" fmla="*/ 0 h 152400"/>
              <a:gd name="T11" fmla="*/ 135467 w 135467"/>
              <a:gd name="T12" fmla="*/ 152400 h 1524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5467" h="152400">
                <a:moveTo>
                  <a:pt x="33867" y="0"/>
                </a:moveTo>
                <a:lnTo>
                  <a:pt x="0" y="152400"/>
                </a:lnTo>
                <a:lnTo>
                  <a:pt x="135467" y="8467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176110"/>
      </p:ext>
    </p:extLst>
  </p:cSld>
  <p:clrMapOvr>
    <a:masterClrMapping/>
  </p:clrMapOvr>
  <p:transition advTm="4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lmap4e_fig_31_10_u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89000"/>
            <a:ext cx="8531225" cy="509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Box 6"/>
          <p:cNvSpPr txBox="1">
            <a:spLocks noChangeArrowheads="1"/>
          </p:cNvSpPr>
          <p:nvPr/>
        </p:nvSpPr>
        <p:spPr bwMode="auto">
          <a:xfrm>
            <a:off x="4078288" y="776288"/>
            <a:ext cx="2314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Red Bone Marrow</a:t>
            </a:r>
          </a:p>
        </p:txBody>
      </p:sp>
      <p:sp>
        <p:nvSpPr>
          <p:cNvPr id="23558" name="TextBox 7"/>
          <p:cNvSpPr txBox="1">
            <a:spLocks noChangeArrowheads="1"/>
          </p:cNvSpPr>
          <p:nvPr/>
        </p:nvSpPr>
        <p:spPr bwMode="auto">
          <a:xfrm>
            <a:off x="1901825" y="2706688"/>
            <a:ext cx="23129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1 __________</a:t>
            </a:r>
          </a:p>
        </p:txBody>
      </p:sp>
      <p:sp>
        <p:nvSpPr>
          <p:cNvPr id="23559" name="TextBox 8"/>
          <p:cNvSpPr txBox="1">
            <a:spLocks noChangeArrowheads="1"/>
          </p:cNvSpPr>
          <p:nvPr/>
        </p:nvSpPr>
        <p:spPr bwMode="auto">
          <a:xfrm>
            <a:off x="1901825" y="3656013"/>
            <a:ext cx="23129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2 __________</a:t>
            </a:r>
          </a:p>
        </p:txBody>
      </p:sp>
      <p:sp>
        <p:nvSpPr>
          <p:cNvPr id="23560" name="TextBox 9"/>
          <p:cNvSpPr txBox="1">
            <a:spLocks noChangeArrowheads="1"/>
          </p:cNvSpPr>
          <p:nvPr/>
        </p:nvSpPr>
        <p:spPr bwMode="auto">
          <a:xfrm>
            <a:off x="0" y="4738688"/>
            <a:ext cx="23129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3 __________</a:t>
            </a:r>
          </a:p>
        </p:txBody>
      </p:sp>
      <p:sp>
        <p:nvSpPr>
          <p:cNvPr id="23561" name="TextBox 10"/>
          <p:cNvSpPr txBox="1">
            <a:spLocks noChangeArrowheads="1"/>
          </p:cNvSpPr>
          <p:nvPr/>
        </p:nvSpPr>
        <p:spPr bwMode="auto">
          <a:xfrm>
            <a:off x="3897313" y="4738688"/>
            <a:ext cx="23129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5 __________</a:t>
            </a:r>
          </a:p>
        </p:txBody>
      </p:sp>
      <p:sp>
        <p:nvSpPr>
          <p:cNvPr id="23562" name="TextBox 11"/>
          <p:cNvSpPr txBox="1">
            <a:spLocks noChangeArrowheads="1"/>
          </p:cNvSpPr>
          <p:nvPr/>
        </p:nvSpPr>
        <p:spPr bwMode="auto">
          <a:xfrm>
            <a:off x="1901825" y="4738688"/>
            <a:ext cx="23129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/>
              <a:t>4 __________</a:t>
            </a:r>
          </a:p>
        </p:txBody>
      </p:sp>
      <p:sp>
        <p:nvSpPr>
          <p:cNvPr id="23563" name="TextBox 12"/>
          <p:cNvSpPr txBox="1">
            <a:spLocks noChangeArrowheads="1"/>
          </p:cNvSpPr>
          <p:nvPr/>
        </p:nvSpPr>
        <p:spPr bwMode="auto">
          <a:xfrm>
            <a:off x="1901825" y="5373688"/>
            <a:ext cx="23129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6 __________</a:t>
            </a:r>
          </a:p>
        </p:txBody>
      </p:sp>
      <p:sp>
        <p:nvSpPr>
          <p:cNvPr id="23564" name="TextBox 13"/>
          <p:cNvSpPr txBox="1">
            <a:spLocks noChangeArrowheads="1"/>
          </p:cNvSpPr>
          <p:nvPr/>
        </p:nvSpPr>
        <p:spPr bwMode="auto">
          <a:xfrm>
            <a:off x="5264150" y="2800350"/>
            <a:ext cx="2312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/>
              <a:t>7 </a:t>
            </a:r>
            <a:r>
              <a:rPr lang="en-US" sz="1800" dirty="0" smtClean="0"/>
              <a:t>__________</a:t>
            </a:r>
            <a:endParaRPr lang="en-US" sz="1800" dirty="0"/>
          </a:p>
        </p:txBody>
      </p:sp>
      <p:sp>
        <p:nvSpPr>
          <p:cNvPr id="23565" name="TextBox 14"/>
          <p:cNvSpPr txBox="1">
            <a:spLocks noChangeArrowheads="1"/>
          </p:cNvSpPr>
          <p:nvPr/>
        </p:nvSpPr>
        <p:spPr bwMode="auto">
          <a:xfrm>
            <a:off x="7207250" y="2800350"/>
            <a:ext cx="2312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/>
              <a:t>8 __________</a:t>
            </a:r>
          </a:p>
        </p:txBody>
      </p:sp>
      <p:sp>
        <p:nvSpPr>
          <p:cNvPr id="23566" name="TextBox 15"/>
          <p:cNvSpPr txBox="1">
            <a:spLocks noChangeArrowheads="1"/>
          </p:cNvSpPr>
          <p:nvPr/>
        </p:nvSpPr>
        <p:spPr bwMode="auto">
          <a:xfrm>
            <a:off x="5703888" y="3976688"/>
            <a:ext cx="2314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9 __________</a:t>
            </a:r>
          </a:p>
        </p:txBody>
      </p:sp>
      <p:sp>
        <p:nvSpPr>
          <p:cNvPr id="23567" name="TextBox 16"/>
          <p:cNvSpPr txBox="1">
            <a:spLocks noChangeArrowheads="1"/>
          </p:cNvSpPr>
          <p:nvPr/>
        </p:nvSpPr>
        <p:spPr bwMode="auto">
          <a:xfrm>
            <a:off x="5703888" y="4375150"/>
            <a:ext cx="2314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10 __________</a:t>
            </a:r>
          </a:p>
        </p:txBody>
      </p:sp>
      <p:sp>
        <p:nvSpPr>
          <p:cNvPr id="23568" name="TextBox 17"/>
          <p:cNvSpPr txBox="1">
            <a:spLocks noChangeArrowheads="1"/>
          </p:cNvSpPr>
          <p:nvPr/>
        </p:nvSpPr>
        <p:spPr bwMode="auto">
          <a:xfrm>
            <a:off x="5264150" y="3036888"/>
            <a:ext cx="23129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(clone)</a:t>
            </a:r>
          </a:p>
        </p:txBody>
      </p:sp>
      <p:sp>
        <p:nvSpPr>
          <p:cNvPr id="23569" name="TextBox 18"/>
          <p:cNvSpPr txBox="1">
            <a:spLocks noChangeArrowheads="1"/>
          </p:cNvSpPr>
          <p:nvPr/>
        </p:nvSpPr>
        <p:spPr bwMode="auto">
          <a:xfrm>
            <a:off x="38100" y="4984750"/>
            <a:ext cx="2312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(clone)</a:t>
            </a:r>
          </a:p>
        </p:txBody>
      </p:sp>
      <p:sp>
        <p:nvSpPr>
          <p:cNvPr id="23570" name="TextBox 19"/>
          <p:cNvSpPr txBox="1">
            <a:spLocks noChangeArrowheads="1"/>
          </p:cNvSpPr>
          <p:nvPr/>
        </p:nvSpPr>
        <p:spPr bwMode="auto">
          <a:xfrm>
            <a:off x="1901825" y="4984750"/>
            <a:ext cx="2312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(clone)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484438" y="3581812"/>
            <a:ext cx="2825750" cy="369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Mature T cell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832609"/>
      </p:ext>
    </p:extLst>
  </p:cSld>
  <p:clrMapOvr>
    <a:masterClrMapping/>
  </p:clrMapOvr>
  <p:transition advTm="4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allen2e_31_01a_li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/>
          <a:srcRect b="4597"/>
          <a:stretch>
            <a:fillRect/>
          </a:stretch>
        </p:blipFill>
        <p:spPr bwMode="auto">
          <a:xfrm>
            <a:off x="304800" y="76200"/>
            <a:ext cx="4332288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Rectangle 4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allen2e_31_01a_li</a:t>
            </a:r>
          </a:p>
        </p:txBody>
      </p:sp>
      <p:pic>
        <p:nvPicPr>
          <p:cNvPr id="33796" name="Picture 5" descr="allen2e_31_01b_li"/>
          <p:cNvPicPr preferRelativeResize="0">
            <a:picLocks noGrp="1" noChangeAspect="1" noChangeArrowheads="1"/>
          </p:cNvPicPr>
          <p:nvPr>
            <p:ph idx="1"/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>
          <a:xfrm>
            <a:off x="4800600" y="304800"/>
            <a:ext cx="2574925" cy="3319463"/>
          </a:xfrm>
          <a:noFill/>
        </p:spPr>
      </p:pic>
    </p:spTree>
  </p:cSld>
  <p:clrMapOvr>
    <a:masterClrMapping/>
  </p:clrMapOvr>
  <p:transition advTm="4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llen2e_31_01b_li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14400" y="990600"/>
            <a:ext cx="3489325" cy="4498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09423269"/>
      </p:ext>
    </p:extLst>
  </p:cSld>
  <p:clrMapOvr>
    <a:masterClrMapping/>
  </p:clrMapOvr>
  <p:transition advTm="45000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880</TotalTime>
  <Words>506</Words>
  <Application>Microsoft Office PowerPoint</Application>
  <PresentationFormat>On-screen Show (4:3)</PresentationFormat>
  <Paragraphs>297</Paragraphs>
  <Slides>56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1" baseType="lpstr">
      <vt:lpstr>ＭＳ Ｐゴシック</vt:lpstr>
      <vt:lpstr>Arial</vt:lpstr>
      <vt:lpstr>Times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allen2e_31_01a_li</vt:lpstr>
      <vt:lpstr>PowerPoint Presentation</vt:lpstr>
      <vt:lpstr>allen2e_31_02_li</vt:lpstr>
      <vt:lpstr>allen2e_31_04a_li</vt:lpstr>
      <vt:lpstr>allen2e_31_03c_li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allen2e_32_04ab_li</vt:lpstr>
      <vt:lpstr>allen2e_32_04cd_li</vt:lpstr>
      <vt:lpstr>allen2e_32_05a_li</vt:lpstr>
      <vt:lpstr>allen2e_32_05a_li</vt:lpstr>
      <vt:lpstr>allen2e_32_05b_li</vt:lpstr>
      <vt:lpstr>allen2e_32_06_li</vt:lpstr>
      <vt:lpstr>allen2e_32_08_li</vt:lpstr>
      <vt:lpstr>PowerPoint Presentation</vt:lpstr>
      <vt:lpstr>PowerPoint Presentation</vt:lpstr>
      <vt:lpstr>PowerPoint Presentation</vt:lpstr>
      <vt:lpstr>allen2e_32_06ab_li</vt:lpstr>
      <vt:lpstr>PowerPoint Presentation</vt:lpstr>
      <vt:lpstr>allen2e_32_09_li</vt:lpstr>
      <vt:lpstr>allen2e_33_01_li</vt:lpstr>
      <vt:lpstr>allen2e_33_02_li</vt:lpstr>
      <vt:lpstr>allen2e_33_03_li</vt:lpstr>
      <vt:lpstr>allen2e_32_10_li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allen2e_26_01_li</dc:title>
  <dc:creator>Kelly Moore</dc:creator>
  <cp:lastModifiedBy>Kelly Moore</cp:lastModifiedBy>
  <cp:revision>74</cp:revision>
  <dcterms:created xsi:type="dcterms:W3CDTF">2006-02-05T01:56:05Z</dcterms:created>
  <dcterms:modified xsi:type="dcterms:W3CDTF">2014-07-02T17:29:42Z</dcterms:modified>
</cp:coreProperties>
</file>