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6"/>
  </p:notesMasterIdLst>
  <p:sldIdLst>
    <p:sldId id="256" r:id="rId2"/>
    <p:sldId id="257" r:id="rId3"/>
    <p:sldId id="258" r:id="rId4"/>
    <p:sldId id="259" r:id="rId5"/>
    <p:sldId id="260" r:id="rId6"/>
    <p:sldId id="261" r:id="rId7"/>
    <p:sldId id="262" r:id="rId8"/>
    <p:sldId id="263" r:id="rId9"/>
    <p:sldId id="270"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14.wmf"/><Relationship Id="rId1" Type="http://schemas.openxmlformats.org/officeDocument/2006/relationships/image" Target="../media/image13.wmf"/><Relationship Id="rId4"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75147C-B363-4888-BFBF-7990C17C7B6F}" type="datetimeFigureOut">
              <a:rPr lang="en-US" smtClean="0"/>
              <a:pPr/>
              <a:t>9/9/2009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81C524-B349-420F-8429-07FE033BAAF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44CC0D-3DAB-4F28-932E-ADEA049B8030}"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FDDB3A-0A02-4CF6-8B0A-3B938DCAADF4}" type="datetimeFigureOut">
              <a:rPr lang="en-US" smtClean="0"/>
              <a:pPr/>
              <a:t>9/9/2009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5B3696-868C-4ADC-99E1-A33D92E7716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FDDB3A-0A02-4CF6-8B0A-3B938DCAADF4}" type="datetimeFigureOut">
              <a:rPr lang="en-US" smtClean="0"/>
              <a:pPr/>
              <a:t>9/9/2009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5B3696-868C-4ADC-99E1-A33D92E7716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FDDB3A-0A02-4CF6-8B0A-3B938DCAADF4}" type="datetimeFigureOut">
              <a:rPr lang="en-US" smtClean="0"/>
              <a:pPr/>
              <a:t>9/9/2009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5B3696-868C-4ADC-99E1-A33D92E7716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p:spPr>
        <p:txBody>
          <a:bodyPr/>
          <a:lstStyle>
            <a:lvl1pPr>
              <a:defRPr/>
            </a:lvl1pPr>
          </a:lstStyle>
          <a:p>
            <a:endParaRPr lang="en-US"/>
          </a:p>
        </p:txBody>
      </p:sp>
      <p:sp>
        <p:nvSpPr>
          <p:cNvPr id="8" name="Footer Placeholder 7"/>
          <p:cNvSpPr>
            <a:spLocks noGrp="1"/>
          </p:cNvSpPr>
          <p:nvPr>
            <p:ph type="ftr" sz="quarter" idx="11"/>
          </p:nvPr>
        </p:nvSpPr>
        <p:spPr>
          <a:xfrm>
            <a:off x="3124200" y="6245225"/>
            <a:ext cx="2895600" cy="476250"/>
          </a:xfrm>
        </p:spPr>
        <p:txBody>
          <a:bodyPr/>
          <a:lstStyle>
            <a:lvl1pPr>
              <a:defRPr/>
            </a:lvl1pPr>
          </a:lstStyle>
          <a:p>
            <a:endParaRPr lang="en-US"/>
          </a:p>
        </p:txBody>
      </p:sp>
      <p:sp>
        <p:nvSpPr>
          <p:cNvPr id="9" name="Slide Number Placeholder 8"/>
          <p:cNvSpPr>
            <a:spLocks noGrp="1"/>
          </p:cNvSpPr>
          <p:nvPr>
            <p:ph type="sldNum" sz="quarter" idx="12"/>
          </p:nvPr>
        </p:nvSpPr>
        <p:spPr>
          <a:xfrm>
            <a:off x="6553200" y="6245225"/>
            <a:ext cx="2133600" cy="476250"/>
          </a:xfrm>
        </p:spPr>
        <p:txBody>
          <a:bodyPr/>
          <a:lstStyle>
            <a:lvl1pPr>
              <a:defRPr/>
            </a:lvl1pPr>
          </a:lstStyle>
          <a:p>
            <a:fld id="{22B89C18-B508-4735-B628-A56A95BF4BB9}"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15AD4ED6-3230-4A7A-B8BF-F5788232701F}"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524357A0-56A3-4D41-8B52-915373B662E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FDDB3A-0A02-4CF6-8B0A-3B938DCAADF4}" type="datetimeFigureOut">
              <a:rPr lang="en-US" smtClean="0"/>
              <a:pPr/>
              <a:t>9/9/2009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5B3696-868C-4ADC-99E1-A33D92E7716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FDDB3A-0A02-4CF6-8B0A-3B938DCAADF4}" type="datetimeFigureOut">
              <a:rPr lang="en-US" smtClean="0"/>
              <a:pPr/>
              <a:t>9/9/2009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5B3696-868C-4ADC-99E1-A33D92E7716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FDDB3A-0A02-4CF6-8B0A-3B938DCAADF4}" type="datetimeFigureOut">
              <a:rPr lang="en-US" smtClean="0"/>
              <a:pPr/>
              <a:t>9/9/2009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5B3696-868C-4ADC-99E1-A33D92E7716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FDDB3A-0A02-4CF6-8B0A-3B938DCAADF4}" type="datetimeFigureOut">
              <a:rPr lang="en-US" smtClean="0"/>
              <a:pPr/>
              <a:t>9/9/2009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5B3696-868C-4ADC-99E1-A33D92E7716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FDDB3A-0A02-4CF6-8B0A-3B938DCAADF4}" type="datetimeFigureOut">
              <a:rPr lang="en-US" smtClean="0"/>
              <a:pPr/>
              <a:t>9/9/2009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5B3696-868C-4ADC-99E1-A33D92E7716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FDDB3A-0A02-4CF6-8B0A-3B938DCAADF4}" type="datetimeFigureOut">
              <a:rPr lang="en-US" smtClean="0"/>
              <a:pPr/>
              <a:t>9/9/2009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5B3696-868C-4ADC-99E1-A33D92E7716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FDDB3A-0A02-4CF6-8B0A-3B938DCAADF4}" type="datetimeFigureOut">
              <a:rPr lang="en-US" smtClean="0"/>
              <a:pPr/>
              <a:t>9/9/2009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5B3696-868C-4ADC-99E1-A33D92E7716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FDDB3A-0A02-4CF6-8B0A-3B938DCAADF4}" type="datetimeFigureOut">
              <a:rPr lang="en-US" smtClean="0"/>
              <a:pPr/>
              <a:t>9/9/2009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5B3696-868C-4ADC-99E1-A33D92E7716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FDDB3A-0A02-4CF6-8B0A-3B938DCAADF4}" type="datetimeFigureOut">
              <a:rPr lang="en-US" smtClean="0"/>
              <a:pPr/>
              <a:t>9/9/2009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5B3696-868C-4ADC-99E1-A33D92E7716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oleObject" Target="../embeddings/oleObject15.bin"/><Relationship Id="rId7" Type="http://schemas.openxmlformats.org/officeDocument/2006/relationships/image" Target="../media/image24.png"/><Relationship Id="rId2" Type="http://schemas.openxmlformats.org/officeDocument/2006/relationships/slideLayout" Target="../slideLayouts/slideLayout14.xml"/><Relationship Id="rId1" Type="http://schemas.openxmlformats.org/officeDocument/2006/relationships/vmlDrawing" Target="../drawings/vmlDrawing5.v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 Id="rId9" Type="http://schemas.openxmlformats.org/officeDocument/2006/relationships/image" Target="../media/image26.png"/></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13.xml"/><Relationship Id="rId1" Type="http://schemas.openxmlformats.org/officeDocument/2006/relationships/vmlDrawing" Target="../drawings/vmlDrawing6.vml"/><Relationship Id="rId6" Type="http://schemas.openxmlformats.org/officeDocument/2006/relationships/oleObject" Target="../embeddings/oleObject18.bin"/><Relationship Id="rId5" Type="http://schemas.openxmlformats.org/officeDocument/2006/relationships/image" Target="../media/image30.png"/><Relationship Id="rId4" Type="http://schemas.openxmlformats.org/officeDocument/2006/relationships/oleObject" Target="../embeddings/oleObject17.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33.png"/><Relationship Id="rId4" Type="http://schemas.openxmlformats.org/officeDocument/2006/relationships/image" Target="../media/image3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oleObject" Target="../embeddings/oleObject1.bin"/><Relationship Id="rId7" Type="http://schemas.openxmlformats.org/officeDocument/2006/relationships/image" Target="../media/image5.png"/><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oleObject" Target="../embeddings/oleObject2.bin"/><Relationship Id="rId7" Type="http://schemas.openxmlformats.org/officeDocument/2006/relationships/image" Target="../media/image10.png"/><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oleObject" Target="../embeddings/oleObject4.bin"/><Relationship Id="rId10" Type="http://schemas.openxmlformats.org/officeDocument/2006/relationships/oleObject" Target="../embeddings/oleObject6.bin"/><Relationship Id="rId4" Type="http://schemas.openxmlformats.org/officeDocument/2006/relationships/oleObject" Target="../embeddings/oleObject3.bin"/><Relationship Id="rId9" Type="http://schemas.openxmlformats.org/officeDocument/2006/relationships/image" Target="../media/image12.png"/></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7.png"/><Relationship Id="rId3" Type="http://schemas.openxmlformats.org/officeDocument/2006/relationships/oleObject" Target="../embeddings/oleObject7.bin"/><Relationship Id="rId7" Type="http://schemas.openxmlformats.org/officeDocument/2006/relationships/image" Target="../media/image6.png"/><Relationship Id="rId12" Type="http://schemas.openxmlformats.org/officeDocument/2006/relationships/image" Target="../media/image16.png"/><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image" Target="../media/image5.png"/><Relationship Id="rId11" Type="http://schemas.openxmlformats.org/officeDocument/2006/relationships/image" Target="../media/image15.png"/><Relationship Id="rId5" Type="http://schemas.openxmlformats.org/officeDocument/2006/relationships/oleObject" Target="../embeddings/oleObject9.bin"/><Relationship Id="rId10" Type="http://schemas.openxmlformats.org/officeDocument/2006/relationships/image" Target="../media/image12.png"/><Relationship Id="rId4" Type="http://schemas.openxmlformats.org/officeDocument/2006/relationships/oleObject" Target="../embeddings/oleObject8.bin"/><Relationship Id="rId9" Type="http://schemas.openxmlformats.org/officeDocument/2006/relationships/image" Target="../media/image11.png"/><Relationship Id="rId14" Type="http://schemas.openxmlformats.org/officeDocument/2006/relationships/oleObject" Target="../embeddings/oleObject10.bin"/></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oleObject" Target="../embeddings/oleObject14.bin"/><Relationship Id="rId2" Type="http://schemas.openxmlformats.org/officeDocument/2006/relationships/slideLayout" Target="../slideLayouts/slideLayout13.xml"/><Relationship Id="rId1" Type="http://schemas.openxmlformats.org/officeDocument/2006/relationships/vmlDrawing" Target="../drawings/vmlDrawing4.vml"/><Relationship Id="rId6" Type="http://schemas.openxmlformats.org/officeDocument/2006/relationships/oleObject" Target="../embeddings/oleObject13.bin"/><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4800"/>
            <a:ext cx="8229600" cy="2209800"/>
          </a:xfrm>
        </p:spPr>
        <p:txBody>
          <a:bodyPr/>
          <a:lstStyle/>
          <a:p>
            <a:endParaRPr lang="en-US" dirty="0"/>
          </a:p>
        </p:txBody>
      </p:sp>
      <p:sp>
        <p:nvSpPr>
          <p:cNvPr id="3" name="Subtitle 2"/>
          <p:cNvSpPr>
            <a:spLocks noGrp="1"/>
          </p:cNvSpPr>
          <p:nvPr>
            <p:ph type="subTitle" idx="1"/>
          </p:nvPr>
        </p:nvSpPr>
        <p:spPr>
          <a:xfrm>
            <a:off x="914400" y="3200400"/>
            <a:ext cx="6560234" cy="1752600"/>
          </a:xfrm>
        </p:spPr>
        <p:txBody>
          <a:bodyPr/>
          <a:lstStyle/>
          <a:p>
            <a:r>
              <a:rPr lang="en-US" dirty="0" smtClean="0"/>
              <a:t>Ch 2.2- Some basic Functions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09600" y="0"/>
            <a:ext cx="7772400" cy="457200"/>
          </a:xfrm>
        </p:spPr>
        <p:txBody>
          <a:bodyPr>
            <a:normAutofit fontScale="90000"/>
          </a:bodyPr>
          <a:lstStyle/>
          <a:p>
            <a:endParaRPr lang="en-US" sz="2800" dirty="0"/>
          </a:p>
        </p:txBody>
      </p:sp>
      <p:sp>
        <p:nvSpPr>
          <p:cNvPr id="34819" name="Rectangle 3"/>
          <p:cNvSpPr>
            <a:spLocks noGrp="1" noChangeArrowheads="1"/>
          </p:cNvSpPr>
          <p:nvPr>
            <p:ph idx="1"/>
          </p:nvPr>
        </p:nvSpPr>
        <p:spPr>
          <a:xfrm>
            <a:off x="609600" y="457200"/>
            <a:ext cx="7772400" cy="4114800"/>
          </a:xfrm>
        </p:spPr>
        <p:txBody>
          <a:bodyPr/>
          <a:lstStyle/>
          <a:p>
            <a:pPr algn="ctr">
              <a:buFontTx/>
              <a:buNone/>
            </a:pPr>
            <a:r>
              <a:rPr lang="en-US" sz="2000" b="1" dirty="0"/>
              <a:t>Vertical Translations ( pg 154)</a:t>
            </a:r>
          </a:p>
          <a:p>
            <a:pPr algn="ctr">
              <a:buFontTx/>
              <a:buNone/>
            </a:pPr>
            <a:r>
              <a:rPr lang="en-US" sz="2000" b="1" dirty="0"/>
              <a:t>The graphs of </a:t>
            </a:r>
            <a:r>
              <a:rPr lang="en-US" sz="2000" dirty="0"/>
              <a:t>  </a:t>
            </a:r>
            <a:r>
              <a:rPr lang="en-US" sz="2000" b="1" dirty="0"/>
              <a:t>f(x) = x</a:t>
            </a:r>
            <a:r>
              <a:rPr lang="en-US" sz="2000" b="1" baseline="30000" dirty="0">
                <a:cs typeface="Times New Roman" pitchFamily="18" charset="0"/>
              </a:rPr>
              <a:t>2</a:t>
            </a:r>
            <a:r>
              <a:rPr lang="en-US" sz="2000" b="1" dirty="0">
                <a:cs typeface="Times New Roman" pitchFamily="18" charset="0"/>
              </a:rPr>
              <a:t> + 4  and g(x) = x</a:t>
            </a:r>
            <a:r>
              <a:rPr lang="en-US" sz="2000" b="1" baseline="30000" dirty="0">
                <a:cs typeface="Times New Roman" pitchFamily="18" charset="0"/>
              </a:rPr>
              <a:t>2  </a:t>
            </a:r>
            <a:r>
              <a:rPr lang="en-US" sz="2000" b="1" dirty="0">
                <a:cs typeface="Times New Roman" pitchFamily="18" charset="0"/>
              </a:rPr>
              <a:t> - 4 are variations of basic parabola </a:t>
            </a:r>
          </a:p>
          <a:p>
            <a:pPr>
              <a:buFontTx/>
              <a:buNone/>
            </a:pPr>
            <a:endParaRPr lang="en-US" sz="2400" dirty="0"/>
          </a:p>
        </p:txBody>
      </p:sp>
      <p:sp>
        <p:nvSpPr>
          <p:cNvPr id="34820" name="Line 4"/>
          <p:cNvSpPr>
            <a:spLocks noChangeShapeType="1"/>
          </p:cNvSpPr>
          <p:nvPr/>
        </p:nvSpPr>
        <p:spPr bwMode="auto">
          <a:xfrm>
            <a:off x="533400" y="3886200"/>
            <a:ext cx="3657600" cy="0"/>
          </a:xfrm>
          <a:prstGeom prst="line">
            <a:avLst/>
          </a:prstGeom>
          <a:noFill/>
          <a:ln w="9525">
            <a:solidFill>
              <a:schemeClr val="tx1"/>
            </a:solidFill>
            <a:round/>
            <a:headEnd/>
            <a:tailEnd type="triangle" w="med" len="med"/>
          </a:ln>
          <a:effectLst/>
        </p:spPr>
        <p:txBody>
          <a:bodyPr/>
          <a:lstStyle/>
          <a:p>
            <a:endParaRPr lang="en-US"/>
          </a:p>
        </p:txBody>
      </p:sp>
      <p:sp>
        <p:nvSpPr>
          <p:cNvPr id="34821" name="Line 5"/>
          <p:cNvSpPr>
            <a:spLocks noChangeShapeType="1"/>
          </p:cNvSpPr>
          <p:nvPr/>
        </p:nvSpPr>
        <p:spPr bwMode="auto">
          <a:xfrm flipV="1">
            <a:off x="2362200" y="1905000"/>
            <a:ext cx="0" cy="3962400"/>
          </a:xfrm>
          <a:prstGeom prst="line">
            <a:avLst/>
          </a:prstGeom>
          <a:noFill/>
          <a:ln w="9525">
            <a:solidFill>
              <a:schemeClr val="tx1"/>
            </a:solidFill>
            <a:round/>
            <a:headEnd/>
            <a:tailEnd type="triangle" w="med" len="med"/>
          </a:ln>
          <a:effectLst/>
        </p:spPr>
        <p:txBody>
          <a:bodyPr/>
          <a:lstStyle/>
          <a:p>
            <a:endParaRPr lang="en-US"/>
          </a:p>
        </p:txBody>
      </p:sp>
      <p:sp>
        <p:nvSpPr>
          <p:cNvPr id="34822" name="Arc 6"/>
          <p:cNvSpPr>
            <a:spLocks/>
          </p:cNvSpPr>
          <p:nvPr/>
        </p:nvSpPr>
        <p:spPr bwMode="auto">
          <a:xfrm rot="11287807" flipH="1">
            <a:off x="2428875" y="3578225"/>
            <a:ext cx="1579563" cy="1449388"/>
          </a:xfrm>
          <a:custGeom>
            <a:avLst/>
            <a:gdLst>
              <a:gd name="G0" fmla="+- 1974 0 0"/>
              <a:gd name="G1" fmla="+- 21600 0 0"/>
              <a:gd name="G2" fmla="+- 21600 0 0"/>
              <a:gd name="T0" fmla="*/ 0 w 23574"/>
              <a:gd name="T1" fmla="*/ 90 h 21600"/>
              <a:gd name="T2" fmla="*/ 23574 w 23574"/>
              <a:gd name="T3" fmla="*/ 21600 h 21600"/>
              <a:gd name="T4" fmla="*/ 1974 w 23574"/>
              <a:gd name="T5" fmla="*/ 21600 h 21600"/>
            </a:gdLst>
            <a:ahLst/>
            <a:cxnLst>
              <a:cxn ang="0">
                <a:pos x="T0" y="T1"/>
              </a:cxn>
              <a:cxn ang="0">
                <a:pos x="T2" y="T3"/>
              </a:cxn>
              <a:cxn ang="0">
                <a:pos x="T4" y="T5"/>
              </a:cxn>
            </a:cxnLst>
            <a:rect l="0" t="0" r="r" b="b"/>
            <a:pathLst>
              <a:path w="23574" h="21600" fill="none" extrusionOk="0">
                <a:moveTo>
                  <a:pt x="0" y="90"/>
                </a:moveTo>
                <a:cubicBezTo>
                  <a:pt x="656" y="30"/>
                  <a:pt x="1314" y="-1"/>
                  <a:pt x="1974" y="0"/>
                </a:cubicBezTo>
                <a:cubicBezTo>
                  <a:pt x="13903" y="0"/>
                  <a:pt x="23574" y="9670"/>
                  <a:pt x="23574" y="21600"/>
                </a:cubicBezTo>
              </a:path>
              <a:path w="23574" h="21600" stroke="0" extrusionOk="0">
                <a:moveTo>
                  <a:pt x="0" y="90"/>
                </a:moveTo>
                <a:cubicBezTo>
                  <a:pt x="656" y="30"/>
                  <a:pt x="1314" y="-1"/>
                  <a:pt x="1974" y="0"/>
                </a:cubicBezTo>
                <a:cubicBezTo>
                  <a:pt x="13903" y="0"/>
                  <a:pt x="23574" y="9670"/>
                  <a:pt x="23574" y="21600"/>
                </a:cubicBezTo>
                <a:lnTo>
                  <a:pt x="1974" y="21600"/>
                </a:lnTo>
                <a:close/>
              </a:path>
            </a:pathLst>
          </a:custGeom>
          <a:noFill/>
          <a:ln w="9525">
            <a:solidFill>
              <a:schemeClr val="tx1"/>
            </a:solidFill>
            <a:round/>
            <a:headEnd/>
            <a:tailEnd/>
          </a:ln>
          <a:effectLst/>
        </p:spPr>
        <p:txBody>
          <a:bodyPr wrap="none" anchor="ctr"/>
          <a:lstStyle/>
          <a:p>
            <a:endParaRPr lang="en-US"/>
          </a:p>
        </p:txBody>
      </p:sp>
      <p:sp>
        <p:nvSpPr>
          <p:cNvPr id="34823" name="Arc 7"/>
          <p:cNvSpPr>
            <a:spLocks/>
          </p:cNvSpPr>
          <p:nvPr/>
        </p:nvSpPr>
        <p:spPr bwMode="auto">
          <a:xfrm rot="16687808" flipH="1">
            <a:off x="944563" y="3313113"/>
            <a:ext cx="1295400" cy="1676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wrap="none" anchor="ctr"/>
          <a:lstStyle/>
          <a:p>
            <a:endParaRPr lang="en-US"/>
          </a:p>
        </p:txBody>
      </p:sp>
      <p:sp>
        <p:nvSpPr>
          <p:cNvPr id="34824" name="Arc 8"/>
          <p:cNvSpPr>
            <a:spLocks/>
          </p:cNvSpPr>
          <p:nvPr/>
        </p:nvSpPr>
        <p:spPr bwMode="auto">
          <a:xfrm rot="16687808" flipH="1">
            <a:off x="1098550" y="2474913"/>
            <a:ext cx="1219200" cy="1447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wrap="none" anchor="ctr"/>
          <a:lstStyle/>
          <a:p>
            <a:endParaRPr lang="en-US"/>
          </a:p>
        </p:txBody>
      </p:sp>
      <p:sp>
        <p:nvSpPr>
          <p:cNvPr id="34825" name="Arc 9"/>
          <p:cNvSpPr>
            <a:spLocks/>
          </p:cNvSpPr>
          <p:nvPr/>
        </p:nvSpPr>
        <p:spPr bwMode="auto">
          <a:xfrm rot="11287807" flipH="1">
            <a:off x="2282825" y="2589213"/>
            <a:ext cx="1222375" cy="13716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wrap="none" anchor="ctr"/>
          <a:lstStyle/>
          <a:p>
            <a:endParaRPr lang="en-US"/>
          </a:p>
        </p:txBody>
      </p:sp>
      <p:sp>
        <p:nvSpPr>
          <p:cNvPr id="34826" name="Arc 10"/>
          <p:cNvSpPr>
            <a:spLocks/>
          </p:cNvSpPr>
          <p:nvPr/>
        </p:nvSpPr>
        <p:spPr bwMode="auto">
          <a:xfrm rot="16687808" flipH="1">
            <a:off x="1266031" y="1629569"/>
            <a:ext cx="1201738" cy="1143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wrap="none" anchor="ctr"/>
          <a:lstStyle/>
          <a:p>
            <a:endParaRPr lang="en-US"/>
          </a:p>
        </p:txBody>
      </p:sp>
      <p:sp>
        <p:nvSpPr>
          <p:cNvPr id="34827" name="Arc 11"/>
          <p:cNvSpPr>
            <a:spLocks/>
          </p:cNvSpPr>
          <p:nvPr/>
        </p:nvSpPr>
        <p:spPr bwMode="auto">
          <a:xfrm rot="11287807" flipH="1">
            <a:off x="2362200" y="1600200"/>
            <a:ext cx="990600" cy="13335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wrap="none" anchor="ctr"/>
          <a:lstStyle/>
          <a:p>
            <a:endParaRPr lang="en-US"/>
          </a:p>
        </p:txBody>
      </p:sp>
      <p:sp>
        <p:nvSpPr>
          <p:cNvPr id="34828" name="Text Box 12"/>
          <p:cNvSpPr txBox="1">
            <a:spLocks noChangeArrowheads="1"/>
          </p:cNvSpPr>
          <p:nvPr/>
        </p:nvSpPr>
        <p:spPr bwMode="auto">
          <a:xfrm>
            <a:off x="1828800" y="1828800"/>
            <a:ext cx="374650" cy="3662363"/>
          </a:xfrm>
          <a:prstGeom prst="rect">
            <a:avLst/>
          </a:prstGeom>
          <a:noFill/>
          <a:ln w="9525">
            <a:noFill/>
            <a:miter lim="800000"/>
            <a:headEnd/>
            <a:tailEnd/>
          </a:ln>
          <a:effectLst/>
        </p:spPr>
        <p:txBody>
          <a:bodyPr>
            <a:spAutoFit/>
          </a:bodyPr>
          <a:lstStyle/>
          <a:p>
            <a:endParaRPr lang="en-US">
              <a:solidFill>
                <a:srgbClr val="FF0066"/>
              </a:solidFill>
              <a:latin typeface="Times New Roman" pitchFamily="18" charset="0"/>
            </a:endParaRPr>
          </a:p>
          <a:p>
            <a:r>
              <a:rPr lang="en-US">
                <a:solidFill>
                  <a:srgbClr val="FF0066"/>
                </a:solidFill>
                <a:latin typeface="Times New Roman" pitchFamily="18" charset="0"/>
              </a:rPr>
              <a:t>6</a:t>
            </a:r>
          </a:p>
          <a:p>
            <a:endParaRPr lang="en-US">
              <a:solidFill>
                <a:srgbClr val="FF0066"/>
              </a:solidFill>
              <a:latin typeface="Times New Roman" pitchFamily="18" charset="0"/>
            </a:endParaRPr>
          </a:p>
          <a:p>
            <a:r>
              <a:rPr lang="en-US">
                <a:solidFill>
                  <a:srgbClr val="FF0066"/>
                </a:solidFill>
                <a:latin typeface="Times New Roman" pitchFamily="18" charset="0"/>
              </a:rPr>
              <a:t>4</a:t>
            </a:r>
          </a:p>
          <a:p>
            <a:endParaRPr lang="en-US">
              <a:solidFill>
                <a:srgbClr val="FF0066"/>
              </a:solidFill>
              <a:latin typeface="Times New Roman" pitchFamily="18" charset="0"/>
            </a:endParaRPr>
          </a:p>
          <a:p>
            <a:r>
              <a:rPr lang="en-US">
                <a:solidFill>
                  <a:srgbClr val="FF0066"/>
                </a:solidFill>
                <a:latin typeface="Times New Roman" pitchFamily="18" charset="0"/>
              </a:rPr>
              <a:t>2</a:t>
            </a:r>
          </a:p>
          <a:p>
            <a:endParaRPr lang="en-US">
              <a:solidFill>
                <a:srgbClr val="FF0066"/>
              </a:solidFill>
              <a:latin typeface="Times New Roman" pitchFamily="18" charset="0"/>
            </a:endParaRPr>
          </a:p>
          <a:p>
            <a:endParaRPr lang="en-US">
              <a:solidFill>
                <a:srgbClr val="FF0066"/>
              </a:solidFill>
              <a:latin typeface="Times New Roman" pitchFamily="18" charset="0"/>
            </a:endParaRPr>
          </a:p>
          <a:p>
            <a:endParaRPr lang="en-US">
              <a:solidFill>
                <a:srgbClr val="FF0066"/>
              </a:solidFill>
              <a:latin typeface="Times New Roman" pitchFamily="18" charset="0"/>
            </a:endParaRPr>
          </a:p>
          <a:p>
            <a:endParaRPr lang="en-US">
              <a:solidFill>
                <a:srgbClr val="FF0066"/>
              </a:solidFill>
              <a:latin typeface="Times New Roman" pitchFamily="18" charset="0"/>
            </a:endParaRPr>
          </a:p>
          <a:p>
            <a:endParaRPr lang="en-US">
              <a:solidFill>
                <a:srgbClr val="FF0066"/>
              </a:solidFill>
              <a:latin typeface="Times New Roman" pitchFamily="18" charset="0"/>
            </a:endParaRPr>
          </a:p>
          <a:p>
            <a:endParaRPr lang="en-US">
              <a:solidFill>
                <a:srgbClr val="FF0066"/>
              </a:solidFill>
              <a:latin typeface="Times New Roman" pitchFamily="18" charset="0"/>
            </a:endParaRPr>
          </a:p>
          <a:p>
            <a:r>
              <a:rPr lang="en-US">
                <a:solidFill>
                  <a:srgbClr val="FF0066"/>
                </a:solidFill>
                <a:latin typeface="Times New Roman" pitchFamily="18" charset="0"/>
              </a:rPr>
              <a:t>-4</a:t>
            </a:r>
          </a:p>
        </p:txBody>
      </p:sp>
      <p:sp>
        <p:nvSpPr>
          <p:cNvPr id="34829" name="Text Box 13"/>
          <p:cNvSpPr txBox="1">
            <a:spLocks noChangeArrowheads="1"/>
          </p:cNvSpPr>
          <p:nvPr/>
        </p:nvSpPr>
        <p:spPr bwMode="auto">
          <a:xfrm>
            <a:off x="3336925" y="2022475"/>
            <a:ext cx="1577975" cy="457200"/>
          </a:xfrm>
          <a:prstGeom prst="rect">
            <a:avLst/>
          </a:prstGeom>
          <a:noFill/>
          <a:ln w="9525">
            <a:noFill/>
            <a:miter lim="800000"/>
            <a:headEnd/>
            <a:tailEnd/>
          </a:ln>
          <a:effectLst/>
        </p:spPr>
        <p:txBody>
          <a:bodyPr wrap="none">
            <a:spAutoFit/>
          </a:bodyPr>
          <a:lstStyle/>
          <a:p>
            <a:r>
              <a:rPr lang="en-US" b="1">
                <a:latin typeface="Times New Roman" pitchFamily="18" charset="0"/>
              </a:rPr>
              <a:t>f(x)</a:t>
            </a:r>
            <a:r>
              <a:rPr lang="en-US">
                <a:latin typeface="Times New Roman" pitchFamily="18" charset="0"/>
              </a:rPr>
              <a:t> = </a:t>
            </a:r>
            <a:r>
              <a:rPr lang="en-US" sz="2400" b="1">
                <a:latin typeface="Times New Roman" pitchFamily="18" charset="0"/>
              </a:rPr>
              <a:t>x</a:t>
            </a:r>
            <a:r>
              <a:rPr lang="en-US" sz="2400" b="1" baseline="30000">
                <a:latin typeface="Times New Roman" pitchFamily="18" charset="0"/>
                <a:cs typeface="Times New Roman" pitchFamily="18" charset="0"/>
              </a:rPr>
              <a:t>2</a:t>
            </a:r>
            <a:r>
              <a:rPr lang="en-US" sz="2400" b="1">
                <a:latin typeface="Times New Roman" pitchFamily="18" charset="0"/>
                <a:cs typeface="Times New Roman" pitchFamily="18" charset="0"/>
              </a:rPr>
              <a:t> + 4 </a:t>
            </a:r>
          </a:p>
        </p:txBody>
      </p:sp>
      <p:sp>
        <p:nvSpPr>
          <p:cNvPr id="34830" name="Rectangle 14"/>
          <p:cNvSpPr>
            <a:spLocks noChangeArrowheads="1"/>
          </p:cNvSpPr>
          <p:nvPr/>
        </p:nvSpPr>
        <p:spPr bwMode="auto">
          <a:xfrm>
            <a:off x="3276600" y="4953000"/>
            <a:ext cx="1779588" cy="457200"/>
          </a:xfrm>
          <a:prstGeom prst="rect">
            <a:avLst/>
          </a:prstGeom>
          <a:noFill/>
          <a:ln w="9525">
            <a:noFill/>
            <a:miter lim="800000"/>
            <a:headEnd/>
            <a:tailEnd/>
          </a:ln>
          <a:effectLst/>
        </p:spPr>
        <p:txBody>
          <a:bodyPr wrap="none">
            <a:spAutoFit/>
          </a:bodyPr>
          <a:lstStyle/>
          <a:p>
            <a:r>
              <a:rPr lang="en-US" sz="2400" b="1">
                <a:latin typeface="Times New Roman" pitchFamily="18" charset="0"/>
                <a:cs typeface="Times New Roman" pitchFamily="18" charset="0"/>
              </a:rPr>
              <a:t>g(x) = x</a:t>
            </a:r>
            <a:r>
              <a:rPr lang="en-US" sz="2400" b="1" baseline="30000">
                <a:latin typeface="Times New Roman" pitchFamily="18" charset="0"/>
                <a:cs typeface="Times New Roman" pitchFamily="18" charset="0"/>
              </a:rPr>
              <a:t>2  </a:t>
            </a:r>
            <a:r>
              <a:rPr lang="en-US" sz="2400" b="1">
                <a:latin typeface="Times New Roman" pitchFamily="18" charset="0"/>
                <a:cs typeface="Times New Roman" pitchFamily="18" charset="0"/>
              </a:rPr>
              <a:t> - 4</a:t>
            </a:r>
          </a:p>
        </p:txBody>
      </p:sp>
      <p:sp>
        <p:nvSpPr>
          <p:cNvPr id="34831" name="Text Box 15"/>
          <p:cNvSpPr txBox="1">
            <a:spLocks noChangeArrowheads="1"/>
          </p:cNvSpPr>
          <p:nvPr/>
        </p:nvSpPr>
        <p:spPr bwMode="auto">
          <a:xfrm>
            <a:off x="4191000" y="3124200"/>
            <a:ext cx="858838" cy="457200"/>
          </a:xfrm>
          <a:prstGeom prst="rect">
            <a:avLst/>
          </a:prstGeom>
          <a:noFill/>
          <a:ln w="9525">
            <a:noFill/>
            <a:miter lim="800000"/>
            <a:headEnd/>
            <a:tailEnd/>
          </a:ln>
          <a:effectLst/>
        </p:spPr>
        <p:txBody>
          <a:bodyPr wrap="none">
            <a:spAutoFit/>
          </a:bodyPr>
          <a:lstStyle/>
          <a:p>
            <a:r>
              <a:rPr lang="en-US" b="1">
                <a:latin typeface="Times New Roman" pitchFamily="18" charset="0"/>
              </a:rPr>
              <a:t>y </a:t>
            </a:r>
            <a:r>
              <a:rPr lang="en-US" sz="2400" b="1">
                <a:latin typeface="Times New Roman" pitchFamily="18" charset="0"/>
                <a:cs typeface="Times New Roman" pitchFamily="18" charset="0"/>
              </a:rPr>
              <a:t>= x</a:t>
            </a:r>
            <a:r>
              <a:rPr lang="en-US" sz="2400" b="1" baseline="30000">
                <a:latin typeface="Times New Roman" pitchFamily="18" charset="0"/>
                <a:cs typeface="Times New Roman" pitchFamily="18" charset="0"/>
              </a:rPr>
              <a:t>2</a:t>
            </a:r>
            <a:endParaRPr lang="en-US" sz="2400" b="1">
              <a:latin typeface="Times New Roman" pitchFamily="18" charset="0"/>
              <a:cs typeface="Times New Roman" pitchFamily="18" charset="0"/>
            </a:endParaRPr>
          </a:p>
        </p:txBody>
      </p:sp>
      <p:sp>
        <p:nvSpPr>
          <p:cNvPr id="34832" name="Line 16"/>
          <p:cNvSpPr>
            <a:spLocks noChangeShapeType="1"/>
          </p:cNvSpPr>
          <p:nvPr/>
        </p:nvSpPr>
        <p:spPr bwMode="auto">
          <a:xfrm flipH="1" flipV="1">
            <a:off x="3733800" y="2971800"/>
            <a:ext cx="228600" cy="304800"/>
          </a:xfrm>
          <a:prstGeom prst="line">
            <a:avLst/>
          </a:prstGeom>
          <a:noFill/>
          <a:ln w="9525">
            <a:solidFill>
              <a:schemeClr val="tx1"/>
            </a:solidFill>
            <a:round/>
            <a:headEnd/>
            <a:tailEnd type="triangle" w="med" len="med"/>
          </a:ln>
          <a:effectLst/>
        </p:spPr>
        <p:txBody>
          <a:bodyPr/>
          <a:lstStyle/>
          <a:p>
            <a:endParaRPr lang="en-US"/>
          </a:p>
        </p:txBody>
      </p:sp>
      <p:sp>
        <p:nvSpPr>
          <p:cNvPr id="34833" name="Line 17"/>
          <p:cNvSpPr>
            <a:spLocks noChangeShapeType="1"/>
          </p:cNvSpPr>
          <p:nvPr/>
        </p:nvSpPr>
        <p:spPr bwMode="auto">
          <a:xfrm flipH="1" flipV="1">
            <a:off x="2971800" y="4876800"/>
            <a:ext cx="152400" cy="381000"/>
          </a:xfrm>
          <a:prstGeom prst="line">
            <a:avLst/>
          </a:prstGeom>
          <a:noFill/>
          <a:ln w="9525">
            <a:solidFill>
              <a:schemeClr val="tx1"/>
            </a:solidFill>
            <a:round/>
            <a:headEnd/>
            <a:tailEnd type="triangle" w="med" len="med"/>
          </a:ln>
          <a:effectLst/>
        </p:spPr>
        <p:txBody>
          <a:bodyPr/>
          <a:lstStyle/>
          <a:p>
            <a:endParaRPr lang="en-US"/>
          </a:p>
        </p:txBody>
      </p:sp>
      <p:sp>
        <p:nvSpPr>
          <p:cNvPr id="34834" name="Line 18"/>
          <p:cNvSpPr>
            <a:spLocks noChangeShapeType="1"/>
          </p:cNvSpPr>
          <p:nvPr/>
        </p:nvSpPr>
        <p:spPr bwMode="auto">
          <a:xfrm flipH="1" flipV="1">
            <a:off x="3429000" y="2057400"/>
            <a:ext cx="381000" cy="76200"/>
          </a:xfrm>
          <a:prstGeom prst="line">
            <a:avLst/>
          </a:prstGeom>
          <a:noFill/>
          <a:ln w="9525">
            <a:solidFill>
              <a:schemeClr val="tx1"/>
            </a:solidFill>
            <a:round/>
            <a:headEnd/>
            <a:tailEnd type="triangle" w="med" len="med"/>
          </a:ln>
          <a:effectLst/>
        </p:spPr>
        <p:txBody>
          <a:bodyPr/>
          <a:lstStyle/>
          <a:p>
            <a:endParaRPr lang="en-US"/>
          </a:p>
        </p:txBody>
      </p:sp>
      <p:graphicFrame>
        <p:nvGraphicFramePr>
          <p:cNvPr id="34835" name="Group 19"/>
          <p:cNvGraphicFramePr>
            <a:graphicFrameLocks noGrp="1"/>
          </p:cNvGraphicFramePr>
          <p:nvPr/>
        </p:nvGraphicFramePr>
        <p:xfrm>
          <a:off x="5029200" y="1752600"/>
          <a:ext cx="4114800" cy="1219200"/>
        </p:xfrm>
        <a:graphic>
          <a:graphicData uri="http://schemas.openxmlformats.org/drawingml/2006/table">
            <a:tbl>
              <a:tblPr/>
              <a:tblGrid>
                <a:gridCol w="1073150"/>
                <a:gridCol w="690563"/>
                <a:gridCol w="692150"/>
                <a:gridCol w="688975"/>
                <a:gridCol w="588962"/>
                <a:gridCol w="381000"/>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y = x</a:t>
                      </a:r>
                      <a:r>
                        <a:rPr kumimoji="0" lang="en-US" sz="1600" b="1" i="0" u="none" strike="noStrike" cap="none" normalizeH="0" baseline="30000" smtClean="0">
                          <a:ln>
                            <a:noFill/>
                          </a:ln>
                          <a:solidFill>
                            <a:srgbClr val="FF0066"/>
                          </a:solidFill>
                          <a:effectLst/>
                          <a:latin typeface="Arial" charset="0"/>
                          <a:cs typeface="Times New Roman" pitchFamily="18"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f(x) x</a:t>
                      </a:r>
                      <a:r>
                        <a:rPr kumimoji="0" lang="en-US" sz="1600" b="1" i="0" u="none" strike="noStrike" cap="none" normalizeH="0" baseline="30000" smtClean="0">
                          <a:ln>
                            <a:noFill/>
                          </a:ln>
                          <a:solidFill>
                            <a:srgbClr val="FF0066"/>
                          </a:solidFill>
                          <a:effectLst/>
                          <a:latin typeface="Arial" charset="0"/>
                          <a:cs typeface="Times New Roman" pitchFamily="18" charset="0"/>
                        </a:rPr>
                        <a:t>2</a:t>
                      </a:r>
                      <a:r>
                        <a:rPr kumimoji="0" lang="en-US" sz="1600" b="1" i="0" u="none" strike="noStrike" cap="none" normalizeH="0" baseline="0" smtClean="0">
                          <a:ln>
                            <a:noFill/>
                          </a:ln>
                          <a:solidFill>
                            <a:srgbClr val="FF0066"/>
                          </a:solidFill>
                          <a:effectLst/>
                          <a:latin typeface="Arial" charset="0"/>
                          <a:cs typeface="Times New Roman" pitchFamily="18" charset="0"/>
                        </a:rPr>
                        <a:t> + 4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4865" name="Group 49"/>
          <p:cNvGraphicFramePr>
            <a:graphicFrameLocks noGrp="1"/>
          </p:cNvGraphicFramePr>
          <p:nvPr/>
        </p:nvGraphicFramePr>
        <p:xfrm>
          <a:off x="4953000" y="3810000"/>
          <a:ext cx="4191000" cy="1219200"/>
        </p:xfrm>
        <a:graphic>
          <a:graphicData uri="http://schemas.openxmlformats.org/drawingml/2006/table">
            <a:tbl>
              <a:tblPr/>
              <a:tblGrid>
                <a:gridCol w="1149350"/>
                <a:gridCol w="690563"/>
                <a:gridCol w="692150"/>
                <a:gridCol w="688975"/>
                <a:gridCol w="588962"/>
                <a:gridCol w="381000"/>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y = x</a:t>
                      </a:r>
                      <a:r>
                        <a:rPr kumimoji="0" lang="en-US" sz="1600" b="1" i="0" u="none" strike="noStrike" cap="none" normalizeH="0" baseline="30000" smtClean="0">
                          <a:ln>
                            <a:noFill/>
                          </a:ln>
                          <a:solidFill>
                            <a:srgbClr val="FF0066"/>
                          </a:solidFill>
                          <a:effectLst/>
                          <a:latin typeface="Arial" charset="0"/>
                          <a:cs typeface="Times New Roman" pitchFamily="18"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g(x) x</a:t>
                      </a:r>
                      <a:r>
                        <a:rPr kumimoji="0" lang="en-US" sz="1600" b="1" i="0" u="none" strike="noStrike" cap="none" normalizeH="0" baseline="30000" smtClean="0">
                          <a:ln>
                            <a:noFill/>
                          </a:ln>
                          <a:solidFill>
                            <a:srgbClr val="FF0066"/>
                          </a:solidFill>
                          <a:effectLst/>
                          <a:latin typeface="Arial" charset="0"/>
                          <a:cs typeface="Times New Roman" pitchFamily="18" charset="0"/>
                        </a:rPr>
                        <a:t>2</a:t>
                      </a:r>
                      <a:r>
                        <a:rPr kumimoji="0" lang="en-US" sz="1600" b="1" i="0" u="none" strike="noStrike" cap="none" normalizeH="0" baseline="0" smtClean="0">
                          <a:ln>
                            <a:noFill/>
                          </a:ln>
                          <a:solidFill>
                            <a:srgbClr val="FF0066"/>
                          </a:solidFill>
                          <a:effectLst/>
                          <a:latin typeface="Arial" charset="0"/>
                          <a:cs typeface="Times New Roman" pitchFamily="18" charset="0"/>
                        </a:rPr>
                        <a:t> - 4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4895" name="Text Box 79"/>
          <p:cNvSpPr txBox="1">
            <a:spLocks noChangeArrowheads="1"/>
          </p:cNvSpPr>
          <p:nvPr/>
        </p:nvSpPr>
        <p:spPr bwMode="auto">
          <a:xfrm>
            <a:off x="4937125" y="5675313"/>
            <a:ext cx="1263650" cy="366712"/>
          </a:xfrm>
          <a:prstGeom prst="rect">
            <a:avLst/>
          </a:prstGeom>
          <a:noFill/>
          <a:ln w="9525">
            <a:noFill/>
            <a:miter lim="800000"/>
            <a:headEnd/>
            <a:tailEnd/>
          </a:ln>
          <a:effectLst/>
        </p:spPr>
        <p:txBody>
          <a:bodyPr wrap="none">
            <a:spAutoFit/>
          </a:bodyPr>
          <a:lstStyle/>
          <a:p>
            <a:r>
              <a:rPr lang="en-US"/>
              <a:t>Example 1</a:t>
            </a:r>
          </a:p>
        </p:txBody>
      </p:sp>
      <p:sp>
        <p:nvSpPr>
          <p:cNvPr id="34896" name="Text Box 80"/>
          <p:cNvSpPr txBox="1">
            <a:spLocks noChangeArrowheads="1"/>
          </p:cNvSpPr>
          <p:nvPr/>
        </p:nvSpPr>
        <p:spPr bwMode="auto">
          <a:xfrm>
            <a:off x="914400" y="6096000"/>
            <a:ext cx="6145213" cy="581025"/>
          </a:xfrm>
          <a:prstGeom prst="rect">
            <a:avLst/>
          </a:prstGeom>
          <a:noFill/>
          <a:ln w="9525">
            <a:noFill/>
            <a:miter lim="800000"/>
            <a:headEnd/>
            <a:tailEnd/>
          </a:ln>
          <a:effectLst/>
        </p:spPr>
        <p:txBody>
          <a:bodyPr wrap="none">
            <a:spAutoFit/>
          </a:bodyPr>
          <a:lstStyle/>
          <a:p>
            <a:pPr marL="342900" indent="-342900">
              <a:buFontTx/>
              <a:buAutoNum type="arabicPeriod"/>
            </a:pPr>
            <a:r>
              <a:rPr lang="en-US" sz="1600" b="1"/>
              <a:t>The graph of y = f(x) + k ( k&gt; 0) is </a:t>
            </a:r>
            <a:r>
              <a:rPr lang="en-US" sz="1600" b="1" u="sng"/>
              <a:t>shifted upward k units</a:t>
            </a:r>
          </a:p>
          <a:p>
            <a:pPr marL="342900" indent="-342900">
              <a:buFontTx/>
              <a:buAutoNum type="arabicPeriod"/>
            </a:pPr>
            <a:r>
              <a:rPr lang="en-US" sz="1600" b="1"/>
              <a:t>The graph of y = f(x) – k ( k) 0) is </a:t>
            </a:r>
            <a:r>
              <a:rPr lang="en-US" sz="1600" b="1" u="sng"/>
              <a:t>shifted downward k units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533400" y="0"/>
            <a:ext cx="7772400" cy="762000"/>
          </a:xfrm>
        </p:spPr>
        <p:txBody>
          <a:bodyPr/>
          <a:lstStyle/>
          <a:p>
            <a:r>
              <a:rPr lang="en-US" sz="2800"/>
              <a:t>Horizontal Translations (pg 156)</a:t>
            </a:r>
          </a:p>
        </p:txBody>
      </p:sp>
      <p:sp>
        <p:nvSpPr>
          <p:cNvPr id="35843" name="Rectangle 3"/>
          <p:cNvSpPr>
            <a:spLocks noGrp="1" noChangeArrowheads="1"/>
          </p:cNvSpPr>
          <p:nvPr>
            <p:ph idx="1"/>
          </p:nvPr>
        </p:nvSpPr>
        <p:spPr>
          <a:xfrm>
            <a:off x="381000" y="914400"/>
            <a:ext cx="7772400" cy="4114800"/>
          </a:xfrm>
        </p:spPr>
        <p:txBody>
          <a:bodyPr/>
          <a:lstStyle/>
          <a:p>
            <a:pPr>
              <a:buFontTx/>
              <a:buNone/>
            </a:pPr>
            <a:endParaRPr lang="en-US" sz="2400" dirty="0" smtClean="0"/>
          </a:p>
          <a:p>
            <a:pPr>
              <a:buFontTx/>
              <a:buNone/>
            </a:pPr>
            <a:endParaRPr lang="en-US" sz="2400" dirty="0" smtClean="0"/>
          </a:p>
          <a:p>
            <a:pPr>
              <a:buFontTx/>
              <a:buNone/>
            </a:pPr>
            <a:r>
              <a:rPr lang="en-US" sz="2400" dirty="0" smtClean="0"/>
              <a:t>f(x</a:t>
            </a:r>
            <a:r>
              <a:rPr lang="en-US" sz="2400" dirty="0"/>
              <a:t>) = (x + 2) </a:t>
            </a:r>
            <a:r>
              <a:rPr lang="en-US" sz="2400" b="1" baseline="30000" dirty="0">
                <a:cs typeface="Times New Roman" pitchFamily="18" charset="0"/>
              </a:rPr>
              <a:t>2</a:t>
            </a:r>
            <a:endParaRPr lang="en-US" sz="2400" dirty="0"/>
          </a:p>
          <a:p>
            <a:pPr>
              <a:buFontTx/>
              <a:buNone/>
            </a:pPr>
            <a:r>
              <a:rPr lang="en-US" sz="2400" dirty="0"/>
              <a:t>g(x) = (x – 2) </a:t>
            </a:r>
            <a:r>
              <a:rPr lang="en-US" sz="2400" b="1" baseline="30000" dirty="0">
                <a:cs typeface="Times New Roman" pitchFamily="18" charset="0"/>
              </a:rPr>
              <a:t>2</a:t>
            </a:r>
          </a:p>
        </p:txBody>
      </p:sp>
      <p:graphicFrame>
        <p:nvGraphicFramePr>
          <p:cNvPr id="35844" name="Group 4"/>
          <p:cNvGraphicFramePr>
            <a:graphicFrameLocks noGrp="1"/>
          </p:cNvGraphicFramePr>
          <p:nvPr/>
        </p:nvGraphicFramePr>
        <p:xfrm>
          <a:off x="3886200" y="1371600"/>
          <a:ext cx="5029200" cy="1173480"/>
        </p:xfrm>
        <a:graphic>
          <a:graphicData uri="http://schemas.openxmlformats.org/drawingml/2006/table">
            <a:tbl>
              <a:tblPr/>
              <a:tblGrid>
                <a:gridCol w="1436688"/>
                <a:gridCol w="425450"/>
                <a:gridCol w="931862"/>
                <a:gridCol w="558800"/>
                <a:gridCol w="457200"/>
                <a:gridCol w="1219200"/>
              </a:tblGrid>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2            3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y = x</a:t>
                      </a:r>
                      <a:r>
                        <a:rPr kumimoji="0" lang="en-US" sz="1600" b="1" i="0" u="none" strike="noStrike" cap="none" normalizeH="0" baseline="30000" smtClean="0">
                          <a:ln>
                            <a:noFill/>
                          </a:ln>
                          <a:solidFill>
                            <a:schemeClr val="tx1"/>
                          </a:solidFill>
                          <a:effectLst/>
                          <a:latin typeface="Arial" charset="0"/>
                          <a:cs typeface="Times New Roman" pitchFamily="18"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4         1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4           9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f(x)= (x + 2)</a:t>
                      </a:r>
                      <a:r>
                        <a:rPr kumimoji="0" lang="en-US" sz="1600" b="1" i="0" u="none" strike="noStrike" cap="none" normalizeH="0" baseline="30000" smtClean="0">
                          <a:ln>
                            <a:noFill/>
                          </a:ln>
                          <a:solidFill>
                            <a:schemeClr val="tx1"/>
                          </a:solidFill>
                          <a:effectLst/>
                          <a:latin typeface="Arial" charset="0"/>
                          <a:cs typeface="Times New Roman" pitchFamily="18" charset="0"/>
                        </a:rPr>
                        <a:t>2</a:t>
                      </a:r>
                      <a:endParaRPr kumimoji="0" lang="en-US" sz="1600" b="1" i="0" u="none" strike="noStrike" cap="none" normalizeH="0" baseline="0" smtClean="0">
                        <a:ln>
                          <a:noFill/>
                        </a:ln>
                        <a:solidFill>
                          <a:schemeClr val="tx1"/>
                        </a:solidFill>
                        <a:effectLst/>
                        <a:latin typeface="Arial"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0         1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16         25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5874" name="Line 34"/>
          <p:cNvSpPr>
            <a:spLocks noChangeShapeType="1"/>
          </p:cNvSpPr>
          <p:nvPr/>
        </p:nvSpPr>
        <p:spPr bwMode="auto">
          <a:xfrm>
            <a:off x="6248400" y="1371600"/>
            <a:ext cx="0" cy="1143000"/>
          </a:xfrm>
          <a:prstGeom prst="line">
            <a:avLst/>
          </a:prstGeom>
          <a:noFill/>
          <a:ln w="9525">
            <a:solidFill>
              <a:schemeClr val="tx1"/>
            </a:solidFill>
            <a:round/>
            <a:headEnd/>
            <a:tailEnd/>
          </a:ln>
          <a:effectLst/>
        </p:spPr>
        <p:txBody>
          <a:bodyPr/>
          <a:lstStyle/>
          <a:p>
            <a:endParaRPr lang="en-US"/>
          </a:p>
        </p:txBody>
      </p:sp>
      <p:sp>
        <p:nvSpPr>
          <p:cNvPr id="35875" name="Line 35"/>
          <p:cNvSpPr>
            <a:spLocks noChangeShapeType="1"/>
          </p:cNvSpPr>
          <p:nvPr/>
        </p:nvSpPr>
        <p:spPr bwMode="auto">
          <a:xfrm>
            <a:off x="8305800" y="1295400"/>
            <a:ext cx="0" cy="1295400"/>
          </a:xfrm>
          <a:prstGeom prst="line">
            <a:avLst/>
          </a:prstGeom>
          <a:noFill/>
          <a:ln w="9525">
            <a:solidFill>
              <a:schemeClr val="tx1"/>
            </a:solidFill>
            <a:round/>
            <a:headEnd/>
            <a:tailEnd/>
          </a:ln>
          <a:effectLst/>
        </p:spPr>
        <p:txBody>
          <a:bodyPr/>
          <a:lstStyle/>
          <a:p>
            <a:endParaRPr lang="en-US"/>
          </a:p>
        </p:txBody>
      </p:sp>
      <p:graphicFrame>
        <p:nvGraphicFramePr>
          <p:cNvPr id="35876" name="Group 36"/>
          <p:cNvGraphicFramePr>
            <a:graphicFrameLocks noGrp="1"/>
          </p:cNvGraphicFramePr>
          <p:nvPr/>
        </p:nvGraphicFramePr>
        <p:xfrm>
          <a:off x="3657600" y="3581400"/>
          <a:ext cx="5105400" cy="1219200"/>
        </p:xfrm>
        <a:graphic>
          <a:graphicData uri="http://schemas.openxmlformats.org/drawingml/2006/table">
            <a:tbl>
              <a:tblPr/>
              <a:tblGrid>
                <a:gridCol w="1458913"/>
                <a:gridCol w="431800"/>
                <a:gridCol w="946150"/>
                <a:gridCol w="566737"/>
                <a:gridCol w="463550"/>
                <a:gridCol w="1238250"/>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2            3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y = x</a:t>
                      </a:r>
                      <a:r>
                        <a:rPr kumimoji="0" lang="en-US" sz="1600" b="1" i="0" u="none" strike="noStrike" cap="none" normalizeH="0" baseline="30000" smtClean="0">
                          <a:ln>
                            <a:noFill/>
                          </a:ln>
                          <a:solidFill>
                            <a:schemeClr val="tx1"/>
                          </a:solidFill>
                          <a:effectLst/>
                          <a:latin typeface="Arial" charset="0"/>
                          <a:cs typeface="Times New Roman" pitchFamily="18"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4         1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4           9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g(x)= (x - 2)</a:t>
                      </a:r>
                      <a:r>
                        <a:rPr kumimoji="0" lang="en-US" sz="1600" b="1" i="0" u="none" strike="noStrike" cap="none" normalizeH="0" baseline="30000" smtClean="0">
                          <a:ln>
                            <a:noFill/>
                          </a:ln>
                          <a:solidFill>
                            <a:schemeClr val="tx1"/>
                          </a:solidFill>
                          <a:effectLst/>
                          <a:latin typeface="Arial" charset="0"/>
                          <a:cs typeface="Times New Roman" pitchFamily="18" charset="0"/>
                        </a:rPr>
                        <a:t>2</a:t>
                      </a:r>
                      <a:endParaRPr kumimoji="0" lang="en-US" sz="1600" b="1" i="0" u="none" strike="noStrike" cap="none" normalizeH="0" baseline="0" smtClean="0">
                        <a:ln>
                          <a:noFill/>
                        </a:ln>
                        <a:solidFill>
                          <a:schemeClr val="tx1"/>
                        </a:solidFill>
                        <a:effectLst/>
                        <a:latin typeface="Arial"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16       9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0           1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5906" name="Line 66"/>
          <p:cNvSpPr>
            <a:spLocks noChangeShapeType="1"/>
          </p:cNvSpPr>
          <p:nvPr/>
        </p:nvSpPr>
        <p:spPr bwMode="auto">
          <a:xfrm>
            <a:off x="6096000" y="3581400"/>
            <a:ext cx="0" cy="1219200"/>
          </a:xfrm>
          <a:prstGeom prst="line">
            <a:avLst/>
          </a:prstGeom>
          <a:noFill/>
          <a:ln w="9525">
            <a:solidFill>
              <a:schemeClr val="tx1"/>
            </a:solidFill>
            <a:round/>
            <a:headEnd/>
            <a:tailEnd/>
          </a:ln>
          <a:effectLst/>
        </p:spPr>
        <p:txBody>
          <a:bodyPr/>
          <a:lstStyle/>
          <a:p>
            <a:endParaRPr lang="en-US"/>
          </a:p>
        </p:txBody>
      </p:sp>
      <p:sp>
        <p:nvSpPr>
          <p:cNvPr id="35907" name="Line 67"/>
          <p:cNvSpPr>
            <a:spLocks noChangeShapeType="1"/>
          </p:cNvSpPr>
          <p:nvPr/>
        </p:nvSpPr>
        <p:spPr bwMode="auto">
          <a:xfrm>
            <a:off x="8001000" y="3581400"/>
            <a:ext cx="0" cy="1219200"/>
          </a:xfrm>
          <a:prstGeom prst="line">
            <a:avLst/>
          </a:prstGeom>
          <a:noFill/>
          <a:ln w="9525">
            <a:solidFill>
              <a:schemeClr val="tx1"/>
            </a:solidFill>
            <a:round/>
            <a:headEnd/>
            <a:tailEnd/>
          </a:ln>
          <a:effectLst/>
        </p:spPr>
        <p:txBody>
          <a:bodyPr/>
          <a:lstStyle/>
          <a:p>
            <a:endParaRPr lang="en-US"/>
          </a:p>
        </p:txBody>
      </p:sp>
      <p:sp>
        <p:nvSpPr>
          <p:cNvPr id="35908" name="Line 68"/>
          <p:cNvSpPr>
            <a:spLocks noChangeShapeType="1"/>
          </p:cNvSpPr>
          <p:nvPr/>
        </p:nvSpPr>
        <p:spPr bwMode="auto">
          <a:xfrm>
            <a:off x="5791200" y="4191000"/>
            <a:ext cx="838200" cy="152400"/>
          </a:xfrm>
          <a:prstGeom prst="line">
            <a:avLst/>
          </a:prstGeom>
          <a:noFill/>
          <a:ln w="9525">
            <a:solidFill>
              <a:schemeClr val="accent2"/>
            </a:solidFill>
            <a:round/>
            <a:headEnd/>
            <a:tailEnd type="triangle" w="med" len="med"/>
          </a:ln>
          <a:effectLst/>
        </p:spPr>
        <p:txBody>
          <a:bodyPr/>
          <a:lstStyle/>
          <a:p>
            <a:endParaRPr lang="en-US"/>
          </a:p>
        </p:txBody>
      </p:sp>
      <p:sp>
        <p:nvSpPr>
          <p:cNvPr id="35909" name="Line 69"/>
          <p:cNvSpPr>
            <a:spLocks noChangeShapeType="1"/>
          </p:cNvSpPr>
          <p:nvPr/>
        </p:nvSpPr>
        <p:spPr bwMode="auto">
          <a:xfrm>
            <a:off x="6477000" y="4191000"/>
            <a:ext cx="685800" cy="228600"/>
          </a:xfrm>
          <a:prstGeom prst="line">
            <a:avLst/>
          </a:prstGeom>
          <a:noFill/>
          <a:ln w="9525">
            <a:solidFill>
              <a:schemeClr val="accent2"/>
            </a:solidFill>
            <a:round/>
            <a:headEnd/>
            <a:tailEnd type="triangle" w="med" len="med"/>
          </a:ln>
          <a:effectLst/>
        </p:spPr>
        <p:txBody>
          <a:bodyPr/>
          <a:lstStyle/>
          <a:p>
            <a:endParaRPr lang="en-US"/>
          </a:p>
        </p:txBody>
      </p:sp>
      <p:sp>
        <p:nvSpPr>
          <p:cNvPr id="35910" name="Line 70"/>
          <p:cNvSpPr>
            <a:spLocks noChangeShapeType="1"/>
          </p:cNvSpPr>
          <p:nvPr/>
        </p:nvSpPr>
        <p:spPr bwMode="auto">
          <a:xfrm>
            <a:off x="5334000" y="4267200"/>
            <a:ext cx="838200" cy="152400"/>
          </a:xfrm>
          <a:prstGeom prst="line">
            <a:avLst/>
          </a:prstGeom>
          <a:noFill/>
          <a:ln w="9525">
            <a:solidFill>
              <a:schemeClr val="accent2"/>
            </a:solidFill>
            <a:round/>
            <a:headEnd/>
            <a:tailEnd type="triangle" w="med" len="med"/>
          </a:ln>
          <a:effectLst/>
        </p:spPr>
        <p:txBody>
          <a:bodyPr/>
          <a:lstStyle/>
          <a:p>
            <a:endParaRPr lang="en-US"/>
          </a:p>
        </p:txBody>
      </p:sp>
      <p:sp>
        <p:nvSpPr>
          <p:cNvPr id="35911" name="Line 71"/>
          <p:cNvSpPr>
            <a:spLocks noChangeShapeType="1"/>
          </p:cNvSpPr>
          <p:nvPr/>
        </p:nvSpPr>
        <p:spPr bwMode="auto">
          <a:xfrm>
            <a:off x="6781800" y="4191000"/>
            <a:ext cx="838200" cy="152400"/>
          </a:xfrm>
          <a:prstGeom prst="line">
            <a:avLst/>
          </a:prstGeom>
          <a:noFill/>
          <a:ln w="9525">
            <a:solidFill>
              <a:schemeClr val="accent2"/>
            </a:solidFill>
            <a:round/>
            <a:headEnd/>
            <a:tailEnd type="triangle" w="med" len="med"/>
          </a:ln>
          <a:effectLst/>
        </p:spPr>
        <p:txBody>
          <a:bodyPr/>
          <a:lstStyle/>
          <a:p>
            <a:endParaRPr lang="en-US"/>
          </a:p>
        </p:txBody>
      </p:sp>
      <p:sp>
        <p:nvSpPr>
          <p:cNvPr id="35912" name="Line 72"/>
          <p:cNvSpPr>
            <a:spLocks noChangeShapeType="1"/>
          </p:cNvSpPr>
          <p:nvPr/>
        </p:nvSpPr>
        <p:spPr bwMode="auto">
          <a:xfrm>
            <a:off x="7467600" y="4191000"/>
            <a:ext cx="838200" cy="228600"/>
          </a:xfrm>
          <a:prstGeom prst="line">
            <a:avLst/>
          </a:prstGeom>
          <a:noFill/>
          <a:ln w="9525">
            <a:solidFill>
              <a:schemeClr val="accent2"/>
            </a:solidFill>
            <a:round/>
            <a:headEnd/>
            <a:tailEnd type="triangle" w="med" len="med"/>
          </a:ln>
          <a:effectLst/>
        </p:spPr>
        <p:txBody>
          <a:bodyPr/>
          <a:lstStyle/>
          <a:p>
            <a:endParaRPr lang="en-US"/>
          </a:p>
        </p:txBody>
      </p:sp>
      <p:sp>
        <p:nvSpPr>
          <p:cNvPr id="35913" name="Line 73"/>
          <p:cNvSpPr>
            <a:spLocks noChangeShapeType="1"/>
          </p:cNvSpPr>
          <p:nvPr/>
        </p:nvSpPr>
        <p:spPr bwMode="auto">
          <a:xfrm flipH="1">
            <a:off x="5562600" y="1828800"/>
            <a:ext cx="762000" cy="304800"/>
          </a:xfrm>
          <a:prstGeom prst="line">
            <a:avLst/>
          </a:prstGeom>
          <a:noFill/>
          <a:ln w="9525">
            <a:solidFill>
              <a:schemeClr val="accent2"/>
            </a:solidFill>
            <a:round/>
            <a:headEnd/>
            <a:tailEnd type="triangle" w="med" len="med"/>
          </a:ln>
          <a:effectLst/>
        </p:spPr>
        <p:txBody>
          <a:bodyPr/>
          <a:lstStyle/>
          <a:p>
            <a:endParaRPr lang="en-US"/>
          </a:p>
        </p:txBody>
      </p:sp>
      <p:sp>
        <p:nvSpPr>
          <p:cNvPr id="35914" name="Line 74"/>
          <p:cNvSpPr>
            <a:spLocks noChangeShapeType="1"/>
          </p:cNvSpPr>
          <p:nvPr/>
        </p:nvSpPr>
        <p:spPr bwMode="auto">
          <a:xfrm flipH="1">
            <a:off x="5943600" y="1905000"/>
            <a:ext cx="762000" cy="304800"/>
          </a:xfrm>
          <a:prstGeom prst="line">
            <a:avLst/>
          </a:prstGeom>
          <a:noFill/>
          <a:ln w="9525">
            <a:solidFill>
              <a:schemeClr val="accent2"/>
            </a:solidFill>
            <a:round/>
            <a:headEnd/>
            <a:tailEnd type="triangle" w="med" len="med"/>
          </a:ln>
          <a:effectLst/>
        </p:spPr>
        <p:txBody>
          <a:bodyPr/>
          <a:lstStyle/>
          <a:p>
            <a:endParaRPr lang="en-US"/>
          </a:p>
        </p:txBody>
      </p:sp>
      <p:sp>
        <p:nvSpPr>
          <p:cNvPr id="35915" name="Line 75"/>
          <p:cNvSpPr>
            <a:spLocks noChangeShapeType="1"/>
          </p:cNvSpPr>
          <p:nvPr/>
        </p:nvSpPr>
        <p:spPr bwMode="auto">
          <a:xfrm flipH="1">
            <a:off x="6553200" y="1905000"/>
            <a:ext cx="762000" cy="304800"/>
          </a:xfrm>
          <a:prstGeom prst="line">
            <a:avLst/>
          </a:prstGeom>
          <a:noFill/>
          <a:ln w="9525">
            <a:solidFill>
              <a:schemeClr val="accent2"/>
            </a:solidFill>
            <a:round/>
            <a:headEnd/>
            <a:tailEnd type="triangle" w="med" len="med"/>
          </a:ln>
          <a:effectLst/>
        </p:spPr>
        <p:txBody>
          <a:bodyPr/>
          <a:lstStyle/>
          <a:p>
            <a:endParaRPr lang="en-US"/>
          </a:p>
        </p:txBody>
      </p:sp>
      <p:sp>
        <p:nvSpPr>
          <p:cNvPr id="35916" name="Line 76"/>
          <p:cNvSpPr>
            <a:spLocks noChangeShapeType="1"/>
          </p:cNvSpPr>
          <p:nvPr/>
        </p:nvSpPr>
        <p:spPr bwMode="auto">
          <a:xfrm flipH="1">
            <a:off x="6934200" y="1905000"/>
            <a:ext cx="762000" cy="304800"/>
          </a:xfrm>
          <a:prstGeom prst="line">
            <a:avLst/>
          </a:prstGeom>
          <a:noFill/>
          <a:ln w="9525">
            <a:solidFill>
              <a:schemeClr val="accent2"/>
            </a:solidFill>
            <a:round/>
            <a:headEnd/>
            <a:tailEnd type="triangle" w="med" len="med"/>
          </a:ln>
          <a:effectLst/>
        </p:spPr>
        <p:txBody>
          <a:bodyPr/>
          <a:lstStyle/>
          <a:p>
            <a:endParaRPr lang="en-US"/>
          </a:p>
        </p:txBody>
      </p:sp>
      <p:sp>
        <p:nvSpPr>
          <p:cNvPr id="35917" name="Line 77"/>
          <p:cNvSpPr>
            <a:spLocks noChangeShapeType="1"/>
          </p:cNvSpPr>
          <p:nvPr/>
        </p:nvSpPr>
        <p:spPr bwMode="auto">
          <a:xfrm flipH="1">
            <a:off x="7543800" y="1828800"/>
            <a:ext cx="762000" cy="304800"/>
          </a:xfrm>
          <a:prstGeom prst="line">
            <a:avLst/>
          </a:prstGeom>
          <a:noFill/>
          <a:ln w="9525">
            <a:solidFill>
              <a:schemeClr val="accent2"/>
            </a:solidFill>
            <a:round/>
            <a:headEnd/>
            <a:tailEnd type="triangle" w="med" len="med"/>
          </a:ln>
          <a:effectLst/>
        </p:spPr>
        <p:txBody>
          <a:bodyPr/>
          <a:lstStyle/>
          <a:p>
            <a:endParaRPr lang="en-US"/>
          </a:p>
        </p:txBody>
      </p:sp>
      <p:sp>
        <p:nvSpPr>
          <p:cNvPr id="35918" name="Line 78"/>
          <p:cNvSpPr>
            <a:spLocks noChangeShapeType="1"/>
          </p:cNvSpPr>
          <p:nvPr/>
        </p:nvSpPr>
        <p:spPr bwMode="auto">
          <a:xfrm>
            <a:off x="0" y="5638800"/>
            <a:ext cx="3581400" cy="0"/>
          </a:xfrm>
          <a:prstGeom prst="line">
            <a:avLst/>
          </a:prstGeom>
          <a:noFill/>
          <a:ln w="9525">
            <a:solidFill>
              <a:schemeClr val="tx1"/>
            </a:solidFill>
            <a:round/>
            <a:headEnd/>
            <a:tailEnd type="triangle" w="med" len="med"/>
          </a:ln>
          <a:effectLst/>
        </p:spPr>
        <p:txBody>
          <a:bodyPr/>
          <a:lstStyle/>
          <a:p>
            <a:endParaRPr lang="en-US"/>
          </a:p>
        </p:txBody>
      </p:sp>
      <p:sp>
        <p:nvSpPr>
          <p:cNvPr id="35919" name="Line 79"/>
          <p:cNvSpPr>
            <a:spLocks noChangeShapeType="1"/>
          </p:cNvSpPr>
          <p:nvPr/>
        </p:nvSpPr>
        <p:spPr bwMode="auto">
          <a:xfrm flipV="1">
            <a:off x="1524000" y="2667000"/>
            <a:ext cx="0" cy="3886200"/>
          </a:xfrm>
          <a:prstGeom prst="line">
            <a:avLst/>
          </a:prstGeom>
          <a:noFill/>
          <a:ln w="9525">
            <a:solidFill>
              <a:schemeClr val="tx1"/>
            </a:solidFill>
            <a:round/>
            <a:headEnd/>
            <a:tailEnd type="triangle" w="med" len="med"/>
          </a:ln>
          <a:effectLst/>
        </p:spPr>
        <p:txBody>
          <a:bodyPr/>
          <a:lstStyle/>
          <a:p>
            <a:endParaRPr lang="en-US"/>
          </a:p>
        </p:txBody>
      </p:sp>
      <p:sp>
        <p:nvSpPr>
          <p:cNvPr id="35920" name="Arc 80"/>
          <p:cNvSpPr>
            <a:spLocks/>
          </p:cNvSpPr>
          <p:nvPr/>
        </p:nvSpPr>
        <p:spPr bwMode="auto">
          <a:xfrm rot="10218673" flipH="1">
            <a:off x="830263" y="3660775"/>
            <a:ext cx="1295400" cy="190182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wrap="none" anchor="ctr"/>
          <a:lstStyle/>
          <a:p>
            <a:endParaRPr lang="en-US"/>
          </a:p>
        </p:txBody>
      </p:sp>
      <p:sp>
        <p:nvSpPr>
          <p:cNvPr id="35921" name="Arc 81"/>
          <p:cNvSpPr>
            <a:spLocks/>
          </p:cNvSpPr>
          <p:nvPr/>
        </p:nvSpPr>
        <p:spPr bwMode="auto">
          <a:xfrm rot="10307997">
            <a:off x="228600" y="3352800"/>
            <a:ext cx="685800" cy="237172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wrap="none" anchor="ctr"/>
          <a:lstStyle/>
          <a:p>
            <a:endParaRPr lang="en-US"/>
          </a:p>
        </p:txBody>
      </p:sp>
      <p:sp>
        <p:nvSpPr>
          <p:cNvPr id="35922" name="Arc 82"/>
          <p:cNvSpPr>
            <a:spLocks/>
          </p:cNvSpPr>
          <p:nvPr/>
        </p:nvSpPr>
        <p:spPr bwMode="auto">
          <a:xfrm rot="10307997">
            <a:off x="612775" y="3275013"/>
            <a:ext cx="685800" cy="2438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wrap="none" anchor="ctr"/>
          <a:lstStyle/>
          <a:p>
            <a:endParaRPr lang="en-US"/>
          </a:p>
        </p:txBody>
      </p:sp>
      <p:sp>
        <p:nvSpPr>
          <p:cNvPr id="35923" name="Arc 83"/>
          <p:cNvSpPr>
            <a:spLocks/>
          </p:cNvSpPr>
          <p:nvPr/>
        </p:nvSpPr>
        <p:spPr bwMode="auto">
          <a:xfrm rot="10218673" flipH="1">
            <a:off x="1905000" y="3657600"/>
            <a:ext cx="1295400" cy="1905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wrap="none" anchor="ctr"/>
          <a:lstStyle/>
          <a:p>
            <a:endParaRPr lang="en-US"/>
          </a:p>
        </p:txBody>
      </p:sp>
      <p:sp>
        <p:nvSpPr>
          <p:cNvPr id="35924" name="Arc 84"/>
          <p:cNvSpPr>
            <a:spLocks/>
          </p:cNvSpPr>
          <p:nvPr/>
        </p:nvSpPr>
        <p:spPr bwMode="auto">
          <a:xfrm rot="10218673" flipH="1">
            <a:off x="1301750" y="3579813"/>
            <a:ext cx="1295400" cy="19812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wrap="none" anchor="ctr"/>
          <a:lstStyle/>
          <a:p>
            <a:endParaRPr lang="en-US"/>
          </a:p>
        </p:txBody>
      </p:sp>
      <p:sp>
        <p:nvSpPr>
          <p:cNvPr id="35925" name="Arc 85"/>
          <p:cNvSpPr>
            <a:spLocks/>
          </p:cNvSpPr>
          <p:nvPr/>
        </p:nvSpPr>
        <p:spPr bwMode="auto">
          <a:xfrm rot="10307997">
            <a:off x="1217613" y="3335338"/>
            <a:ext cx="809625" cy="237172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wrap="none" anchor="ctr"/>
          <a:lstStyle/>
          <a:p>
            <a:endParaRPr lang="en-US"/>
          </a:p>
        </p:txBody>
      </p:sp>
      <p:sp>
        <p:nvSpPr>
          <p:cNvPr id="35926" name="Text Box 86"/>
          <p:cNvSpPr txBox="1">
            <a:spLocks noChangeArrowheads="1"/>
          </p:cNvSpPr>
          <p:nvPr/>
        </p:nvSpPr>
        <p:spPr bwMode="auto">
          <a:xfrm>
            <a:off x="365125" y="5753100"/>
            <a:ext cx="2089150" cy="366713"/>
          </a:xfrm>
          <a:prstGeom prst="rect">
            <a:avLst/>
          </a:prstGeom>
          <a:noFill/>
          <a:ln w="9525">
            <a:noFill/>
            <a:miter lim="800000"/>
            <a:headEnd/>
            <a:tailEnd/>
          </a:ln>
          <a:effectLst/>
        </p:spPr>
        <p:txBody>
          <a:bodyPr wrap="none">
            <a:spAutoFit/>
          </a:bodyPr>
          <a:lstStyle/>
          <a:p>
            <a:r>
              <a:rPr lang="en-US">
                <a:latin typeface="Times New Roman" pitchFamily="18" charset="0"/>
              </a:rPr>
              <a:t> - 3                          3</a:t>
            </a:r>
          </a:p>
        </p:txBody>
      </p:sp>
      <p:sp>
        <p:nvSpPr>
          <p:cNvPr id="35927" name="Text Box 87"/>
          <p:cNvSpPr txBox="1">
            <a:spLocks noChangeArrowheads="1"/>
          </p:cNvSpPr>
          <p:nvPr/>
        </p:nvSpPr>
        <p:spPr bwMode="auto">
          <a:xfrm>
            <a:off x="381000" y="2590800"/>
            <a:ext cx="541338" cy="336550"/>
          </a:xfrm>
          <a:prstGeom prst="rect">
            <a:avLst/>
          </a:prstGeom>
          <a:noFill/>
          <a:ln w="9525">
            <a:noFill/>
            <a:miter lim="800000"/>
            <a:headEnd/>
            <a:tailEnd/>
          </a:ln>
          <a:effectLst/>
        </p:spPr>
        <p:txBody>
          <a:bodyPr wrap="none">
            <a:spAutoFit/>
          </a:bodyPr>
          <a:lstStyle/>
          <a:p>
            <a:r>
              <a:rPr lang="en-US" sz="1600" dirty="0">
                <a:latin typeface="Times New Roman" pitchFamily="18" charset="0"/>
              </a:rPr>
              <a:t>f(x) </a:t>
            </a:r>
          </a:p>
        </p:txBody>
      </p:sp>
      <p:sp>
        <p:nvSpPr>
          <p:cNvPr id="35928" name="Text Box 88"/>
          <p:cNvSpPr txBox="1">
            <a:spLocks noChangeArrowheads="1"/>
          </p:cNvSpPr>
          <p:nvPr/>
        </p:nvSpPr>
        <p:spPr bwMode="auto">
          <a:xfrm>
            <a:off x="2514600" y="2743200"/>
            <a:ext cx="574675" cy="336550"/>
          </a:xfrm>
          <a:prstGeom prst="rect">
            <a:avLst/>
          </a:prstGeom>
          <a:noFill/>
          <a:ln w="9525">
            <a:noFill/>
            <a:miter lim="800000"/>
            <a:headEnd/>
            <a:tailEnd/>
          </a:ln>
          <a:effectLst/>
        </p:spPr>
        <p:txBody>
          <a:bodyPr wrap="none">
            <a:spAutoFit/>
          </a:bodyPr>
          <a:lstStyle/>
          <a:p>
            <a:r>
              <a:rPr lang="en-US" sz="1600">
                <a:latin typeface="Times New Roman" pitchFamily="18" charset="0"/>
              </a:rPr>
              <a:t>g(x) </a:t>
            </a:r>
          </a:p>
        </p:txBody>
      </p:sp>
      <p:sp>
        <p:nvSpPr>
          <p:cNvPr id="35929" name="Text Box 89"/>
          <p:cNvSpPr txBox="1">
            <a:spLocks noChangeArrowheads="1"/>
          </p:cNvSpPr>
          <p:nvPr/>
        </p:nvSpPr>
        <p:spPr bwMode="auto">
          <a:xfrm>
            <a:off x="1447800" y="5815013"/>
            <a:ext cx="296863" cy="336550"/>
          </a:xfrm>
          <a:prstGeom prst="rect">
            <a:avLst/>
          </a:prstGeom>
          <a:noFill/>
          <a:ln w="9525">
            <a:noFill/>
            <a:miter lim="800000"/>
            <a:headEnd/>
            <a:tailEnd/>
          </a:ln>
          <a:effectLst/>
        </p:spPr>
        <p:txBody>
          <a:bodyPr wrap="none">
            <a:spAutoFit/>
          </a:bodyPr>
          <a:lstStyle/>
          <a:p>
            <a:r>
              <a:rPr lang="en-US" sz="1600" b="1"/>
              <a:t>0</a:t>
            </a:r>
          </a:p>
        </p:txBody>
      </p:sp>
      <p:sp>
        <p:nvSpPr>
          <p:cNvPr id="35930" name="Rectangle 90"/>
          <p:cNvSpPr>
            <a:spLocks noChangeArrowheads="1"/>
          </p:cNvSpPr>
          <p:nvPr/>
        </p:nvSpPr>
        <p:spPr bwMode="auto">
          <a:xfrm>
            <a:off x="3810000" y="5181600"/>
            <a:ext cx="5334000" cy="1192213"/>
          </a:xfrm>
          <a:prstGeom prst="rect">
            <a:avLst/>
          </a:prstGeom>
          <a:noFill/>
          <a:ln w="9525">
            <a:noFill/>
            <a:miter lim="800000"/>
            <a:headEnd/>
            <a:tailEnd/>
          </a:ln>
          <a:effectLst/>
        </p:spPr>
        <p:txBody>
          <a:bodyPr>
            <a:spAutoFit/>
          </a:bodyPr>
          <a:lstStyle/>
          <a:p>
            <a:pPr marL="342900" indent="-342900"/>
            <a:r>
              <a:rPr lang="en-US" b="1"/>
              <a:t>The graph of y = f(x + h),   ( h&gt; 0) is </a:t>
            </a:r>
            <a:r>
              <a:rPr lang="en-US" b="1" u="sng"/>
              <a:t>shifted h</a:t>
            </a:r>
          </a:p>
          <a:p>
            <a:pPr marL="342900" indent="-342900"/>
            <a:r>
              <a:rPr lang="en-US" b="1" u="sng"/>
              <a:t>units to the left</a:t>
            </a:r>
          </a:p>
          <a:p>
            <a:pPr marL="342900" indent="-342900"/>
            <a:r>
              <a:rPr lang="en-US" b="1"/>
              <a:t>The graph of y = f(x - h),    ( h &gt; 0) is </a:t>
            </a:r>
            <a:r>
              <a:rPr lang="en-US" b="1" u="sng"/>
              <a:t>shifted h</a:t>
            </a:r>
          </a:p>
          <a:p>
            <a:pPr marL="342900" indent="-342900"/>
            <a:r>
              <a:rPr lang="en-US" b="1" u="sng"/>
              <a:t>units to the right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z="3200" dirty="0"/>
              <a:t>Scale Factors and Reflections  (pg </a:t>
            </a:r>
            <a:r>
              <a:rPr lang="en-US" sz="3200" dirty="0" smtClean="0"/>
              <a:t>160)</a:t>
            </a:r>
            <a:endParaRPr lang="en-US" sz="3200" dirty="0"/>
          </a:p>
        </p:txBody>
      </p:sp>
      <p:sp>
        <p:nvSpPr>
          <p:cNvPr id="46083" name="Rectangle 3"/>
          <p:cNvSpPr>
            <a:spLocks noGrp="1" noChangeArrowheads="1"/>
          </p:cNvSpPr>
          <p:nvPr>
            <p:ph type="body" sz="half" idx="1"/>
          </p:nvPr>
        </p:nvSpPr>
        <p:spPr>
          <a:xfrm>
            <a:off x="457200" y="1447800"/>
            <a:ext cx="8686800" cy="4525963"/>
          </a:xfrm>
        </p:spPr>
        <p:txBody>
          <a:bodyPr/>
          <a:lstStyle/>
          <a:p>
            <a:pPr>
              <a:lnSpc>
                <a:spcPct val="80000"/>
              </a:lnSpc>
              <a:buFontTx/>
              <a:buNone/>
            </a:pPr>
            <a:r>
              <a:rPr lang="en-US" dirty="0"/>
              <a:t>   </a:t>
            </a:r>
            <a:r>
              <a:rPr lang="en-US" sz="1800" b="1" dirty="0"/>
              <a:t>Compared with the graph of y = f(x), the graph of y = </a:t>
            </a:r>
            <a:r>
              <a:rPr lang="en-US" sz="1800" b="1" dirty="0" err="1"/>
              <a:t>af</a:t>
            </a:r>
            <a:r>
              <a:rPr lang="en-US" sz="1800" b="1" dirty="0"/>
              <a:t>(x), where a = 0, is </a:t>
            </a:r>
          </a:p>
          <a:p>
            <a:pPr>
              <a:lnSpc>
                <a:spcPct val="80000"/>
              </a:lnSpc>
              <a:buFontTx/>
              <a:buNone/>
            </a:pPr>
            <a:r>
              <a:rPr lang="en-US" sz="1800" b="1" dirty="0"/>
              <a:t>   1. </a:t>
            </a:r>
            <a:r>
              <a:rPr lang="en-US" sz="1800" b="1" u="sng" dirty="0" err="1"/>
              <a:t>streched</a:t>
            </a:r>
            <a:r>
              <a:rPr lang="en-US" sz="1800" b="1" u="sng" dirty="0"/>
              <a:t> vertically</a:t>
            </a:r>
            <a:r>
              <a:rPr lang="en-US" sz="1800" b="1" dirty="0"/>
              <a:t> by a factor of   a   if   a   &gt; 1</a:t>
            </a:r>
          </a:p>
          <a:p>
            <a:pPr>
              <a:lnSpc>
                <a:spcPct val="80000"/>
              </a:lnSpc>
              <a:buFontTx/>
              <a:buNone/>
            </a:pPr>
            <a:r>
              <a:rPr lang="en-US" sz="1800" b="1" dirty="0"/>
              <a:t>   2. </a:t>
            </a:r>
            <a:r>
              <a:rPr lang="en-US" sz="1800" b="1" u="sng" dirty="0"/>
              <a:t>compressed vertically</a:t>
            </a:r>
            <a:r>
              <a:rPr lang="en-US" sz="1800" b="1" dirty="0"/>
              <a:t> by a factor of  a  if 0 &lt;  a   &lt; </a:t>
            </a:r>
            <a:r>
              <a:rPr lang="en-US" sz="1800" b="1" dirty="0" smtClean="0"/>
              <a:t> 1 </a:t>
            </a:r>
            <a:r>
              <a:rPr lang="en-US" sz="1800" b="1" dirty="0"/>
              <a:t>and </a:t>
            </a:r>
          </a:p>
          <a:p>
            <a:pPr>
              <a:lnSpc>
                <a:spcPct val="80000"/>
              </a:lnSpc>
              <a:buFontTx/>
              <a:buNone/>
            </a:pPr>
            <a:r>
              <a:rPr lang="en-US" sz="1800" b="1" dirty="0"/>
              <a:t>   3. </a:t>
            </a:r>
            <a:r>
              <a:rPr lang="en-US" sz="1800" b="1" u="sng" dirty="0"/>
              <a:t>reflected </a:t>
            </a:r>
            <a:r>
              <a:rPr lang="en-US" sz="1800" b="1" dirty="0"/>
              <a:t>about the x-axis if </a:t>
            </a:r>
            <a:r>
              <a:rPr lang="en-US" sz="1800" b="1" dirty="0" smtClean="0"/>
              <a:t>  a   </a:t>
            </a:r>
            <a:r>
              <a:rPr lang="en-US" sz="1800" b="1" dirty="0"/>
              <a:t>&lt; 0 </a:t>
            </a:r>
          </a:p>
          <a:p>
            <a:pPr>
              <a:lnSpc>
                <a:spcPct val="80000"/>
              </a:lnSpc>
              <a:buFontTx/>
              <a:buNone/>
            </a:pPr>
            <a:r>
              <a:rPr lang="en-US" sz="1800" b="1" dirty="0"/>
              <a:t>The constant a is called the </a:t>
            </a:r>
            <a:r>
              <a:rPr lang="en-US" sz="1800" u="sng" dirty="0"/>
              <a:t>Scale factor </a:t>
            </a:r>
            <a:r>
              <a:rPr lang="en-US" sz="1800" b="1" dirty="0"/>
              <a:t>for the graph                   </a:t>
            </a:r>
          </a:p>
          <a:p>
            <a:pPr>
              <a:lnSpc>
                <a:spcPct val="80000"/>
              </a:lnSpc>
              <a:buFontTx/>
              <a:buNone/>
            </a:pPr>
            <a:r>
              <a:rPr lang="en-US" sz="1800" b="1" dirty="0"/>
              <a:t>       </a:t>
            </a:r>
            <a:r>
              <a:rPr lang="en-US" sz="1800" dirty="0"/>
              <a:t>y = x</a:t>
            </a:r>
            <a:r>
              <a:rPr lang="en-US" sz="1800" baseline="30000" dirty="0"/>
              <a:t>2</a:t>
            </a:r>
          </a:p>
          <a:p>
            <a:pPr>
              <a:lnSpc>
                <a:spcPct val="80000"/>
              </a:lnSpc>
              <a:buFontTx/>
              <a:buNone/>
            </a:pPr>
            <a:endParaRPr lang="en-US" sz="1800" b="1" dirty="0"/>
          </a:p>
        </p:txBody>
      </p:sp>
      <p:graphicFrame>
        <p:nvGraphicFramePr>
          <p:cNvPr id="46108" name="Object 28"/>
          <p:cNvGraphicFramePr>
            <a:graphicFrameLocks noChangeAspect="1"/>
          </p:cNvGraphicFramePr>
          <p:nvPr>
            <p:ph sz="half" idx="2"/>
          </p:nvPr>
        </p:nvGraphicFramePr>
        <p:xfrm>
          <a:off x="5105400" y="3048000"/>
          <a:ext cx="176213" cy="457200"/>
        </p:xfrm>
        <a:graphic>
          <a:graphicData uri="http://schemas.openxmlformats.org/presentationml/2006/ole">
            <p:oleObj spid="_x0000_s5122" name="Equation" r:id="rId3" imgW="152280" imgH="393480" progId="Equation.3">
              <p:embed/>
            </p:oleObj>
          </a:graphicData>
        </a:graphic>
      </p:graphicFrame>
      <p:pic>
        <p:nvPicPr>
          <p:cNvPr id="46084" name="Picture 4"/>
          <p:cNvPicPr>
            <a:picLocks noChangeAspect="1" noChangeArrowheads="1"/>
          </p:cNvPicPr>
          <p:nvPr/>
        </p:nvPicPr>
        <p:blipFill>
          <a:blip r:embed="rId4" cstate="print"/>
          <a:srcRect/>
          <a:stretch>
            <a:fillRect/>
          </a:stretch>
        </p:blipFill>
        <p:spPr bwMode="auto">
          <a:xfrm>
            <a:off x="381000" y="3581400"/>
            <a:ext cx="2362200" cy="1598661"/>
          </a:xfrm>
          <a:prstGeom prst="rect">
            <a:avLst/>
          </a:prstGeom>
          <a:noFill/>
          <a:ln w="9525">
            <a:noFill/>
            <a:miter lim="800000"/>
            <a:headEnd/>
            <a:tailEnd/>
          </a:ln>
          <a:effectLst/>
        </p:spPr>
      </p:pic>
      <p:pic>
        <p:nvPicPr>
          <p:cNvPr id="46085" name="Picture 5"/>
          <p:cNvPicPr>
            <a:picLocks noChangeAspect="1" noChangeArrowheads="1"/>
          </p:cNvPicPr>
          <p:nvPr/>
        </p:nvPicPr>
        <p:blipFill>
          <a:blip r:embed="rId5" cstate="print"/>
          <a:srcRect/>
          <a:stretch>
            <a:fillRect/>
          </a:stretch>
        </p:blipFill>
        <p:spPr bwMode="auto">
          <a:xfrm>
            <a:off x="3429000" y="3581400"/>
            <a:ext cx="2209800" cy="1496917"/>
          </a:xfrm>
          <a:prstGeom prst="rect">
            <a:avLst/>
          </a:prstGeom>
          <a:noFill/>
          <a:ln w="9525">
            <a:noFill/>
            <a:miter lim="800000"/>
            <a:headEnd/>
            <a:tailEnd/>
          </a:ln>
          <a:effectLst/>
        </p:spPr>
      </p:pic>
      <p:pic>
        <p:nvPicPr>
          <p:cNvPr id="46086" name="Picture 6"/>
          <p:cNvPicPr>
            <a:picLocks noChangeAspect="1" noChangeArrowheads="1"/>
          </p:cNvPicPr>
          <p:nvPr/>
        </p:nvPicPr>
        <p:blipFill>
          <a:blip r:embed="rId6" cstate="print"/>
          <a:srcRect/>
          <a:stretch>
            <a:fillRect/>
          </a:stretch>
        </p:blipFill>
        <p:spPr bwMode="auto">
          <a:xfrm>
            <a:off x="6629400" y="3733800"/>
            <a:ext cx="2057400" cy="1392237"/>
          </a:xfrm>
          <a:prstGeom prst="rect">
            <a:avLst/>
          </a:prstGeom>
          <a:noFill/>
          <a:ln w="9525">
            <a:noFill/>
            <a:miter lim="800000"/>
            <a:headEnd/>
            <a:tailEnd/>
          </a:ln>
          <a:effectLst/>
        </p:spPr>
      </p:pic>
      <p:pic>
        <p:nvPicPr>
          <p:cNvPr id="46087" name="Picture 7"/>
          <p:cNvPicPr>
            <a:picLocks noChangeAspect="1" noChangeArrowheads="1"/>
          </p:cNvPicPr>
          <p:nvPr/>
        </p:nvPicPr>
        <p:blipFill>
          <a:blip r:embed="rId7" cstate="print"/>
          <a:srcRect/>
          <a:stretch>
            <a:fillRect/>
          </a:stretch>
        </p:blipFill>
        <p:spPr bwMode="auto">
          <a:xfrm>
            <a:off x="6629400" y="5257800"/>
            <a:ext cx="1981200" cy="1341437"/>
          </a:xfrm>
          <a:prstGeom prst="rect">
            <a:avLst/>
          </a:prstGeom>
          <a:noFill/>
          <a:ln w="9525">
            <a:noFill/>
            <a:miter lim="800000"/>
            <a:headEnd/>
            <a:tailEnd/>
          </a:ln>
          <a:effectLst/>
        </p:spPr>
      </p:pic>
      <p:pic>
        <p:nvPicPr>
          <p:cNvPr id="46088" name="Picture 8"/>
          <p:cNvPicPr>
            <a:picLocks noChangeAspect="1" noChangeArrowheads="1"/>
          </p:cNvPicPr>
          <p:nvPr/>
        </p:nvPicPr>
        <p:blipFill>
          <a:blip r:embed="rId8" cstate="print"/>
          <a:srcRect/>
          <a:stretch>
            <a:fillRect/>
          </a:stretch>
        </p:blipFill>
        <p:spPr bwMode="auto">
          <a:xfrm>
            <a:off x="3352800" y="5334000"/>
            <a:ext cx="2362200" cy="1276350"/>
          </a:xfrm>
          <a:prstGeom prst="rect">
            <a:avLst/>
          </a:prstGeom>
          <a:noFill/>
          <a:ln w="9525">
            <a:noFill/>
            <a:miter lim="800000"/>
            <a:headEnd/>
            <a:tailEnd/>
          </a:ln>
          <a:effectLst/>
        </p:spPr>
      </p:pic>
      <p:pic>
        <p:nvPicPr>
          <p:cNvPr id="46089" name="Picture 9"/>
          <p:cNvPicPr>
            <a:picLocks noChangeAspect="1" noChangeArrowheads="1"/>
          </p:cNvPicPr>
          <p:nvPr/>
        </p:nvPicPr>
        <p:blipFill>
          <a:blip r:embed="rId9" cstate="print"/>
          <a:srcRect/>
          <a:stretch>
            <a:fillRect/>
          </a:stretch>
        </p:blipFill>
        <p:spPr bwMode="auto">
          <a:xfrm>
            <a:off x="457200" y="5334000"/>
            <a:ext cx="2362200" cy="1276350"/>
          </a:xfrm>
          <a:prstGeom prst="rect">
            <a:avLst/>
          </a:prstGeom>
          <a:noFill/>
          <a:ln w="9525">
            <a:noFill/>
            <a:miter lim="800000"/>
            <a:headEnd/>
            <a:tailEnd/>
          </a:ln>
          <a:effectLst/>
        </p:spPr>
      </p:pic>
      <p:sp>
        <p:nvSpPr>
          <p:cNvPr id="46090" name="Line 10"/>
          <p:cNvSpPr>
            <a:spLocks noChangeShapeType="1"/>
          </p:cNvSpPr>
          <p:nvPr/>
        </p:nvSpPr>
        <p:spPr bwMode="auto">
          <a:xfrm flipH="1">
            <a:off x="7162800" y="1524000"/>
            <a:ext cx="152400" cy="304800"/>
          </a:xfrm>
          <a:prstGeom prst="line">
            <a:avLst/>
          </a:prstGeom>
          <a:noFill/>
          <a:ln w="9525">
            <a:solidFill>
              <a:schemeClr val="tx1"/>
            </a:solidFill>
            <a:round/>
            <a:headEnd/>
            <a:tailEnd/>
          </a:ln>
          <a:effectLst/>
        </p:spPr>
        <p:txBody>
          <a:bodyPr/>
          <a:lstStyle/>
          <a:p>
            <a:endParaRPr lang="en-US"/>
          </a:p>
        </p:txBody>
      </p:sp>
      <p:sp>
        <p:nvSpPr>
          <p:cNvPr id="46091" name="Line 11"/>
          <p:cNvSpPr>
            <a:spLocks noChangeShapeType="1"/>
          </p:cNvSpPr>
          <p:nvPr/>
        </p:nvSpPr>
        <p:spPr bwMode="auto">
          <a:xfrm>
            <a:off x="5029200" y="1905000"/>
            <a:ext cx="0" cy="228600"/>
          </a:xfrm>
          <a:prstGeom prst="line">
            <a:avLst/>
          </a:prstGeom>
          <a:noFill/>
          <a:ln w="9525">
            <a:solidFill>
              <a:schemeClr val="tx1"/>
            </a:solidFill>
            <a:round/>
            <a:headEnd/>
            <a:tailEnd/>
          </a:ln>
          <a:effectLst/>
        </p:spPr>
        <p:txBody>
          <a:bodyPr/>
          <a:lstStyle/>
          <a:p>
            <a:endParaRPr lang="en-US"/>
          </a:p>
        </p:txBody>
      </p:sp>
      <p:sp>
        <p:nvSpPr>
          <p:cNvPr id="46092" name="Line 12"/>
          <p:cNvSpPr>
            <a:spLocks noChangeShapeType="1"/>
          </p:cNvSpPr>
          <p:nvPr/>
        </p:nvSpPr>
        <p:spPr bwMode="auto">
          <a:xfrm>
            <a:off x="4876800" y="1828800"/>
            <a:ext cx="0" cy="304800"/>
          </a:xfrm>
          <a:prstGeom prst="line">
            <a:avLst/>
          </a:prstGeom>
          <a:noFill/>
          <a:ln w="9525">
            <a:solidFill>
              <a:schemeClr val="tx1"/>
            </a:solidFill>
            <a:round/>
            <a:headEnd/>
            <a:tailEnd/>
          </a:ln>
          <a:effectLst/>
        </p:spPr>
        <p:txBody>
          <a:bodyPr/>
          <a:lstStyle/>
          <a:p>
            <a:endParaRPr lang="en-US"/>
          </a:p>
        </p:txBody>
      </p:sp>
      <p:sp>
        <p:nvSpPr>
          <p:cNvPr id="46093" name="Line 13"/>
          <p:cNvSpPr>
            <a:spLocks noChangeShapeType="1"/>
          </p:cNvSpPr>
          <p:nvPr/>
        </p:nvSpPr>
        <p:spPr bwMode="auto">
          <a:xfrm>
            <a:off x="4648200" y="1828800"/>
            <a:ext cx="0" cy="304800"/>
          </a:xfrm>
          <a:prstGeom prst="line">
            <a:avLst/>
          </a:prstGeom>
          <a:noFill/>
          <a:ln w="9525">
            <a:solidFill>
              <a:schemeClr val="tx1"/>
            </a:solidFill>
            <a:round/>
            <a:headEnd/>
            <a:tailEnd/>
          </a:ln>
          <a:effectLst/>
        </p:spPr>
        <p:txBody>
          <a:bodyPr/>
          <a:lstStyle/>
          <a:p>
            <a:endParaRPr lang="en-US"/>
          </a:p>
        </p:txBody>
      </p:sp>
      <p:sp>
        <p:nvSpPr>
          <p:cNvPr id="46094" name="Line 14"/>
          <p:cNvSpPr>
            <a:spLocks noChangeShapeType="1"/>
          </p:cNvSpPr>
          <p:nvPr/>
        </p:nvSpPr>
        <p:spPr bwMode="auto">
          <a:xfrm>
            <a:off x="5257801" y="1905000"/>
            <a:ext cx="0" cy="228600"/>
          </a:xfrm>
          <a:prstGeom prst="line">
            <a:avLst/>
          </a:prstGeom>
          <a:noFill/>
          <a:ln w="9525">
            <a:solidFill>
              <a:schemeClr val="tx1"/>
            </a:solidFill>
            <a:round/>
            <a:headEnd/>
            <a:tailEnd/>
          </a:ln>
          <a:effectLst/>
        </p:spPr>
        <p:txBody>
          <a:bodyPr/>
          <a:lstStyle/>
          <a:p>
            <a:endParaRPr lang="en-US"/>
          </a:p>
        </p:txBody>
      </p:sp>
      <p:sp>
        <p:nvSpPr>
          <p:cNvPr id="46095" name="Line 15"/>
          <p:cNvSpPr>
            <a:spLocks noChangeShapeType="1"/>
          </p:cNvSpPr>
          <p:nvPr/>
        </p:nvSpPr>
        <p:spPr bwMode="auto">
          <a:xfrm>
            <a:off x="5638800" y="2133600"/>
            <a:ext cx="0" cy="304800"/>
          </a:xfrm>
          <a:prstGeom prst="line">
            <a:avLst/>
          </a:prstGeom>
          <a:noFill/>
          <a:ln w="9525">
            <a:solidFill>
              <a:schemeClr val="tx1"/>
            </a:solidFill>
            <a:round/>
            <a:headEnd/>
            <a:tailEnd/>
          </a:ln>
          <a:effectLst/>
        </p:spPr>
        <p:txBody>
          <a:bodyPr/>
          <a:lstStyle/>
          <a:p>
            <a:endParaRPr lang="en-US"/>
          </a:p>
        </p:txBody>
      </p:sp>
      <p:sp>
        <p:nvSpPr>
          <p:cNvPr id="46096" name="Line 16"/>
          <p:cNvSpPr>
            <a:spLocks noChangeShapeType="1"/>
          </p:cNvSpPr>
          <p:nvPr/>
        </p:nvSpPr>
        <p:spPr bwMode="auto">
          <a:xfrm>
            <a:off x="5791200" y="2133600"/>
            <a:ext cx="0" cy="304800"/>
          </a:xfrm>
          <a:prstGeom prst="line">
            <a:avLst/>
          </a:prstGeom>
          <a:noFill/>
          <a:ln w="9525">
            <a:solidFill>
              <a:schemeClr val="tx1"/>
            </a:solidFill>
            <a:round/>
            <a:headEnd/>
            <a:tailEnd/>
          </a:ln>
          <a:effectLst/>
        </p:spPr>
        <p:txBody>
          <a:bodyPr/>
          <a:lstStyle/>
          <a:p>
            <a:endParaRPr lang="en-US"/>
          </a:p>
        </p:txBody>
      </p:sp>
      <p:sp>
        <p:nvSpPr>
          <p:cNvPr id="46098" name="Line 18"/>
          <p:cNvSpPr>
            <a:spLocks noChangeShapeType="1"/>
          </p:cNvSpPr>
          <p:nvPr/>
        </p:nvSpPr>
        <p:spPr bwMode="auto">
          <a:xfrm>
            <a:off x="5105400" y="2209800"/>
            <a:ext cx="0" cy="304800"/>
          </a:xfrm>
          <a:prstGeom prst="line">
            <a:avLst/>
          </a:prstGeom>
          <a:noFill/>
          <a:ln w="9525">
            <a:solidFill>
              <a:schemeClr val="tx1"/>
            </a:solidFill>
            <a:round/>
            <a:headEnd/>
            <a:tailEnd/>
          </a:ln>
          <a:effectLst/>
        </p:spPr>
        <p:txBody>
          <a:bodyPr/>
          <a:lstStyle/>
          <a:p>
            <a:endParaRPr lang="en-US"/>
          </a:p>
        </p:txBody>
      </p:sp>
      <p:sp>
        <p:nvSpPr>
          <p:cNvPr id="46099" name="Text Box 19"/>
          <p:cNvSpPr txBox="1">
            <a:spLocks noChangeArrowheads="1"/>
          </p:cNvSpPr>
          <p:nvPr/>
        </p:nvSpPr>
        <p:spPr bwMode="auto">
          <a:xfrm>
            <a:off x="990600" y="3124200"/>
            <a:ext cx="676275" cy="304800"/>
          </a:xfrm>
          <a:prstGeom prst="rect">
            <a:avLst/>
          </a:prstGeom>
          <a:noFill/>
          <a:ln w="9525">
            <a:noFill/>
            <a:miter lim="800000"/>
            <a:headEnd/>
            <a:tailEnd/>
          </a:ln>
          <a:effectLst/>
        </p:spPr>
        <p:txBody>
          <a:bodyPr wrap="none">
            <a:spAutoFit/>
          </a:bodyPr>
          <a:lstStyle/>
          <a:p>
            <a:r>
              <a:rPr lang="en-US" sz="1400" dirty="0"/>
              <a:t> y = x</a:t>
            </a:r>
            <a:r>
              <a:rPr lang="en-US" sz="1400" baseline="30000" dirty="0"/>
              <a:t>2</a:t>
            </a:r>
          </a:p>
        </p:txBody>
      </p:sp>
      <p:sp>
        <p:nvSpPr>
          <p:cNvPr id="46100" name="Text Box 20"/>
          <p:cNvSpPr txBox="1">
            <a:spLocks noChangeArrowheads="1"/>
          </p:cNvSpPr>
          <p:nvPr/>
        </p:nvSpPr>
        <p:spPr bwMode="auto">
          <a:xfrm>
            <a:off x="3962400" y="3048000"/>
            <a:ext cx="1981200" cy="369332"/>
          </a:xfrm>
          <a:prstGeom prst="rect">
            <a:avLst/>
          </a:prstGeom>
          <a:noFill/>
          <a:ln w="9525">
            <a:noFill/>
            <a:miter lim="800000"/>
            <a:headEnd/>
            <a:tailEnd/>
          </a:ln>
          <a:effectLst/>
        </p:spPr>
        <p:txBody>
          <a:bodyPr wrap="square">
            <a:spAutoFit/>
          </a:bodyPr>
          <a:lstStyle/>
          <a:p>
            <a:r>
              <a:rPr lang="en-US" dirty="0" smtClean="0"/>
              <a:t>          g(x</a:t>
            </a:r>
            <a:r>
              <a:rPr lang="en-US" dirty="0"/>
              <a:t>) = </a:t>
            </a:r>
            <a:r>
              <a:rPr lang="en-US" dirty="0" smtClean="0"/>
              <a:t>   x</a:t>
            </a:r>
            <a:r>
              <a:rPr lang="en-US" baseline="30000" dirty="0" smtClean="0"/>
              <a:t>2</a:t>
            </a:r>
            <a:endParaRPr lang="en-US" baseline="30000" dirty="0"/>
          </a:p>
        </p:txBody>
      </p:sp>
      <p:sp>
        <p:nvSpPr>
          <p:cNvPr id="46101" name="Line 21"/>
          <p:cNvSpPr>
            <a:spLocks noChangeShapeType="1"/>
          </p:cNvSpPr>
          <p:nvPr/>
        </p:nvSpPr>
        <p:spPr bwMode="auto">
          <a:xfrm flipH="1" flipV="1">
            <a:off x="5257800" y="4114800"/>
            <a:ext cx="152400" cy="152400"/>
          </a:xfrm>
          <a:prstGeom prst="line">
            <a:avLst/>
          </a:prstGeom>
          <a:noFill/>
          <a:ln w="9525">
            <a:solidFill>
              <a:schemeClr val="tx1"/>
            </a:solidFill>
            <a:round/>
            <a:headEnd/>
            <a:tailEnd type="triangle" w="med" len="med"/>
          </a:ln>
          <a:effectLst/>
        </p:spPr>
        <p:txBody>
          <a:bodyPr/>
          <a:lstStyle/>
          <a:p>
            <a:endParaRPr lang="en-US"/>
          </a:p>
        </p:txBody>
      </p:sp>
      <p:sp>
        <p:nvSpPr>
          <p:cNvPr id="46102" name="Rectangle 22"/>
          <p:cNvSpPr>
            <a:spLocks noChangeArrowheads="1"/>
          </p:cNvSpPr>
          <p:nvPr/>
        </p:nvSpPr>
        <p:spPr bwMode="auto">
          <a:xfrm>
            <a:off x="6934200" y="3200400"/>
            <a:ext cx="1015791" cy="313932"/>
          </a:xfrm>
          <a:prstGeom prst="rect">
            <a:avLst/>
          </a:prstGeom>
          <a:noFill/>
          <a:ln w="9525">
            <a:noFill/>
            <a:miter lim="800000"/>
            <a:headEnd/>
            <a:tailEnd/>
          </a:ln>
          <a:effectLst/>
        </p:spPr>
        <p:txBody>
          <a:bodyPr wrap="none">
            <a:spAutoFit/>
          </a:bodyPr>
          <a:lstStyle/>
          <a:p>
            <a:pPr>
              <a:lnSpc>
                <a:spcPct val="80000"/>
              </a:lnSpc>
              <a:spcBef>
                <a:spcPct val="20000"/>
              </a:spcBef>
            </a:pPr>
            <a:r>
              <a:rPr lang="en-US" dirty="0"/>
              <a:t>y = x</a:t>
            </a:r>
            <a:r>
              <a:rPr lang="en-US" baseline="30000" dirty="0"/>
              <a:t>2</a:t>
            </a:r>
            <a:r>
              <a:rPr lang="en-US" dirty="0"/>
              <a:t> </a:t>
            </a:r>
            <a:r>
              <a:rPr lang="en-US" dirty="0" smtClean="0"/>
              <a:t>,  </a:t>
            </a:r>
            <a:endParaRPr lang="en-US" dirty="0"/>
          </a:p>
        </p:txBody>
      </p:sp>
      <p:sp>
        <p:nvSpPr>
          <p:cNvPr id="46103" name="Text Box 23"/>
          <p:cNvSpPr txBox="1">
            <a:spLocks noChangeArrowheads="1"/>
          </p:cNvSpPr>
          <p:nvPr/>
        </p:nvSpPr>
        <p:spPr bwMode="auto">
          <a:xfrm>
            <a:off x="7772400" y="3124200"/>
            <a:ext cx="1112837" cy="366713"/>
          </a:xfrm>
          <a:prstGeom prst="rect">
            <a:avLst/>
          </a:prstGeom>
          <a:noFill/>
          <a:ln w="9525">
            <a:noFill/>
            <a:miter lim="800000"/>
            <a:headEnd/>
            <a:tailEnd/>
          </a:ln>
          <a:effectLst/>
        </p:spPr>
        <p:txBody>
          <a:bodyPr wrap="none">
            <a:spAutoFit/>
          </a:bodyPr>
          <a:lstStyle/>
          <a:p>
            <a:r>
              <a:rPr lang="en-US" dirty="0"/>
              <a:t>h(x) = -x</a:t>
            </a:r>
            <a:r>
              <a:rPr lang="en-US" baseline="30000" dirty="0"/>
              <a:t>2</a:t>
            </a:r>
          </a:p>
        </p:txBody>
      </p:sp>
      <p:sp>
        <p:nvSpPr>
          <p:cNvPr id="46104" name="Line 24"/>
          <p:cNvSpPr>
            <a:spLocks noChangeShapeType="1"/>
          </p:cNvSpPr>
          <p:nvPr/>
        </p:nvSpPr>
        <p:spPr bwMode="auto">
          <a:xfrm flipH="1">
            <a:off x="8382000" y="4572000"/>
            <a:ext cx="152400" cy="76200"/>
          </a:xfrm>
          <a:prstGeom prst="line">
            <a:avLst/>
          </a:prstGeom>
          <a:noFill/>
          <a:ln w="9525">
            <a:solidFill>
              <a:schemeClr val="tx1"/>
            </a:solidFill>
            <a:round/>
            <a:headEnd/>
            <a:tailEnd type="triangle" w="med" len="med"/>
          </a:ln>
          <a:effectLst/>
        </p:spPr>
        <p:txBody>
          <a:bodyPr/>
          <a:lstStyle/>
          <a:p>
            <a:endParaRPr lang="en-US"/>
          </a:p>
        </p:txBody>
      </p:sp>
      <p:sp>
        <p:nvSpPr>
          <p:cNvPr id="46105" name="Rectangle 25"/>
          <p:cNvSpPr>
            <a:spLocks noChangeArrowheads="1"/>
          </p:cNvSpPr>
          <p:nvPr/>
        </p:nvSpPr>
        <p:spPr bwMode="auto">
          <a:xfrm>
            <a:off x="2133600" y="4165600"/>
            <a:ext cx="892175" cy="304800"/>
          </a:xfrm>
          <a:prstGeom prst="rect">
            <a:avLst/>
          </a:prstGeom>
          <a:noFill/>
          <a:ln w="9525">
            <a:noFill/>
            <a:miter lim="800000"/>
            <a:headEnd/>
            <a:tailEnd/>
          </a:ln>
          <a:effectLst/>
        </p:spPr>
        <p:txBody>
          <a:bodyPr>
            <a:spAutoFit/>
          </a:bodyPr>
          <a:lstStyle/>
          <a:p>
            <a:r>
              <a:rPr lang="en-US" sz="1400"/>
              <a:t>f(x) = 2x</a:t>
            </a:r>
            <a:r>
              <a:rPr lang="en-US" sz="1400" baseline="30000"/>
              <a:t>2</a:t>
            </a:r>
          </a:p>
        </p:txBody>
      </p:sp>
      <p:sp>
        <p:nvSpPr>
          <p:cNvPr id="46106" name="Line 26"/>
          <p:cNvSpPr>
            <a:spLocks noChangeShapeType="1"/>
          </p:cNvSpPr>
          <p:nvPr/>
        </p:nvSpPr>
        <p:spPr bwMode="auto">
          <a:xfrm flipH="1" flipV="1">
            <a:off x="2057400" y="4267200"/>
            <a:ext cx="76200" cy="152400"/>
          </a:xfrm>
          <a:prstGeom prst="line">
            <a:avLst/>
          </a:prstGeom>
          <a:noFill/>
          <a:ln w="9525">
            <a:solidFill>
              <a:schemeClr val="tx1"/>
            </a:solidFill>
            <a:round/>
            <a:headEnd/>
            <a:tailEnd type="triangle" w="med" len="med"/>
          </a:ln>
          <a:effectLst/>
        </p:spPr>
        <p:txBody>
          <a:bodyPr/>
          <a:lstStyle/>
          <a:p>
            <a:endParaRPr lang="en-US"/>
          </a:p>
        </p:txBody>
      </p:sp>
      <p:sp>
        <p:nvSpPr>
          <p:cNvPr id="46107" name="Line 27"/>
          <p:cNvSpPr>
            <a:spLocks noChangeShapeType="1"/>
          </p:cNvSpPr>
          <p:nvPr/>
        </p:nvSpPr>
        <p:spPr bwMode="auto">
          <a:xfrm>
            <a:off x="5334000" y="2209800"/>
            <a:ext cx="0" cy="304800"/>
          </a:xfrm>
          <a:prstGeom prst="line">
            <a:avLst/>
          </a:prstGeom>
          <a:noFill/>
          <a:ln w="9525">
            <a:solidFill>
              <a:schemeClr val="tx1"/>
            </a:solidFill>
            <a:round/>
            <a:headEnd/>
            <a:tailEnd/>
          </a:ln>
          <a:effectLst/>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381000"/>
            <a:ext cx="8229600" cy="1143000"/>
          </a:xfrm>
        </p:spPr>
        <p:txBody>
          <a:bodyPr>
            <a:normAutofit fontScale="90000"/>
          </a:bodyPr>
          <a:lstStyle/>
          <a:p>
            <a:pPr algn="l"/>
            <a:r>
              <a:rPr lang="en-US" sz="1800" b="1" dirty="0"/>
              <a:t>a) </a:t>
            </a:r>
            <a:r>
              <a:rPr lang="en-US" sz="1800" b="1" u="sng" dirty="0"/>
              <a:t>Identify the scale factor</a:t>
            </a:r>
            <a:r>
              <a:rPr lang="en-US" sz="1800" b="1" dirty="0"/>
              <a:t> for each function and describe how it affects the graph of the corresponding basic function</a:t>
            </a:r>
            <a:br>
              <a:rPr lang="en-US" sz="1800" b="1" dirty="0"/>
            </a:br>
            <a:r>
              <a:rPr lang="en-US" sz="1800" b="1" dirty="0"/>
              <a:t>b) Using </a:t>
            </a:r>
            <a:r>
              <a:rPr lang="en-US" sz="1800" b="1" u="sng" dirty="0"/>
              <a:t>guiding points</a:t>
            </a:r>
            <a:r>
              <a:rPr lang="en-US" sz="1800" b="1" dirty="0"/>
              <a:t>, </a:t>
            </a:r>
            <a:r>
              <a:rPr lang="en-US" sz="1800" b="1" u="sng" dirty="0"/>
              <a:t>sketch</a:t>
            </a:r>
            <a:r>
              <a:rPr lang="en-US" sz="1800" b="1" dirty="0"/>
              <a:t> the basic graph and the graph of the given function on the same axes. </a:t>
            </a:r>
            <a:r>
              <a:rPr lang="en-US" sz="1800" b="1" u="sng" dirty="0"/>
              <a:t>Label the coordinates of three points</a:t>
            </a:r>
            <a:r>
              <a:rPr lang="en-US" sz="1800" b="1" dirty="0"/>
              <a:t> on </a:t>
            </a:r>
            <a:r>
              <a:rPr lang="en-US" sz="1600" b="1" dirty="0"/>
              <a:t>the graph of the given function</a:t>
            </a:r>
          </a:p>
        </p:txBody>
      </p:sp>
      <p:sp>
        <p:nvSpPr>
          <p:cNvPr id="53251" name="Rectangle 3"/>
          <p:cNvSpPr>
            <a:spLocks noGrp="1" noChangeArrowheads="1"/>
          </p:cNvSpPr>
          <p:nvPr>
            <p:ph type="body" sz="half" idx="1"/>
          </p:nvPr>
        </p:nvSpPr>
        <p:spPr/>
        <p:txBody>
          <a:bodyPr>
            <a:normAutofit/>
          </a:bodyPr>
          <a:lstStyle/>
          <a:p>
            <a:pPr>
              <a:buFontTx/>
              <a:buNone/>
            </a:pPr>
            <a:r>
              <a:rPr lang="en-US" sz="1400" b="1" dirty="0"/>
              <a:t>25)</a:t>
            </a:r>
            <a:r>
              <a:rPr lang="en-US" sz="1400" dirty="0"/>
              <a:t> h(z) = </a:t>
            </a:r>
          </a:p>
        </p:txBody>
      </p:sp>
      <p:graphicFrame>
        <p:nvGraphicFramePr>
          <p:cNvPr id="53252" name="Object 4"/>
          <p:cNvGraphicFramePr>
            <a:graphicFrameLocks noChangeAspect="1"/>
          </p:cNvGraphicFramePr>
          <p:nvPr>
            <p:ph sz="quarter" idx="2"/>
          </p:nvPr>
        </p:nvGraphicFramePr>
        <p:xfrm>
          <a:off x="1600200" y="1447800"/>
          <a:ext cx="450850" cy="698500"/>
        </p:xfrm>
        <a:graphic>
          <a:graphicData uri="http://schemas.openxmlformats.org/presentationml/2006/ole">
            <p:oleObj spid="_x0000_s6146" name="Equation" r:id="rId3" imgW="253800" imgH="393480" progId="Equation.3">
              <p:embed/>
            </p:oleObj>
          </a:graphicData>
        </a:graphic>
      </p:graphicFrame>
      <p:graphicFrame>
        <p:nvGraphicFramePr>
          <p:cNvPr id="53265" name="Object 17"/>
          <p:cNvGraphicFramePr>
            <a:graphicFrameLocks noChangeAspect="1"/>
          </p:cNvGraphicFramePr>
          <p:nvPr>
            <p:ph sz="quarter" idx="3"/>
          </p:nvPr>
        </p:nvGraphicFramePr>
        <p:xfrm>
          <a:off x="2438400" y="5181600"/>
          <a:ext cx="266700" cy="487363"/>
        </p:xfrm>
        <a:graphic>
          <a:graphicData uri="http://schemas.openxmlformats.org/presentationml/2006/ole">
            <p:oleObj spid="_x0000_s6147" name="Equation" r:id="rId4" imgW="215640" imgH="393480" progId="Equation.3">
              <p:embed/>
            </p:oleObj>
          </a:graphicData>
        </a:graphic>
      </p:graphicFrame>
      <p:sp>
        <p:nvSpPr>
          <p:cNvPr id="53254" name="Text Box 6"/>
          <p:cNvSpPr txBox="1">
            <a:spLocks noChangeArrowheads="1"/>
          </p:cNvSpPr>
          <p:nvPr/>
        </p:nvSpPr>
        <p:spPr bwMode="auto">
          <a:xfrm>
            <a:off x="1905000" y="1828800"/>
            <a:ext cx="268288" cy="274638"/>
          </a:xfrm>
          <a:prstGeom prst="rect">
            <a:avLst/>
          </a:prstGeom>
          <a:noFill/>
          <a:ln w="9525">
            <a:noFill/>
            <a:miter lim="800000"/>
            <a:headEnd/>
            <a:tailEnd/>
          </a:ln>
          <a:effectLst/>
        </p:spPr>
        <p:txBody>
          <a:bodyPr wrap="none">
            <a:spAutoFit/>
          </a:bodyPr>
          <a:lstStyle/>
          <a:p>
            <a:r>
              <a:rPr lang="en-US" sz="1200"/>
              <a:t>2</a:t>
            </a:r>
          </a:p>
        </p:txBody>
      </p:sp>
      <p:pic>
        <p:nvPicPr>
          <p:cNvPr id="53255" name="Picture 7"/>
          <p:cNvPicPr>
            <a:picLocks noChangeAspect="1" noChangeArrowheads="1"/>
          </p:cNvPicPr>
          <p:nvPr/>
        </p:nvPicPr>
        <p:blipFill>
          <a:blip r:embed="rId5" cstate="print"/>
          <a:srcRect/>
          <a:stretch>
            <a:fillRect/>
          </a:stretch>
        </p:blipFill>
        <p:spPr bwMode="auto">
          <a:xfrm>
            <a:off x="762000" y="2514600"/>
            <a:ext cx="3200400" cy="2166938"/>
          </a:xfrm>
          <a:prstGeom prst="rect">
            <a:avLst/>
          </a:prstGeom>
          <a:noFill/>
          <a:ln w="9525">
            <a:noFill/>
            <a:miter lim="800000"/>
            <a:headEnd/>
            <a:tailEnd/>
          </a:ln>
          <a:effectLst/>
        </p:spPr>
      </p:pic>
      <p:sp>
        <p:nvSpPr>
          <p:cNvPr id="53256" name="Line 8"/>
          <p:cNvSpPr>
            <a:spLocks noChangeShapeType="1"/>
          </p:cNvSpPr>
          <p:nvPr/>
        </p:nvSpPr>
        <p:spPr bwMode="auto">
          <a:xfrm flipV="1">
            <a:off x="2286000" y="2209800"/>
            <a:ext cx="533400" cy="838200"/>
          </a:xfrm>
          <a:prstGeom prst="line">
            <a:avLst/>
          </a:prstGeom>
          <a:noFill/>
          <a:ln w="9525">
            <a:solidFill>
              <a:schemeClr val="tx1"/>
            </a:solidFill>
            <a:round/>
            <a:headEnd/>
            <a:tailEnd type="triangle" w="med" len="med"/>
          </a:ln>
          <a:effectLst/>
        </p:spPr>
        <p:txBody>
          <a:bodyPr/>
          <a:lstStyle/>
          <a:p>
            <a:endParaRPr lang="en-US"/>
          </a:p>
        </p:txBody>
      </p:sp>
      <p:sp>
        <p:nvSpPr>
          <p:cNvPr id="53257" name="Text Box 9"/>
          <p:cNvSpPr txBox="1">
            <a:spLocks noChangeArrowheads="1"/>
          </p:cNvSpPr>
          <p:nvPr/>
        </p:nvSpPr>
        <p:spPr bwMode="auto">
          <a:xfrm>
            <a:off x="3032125" y="1865313"/>
            <a:ext cx="1111250" cy="366712"/>
          </a:xfrm>
          <a:prstGeom prst="rect">
            <a:avLst/>
          </a:prstGeom>
          <a:noFill/>
          <a:ln w="9525">
            <a:noFill/>
            <a:miter lim="800000"/>
            <a:headEnd/>
            <a:tailEnd/>
          </a:ln>
          <a:effectLst/>
        </p:spPr>
        <p:txBody>
          <a:bodyPr wrap="none">
            <a:spAutoFit/>
          </a:bodyPr>
          <a:lstStyle/>
          <a:p>
            <a:r>
              <a:rPr lang="en-US"/>
              <a:t>reflection</a:t>
            </a:r>
          </a:p>
        </p:txBody>
      </p:sp>
      <p:sp>
        <p:nvSpPr>
          <p:cNvPr id="53258" name="Text Box 10"/>
          <p:cNvSpPr txBox="1">
            <a:spLocks noChangeArrowheads="1"/>
          </p:cNvSpPr>
          <p:nvPr/>
        </p:nvSpPr>
        <p:spPr bwMode="auto">
          <a:xfrm>
            <a:off x="2667000" y="4038600"/>
            <a:ext cx="838200" cy="366713"/>
          </a:xfrm>
          <a:prstGeom prst="rect">
            <a:avLst/>
          </a:prstGeom>
          <a:noFill/>
          <a:ln w="9525">
            <a:noFill/>
            <a:miter lim="800000"/>
            <a:headEnd/>
            <a:tailEnd/>
          </a:ln>
          <a:effectLst/>
        </p:spPr>
        <p:txBody>
          <a:bodyPr wrap="none">
            <a:spAutoFit/>
          </a:bodyPr>
          <a:lstStyle/>
          <a:p>
            <a:r>
              <a:rPr lang="en-US"/>
              <a:t>h(x) = </a:t>
            </a:r>
          </a:p>
        </p:txBody>
      </p:sp>
      <p:sp>
        <p:nvSpPr>
          <p:cNvPr id="53261" name="Text Box 13"/>
          <p:cNvSpPr txBox="1">
            <a:spLocks noChangeArrowheads="1"/>
          </p:cNvSpPr>
          <p:nvPr/>
        </p:nvSpPr>
        <p:spPr bwMode="auto">
          <a:xfrm>
            <a:off x="3276600" y="4038600"/>
            <a:ext cx="609600" cy="366713"/>
          </a:xfrm>
          <a:prstGeom prst="rect">
            <a:avLst/>
          </a:prstGeom>
          <a:noFill/>
          <a:ln w="9525">
            <a:noFill/>
            <a:miter lim="800000"/>
            <a:headEnd/>
            <a:tailEnd/>
          </a:ln>
          <a:effectLst/>
        </p:spPr>
        <p:txBody>
          <a:bodyPr>
            <a:spAutoFit/>
          </a:bodyPr>
          <a:lstStyle/>
          <a:p>
            <a:r>
              <a:rPr lang="en-US"/>
              <a:t>- </a:t>
            </a:r>
            <a:endParaRPr lang="en-US" baseline="30000"/>
          </a:p>
        </p:txBody>
      </p:sp>
      <p:sp>
        <p:nvSpPr>
          <p:cNvPr id="53262" name="Text Box 14"/>
          <p:cNvSpPr txBox="1">
            <a:spLocks noChangeArrowheads="1"/>
          </p:cNvSpPr>
          <p:nvPr/>
        </p:nvSpPr>
        <p:spPr bwMode="auto">
          <a:xfrm>
            <a:off x="914400" y="5257800"/>
            <a:ext cx="4316631" cy="523220"/>
          </a:xfrm>
          <a:prstGeom prst="rect">
            <a:avLst/>
          </a:prstGeom>
          <a:noFill/>
          <a:ln w="9525">
            <a:noFill/>
            <a:miter lim="800000"/>
            <a:headEnd/>
            <a:tailEnd/>
          </a:ln>
          <a:effectLst/>
        </p:spPr>
        <p:txBody>
          <a:bodyPr wrap="none">
            <a:spAutoFit/>
          </a:bodyPr>
          <a:lstStyle/>
          <a:p>
            <a:r>
              <a:rPr lang="en-US" sz="1400" b="1" dirty="0"/>
              <a:t>Scale factor -2, y = -       </a:t>
            </a:r>
            <a:r>
              <a:rPr lang="en-US" sz="1400" b="1" dirty="0" smtClean="0"/>
              <a:t>    is </a:t>
            </a:r>
            <a:r>
              <a:rPr lang="en-US" sz="1400" b="1" dirty="0"/>
              <a:t>reflected over the x axis and </a:t>
            </a:r>
          </a:p>
          <a:p>
            <a:r>
              <a:rPr lang="en-US" sz="1400" b="1" dirty="0" err="1"/>
              <a:t>streched</a:t>
            </a:r>
            <a:r>
              <a:rPr lang="en-US" sz="1400" b="1" dirty="0"/>
              <a:t> </a:t>
            </a:r>
            <a:r>
              <a:rPr lang="en-US" sz="1400" b="1" u="sng" dirty="0"/>
              <a:t>vertically by a factor of 2</a:t>
            </a:r>
          </a:p>
        </p:txBody>
      </p:sp>
      <p:sp>
        <p:nvSpPr>
          <p:cNvPr id="53263" name="Text Box 15"/>
          <p:cNvSpPr txBox="1">
            <a:spLocks noChangeArrowheads="1"/>
          </p:cNvSpPr>
          <p:nvPr/>
        </p:nvSpPr>
        <p:spPr bwMode="auto">
          <a:xfrm>
            <a:off x="1050925" y="3846513"/>
            <a:ext cx="933450" cy="366712"/>
          </a:xfrm>
          <a:prstGeom prst="rect">
            <a:avLst/>
          </a:prstGeom>
          <a:noFill/>
          <a:ln w="9525">
            <a:noFill/>
            <a:miter lim="800000"/>
            <a:headEnd/>
            <a:tailEnd/>
          </a:ln>
          <a:effectLst/>
        </p:spPr>
        <p:txBody>
          <a:bodyPr wrap="none">
            <a:spAutoFit/>
          </a:bodyPr>
          <a:lstStyle/>
          <a:p>
            <a:r>
              <a:rPr lang="en-US"/>
              <a:t>( -1, -2)</a:t>
            </a:r>
          </a:p>
        </p:txBody>
      </p:sp>
      <p:sp>
        <p:nvSpPr>
          <p:cNvPr id="53264" name="Text Box 16"/>
          <p:cNvSpPr txBox="1">
            <a:spLocks noChangeArrowheads="1"/>
          </p:cNvSpPr>
          <p:nvPr/>
        </p:nvSpPr>
        <p:spPr bwMode="auto">
          <a:xfrm>
            <a:off x="2574925" y="3770313"/>
            <a:ext cx="793750" cy="366712"/>
          </a:xfrm>
          <a:prstGeom prst="rect">
            <a:avLst/>
          </a:prstGeom>
          <a:noFill/>
          <a:ln w="9525">
            <a:noFill/>
            <a:miter lim="800000"/>
            <a:headEnd/>
            <a:tailEnd/>
          </a:ln>
          <a:effectLst/>
        </p:spPr>
        <p:txBody>
          <a:bodyPr wrap="none">
            <a:spAutoFit/>
          </a:bodyPr>
          <a:lstStyle/>
          <a:p>
            <a:r>
              <a:rPr lang="en-US"/>
              <a:t>(1, -2)</a:t>
            </a:r>
          </a:p>
        </p:txBody>
      </p:sp>
      <p:graphicFrame>
        <p:nvGraphicFramePr>
          <p:cNvPr id="53267" name="Object 19"/>
          <p:cNvGraphicFramePr>
            <a:graphicFrameLocks noChangeAspect="1"/>
          </p:cNvGraphicFramePr>
          <p:nvPr/>
        </p:nvGraphicFramePr>
        <p:xfrm>
          <a:off x="3505200" y="4038600"/>
          <a:ext cx="250825" cy="457200"/>
        </p:xfrm>
        <a:graphic>
          <a:graphicData uri="http://schemas.openxmlformats.org/presentationml/2006/ole">
            <p:oleObj spid="_x0000_s6148" name="Equation" r:id="rId6" imgW="215640" imgH="393480" progId="Equation.3">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533400"/>
            <a:ext cx="8229600" cy="1143000"/>
          </a:xfrm>
        </p:spPr>
        <p:txBody>
          <a:bodyPr>
            <a:noAutofit/>
          </a:bodyPr>
          <a:lstStyle/>
          <a:p>
            <a:pPr algn="l"/>
            <a:r>
              <a:rPr lang="en-US" sz="2000" b="1" u="sng" dirty="0"/>
              <a:t>No 62</a:t>
            </a:r>
            <a:r>
              <a:rPr lang="en-US" sz="2000" dirty="0"/>
              <a:t>, </a:t>
            </a:r>
            <a:r>
              <a:rPr lang="en-US" sz="2000" b="1" u="sng" dirty="0"/>
              <a:t>Sketch</a:t>
            </a:r>
            <a:r>
              <a:rPr lang="en-US" sz="2000" dirty="0"/>
              <a:t> the basic graph and the graph of the given function on the same axes. Label the coordinates of three points on the graph of the given function                + 8 and compare the graph with </a:t>
            </a:r>
            <a:r>
              <a:rPr lang="en-US" sz="2000" b="1" u="sng" dirty="0"/>
              <a:t>basic transformation</a:t>
            </a:r>
          </a:p>
        </p:txBody>
      </p:sp>
      <p:graphicFrame>
        <p:nvGraphicFramePr>
          <p:cNvPr id="55313" name="Object 17"/>
          <p:cNvGraphicFramePr>
            <a:graphicFrameLocks noChangeAspect="1"/>
          </p:cNvGraphicFramePr>
          <p:nvPr>
            <p:ph idx="1"/>
          </p:nvPr>
        </p:nvGraphicFramePr>
        <p:xfrm>
          <a:off x="1524000" y="1219200"/>
          <a:ext cx="762000" cy="415925"/>
        </p:xfrm>
        <a:graphic>
          <a:graphicData uri="http://schemas.openxmlformats.org/presentationml/2006/ole">
            <p:oleObj spid="_x0000_s7170" name="Equation" r:id="rId3" imgW="419040" imgH="228600" progId="Equation.3">
              <p:embed/>
            </p:oleObj>
          </a:graphicData>
        </a:graphic>
      </p:graphicFrame>
      <p:sp>
        <p:nvSpPr>
          <p:cNvPr id="55303" name="Text Box 7"/>
          <p:cNvSpPr txBox="1">
            <a:spLocks noChangeArrowheads="1"/>
          </p:cNvSpPr>
          <p:nvPr/>
        </p:nvSpPr>
        <p:spPr bwMode="auto">
          <a:xfrm>
            <a:off x="4800600" y="4191000"/>
            <a:ext cx="1143000" cy="366713"/>
          </a:xfrm>
          <a:prstGeom prst="rect">
            <a:avLst/>
          </a:prstGeom>
          <a:noFill/>
          <a:ln w="9525">
            <a:noFill/>
            <a:miter lim="800000"/>
            <a:headEnd/>
            <a:tailEnd/>
          </a:ln>
          <a:effectLst/>
        </p:spPr>
        <p:txBody>
          <a:bodyPr>
            <a:spAutoFit/>
          </a:bodyPr>
          <a:lstStyle/>
          <a:p>
            <a:endParaRPr lang="en-US"/>
          </a:p>
        </p:txBody>
      </p:sp>
      <p:pic>
        <p:nvPicPr>
          <p:cNvPr id="55306" name="Picture 10"/>
          <p:cNvPicPr>
            <a:picLocks noChangeAspect="1" noChangeArrowheads="1"/>
          </p:cNvPicPr>
          <p:nvPr/>
        </p:nvPicPr>
        <p:blipFill>
          <a:blip r:embed="rId4" cstate="print"/>
          <a:srcRect/>
          <a:stretch>
            <a:fillRect/>
          </a:stretch>
        </p:blipFill>
        <p:spPr bwMode="auto">
          <a:xfrm>
            <a:off x="2667000" y="1981200"/>
            <a:ext cx="3105150" cy="2101850"/>
          </a:xfrm>
          <a:prstGeom prst="rect">
            <a:avLst/>
          </a:prstGeom>
          <a:noFill/>
          <a:ln w="9525">
            <a:noFill/>
            <a:miter lim="800000"/>
            <a:headEnd/>
            <a:tailEnd/>
          </a:ln>
          <a:effectLst/>
        </p:spPr>
      </p:pic>
      <p:pic>
        <p:nvPicPr>
          <p:cNvPr id="55308" name="Picture 12"/>
          <p:cNvPicPr>
            <a:picLocks noChangeAspect="1" noChangeArrowheads="1"/>
          </p:cNvPicPr>
          <p:nvPr/>
        </p:nvPicPr>
        <p:blipFill>
          <a:blip r:embed="rId5" cstate="print"/>
          <a:srcRect/>
          <a:stretch>
            <a:fillRect/>
          </a:stretch>
        </p:blipFill>
        <p:spPr bwMode="auto">
          <a:xfrm>
            <a:off x="2667000" y="4619625"/>
            <a:ext cx="3048000" cy="1533525"/>
          </a:xfrm>
          <a:prstGeom prst="rect">
            <a:avLst/>
          </a:prstGeom>
          <a:noFill/>
          <a:ln w="9525">
            <a:noFill/>
            <a:miter lim="800000"/>
            <a:headEnd/>
            <a:tailEnd/>
          </a:ln>
          <a:effectLst/>
        </p:spPr>
      </p:pic>
      <p:sp>
        <p:nvSpPr>
          <p:cNvPr id="55311" name="Text Box 15"/>
          <p:cNvSpPr txBox="1">
            <a:spLocks noChangeArrowheads="1"/>
          </p:cNvSpPr>
          <p:nvPr/>
        </p:nvSpPr>
        <p:spPr bwMode="auto">
          <a:xfrm>
            <a:off x="3032125" y="4913313"/>
            <a:ext cx="793750" cy="366712"/>
          </a:xfrm>
          <a:prstGeom prst="rect">
            <a:avLst/>
          </a:prstGeom>
          <a:noFill/>
          <a:ln w="9525">
            <a:noFill/>
            <a:miter lim="800000"/>
            <a:headEnd/>
            <a:tailEnd/>
          </a:ln>
          <a:effectLst/>
        </p:spPr>
        <p:txBody>
          <a:bodyPr wrap="none">
            <a:spAutoFit/>
          </a:bodyPr>
          <a:lstStyle/>
          <a:p>
            <a:r>
              <a:rPr lang="en-US"/>
              <a:t>(-2, 7)</a:t>
            </a:r>
          </a:p>
        </p:txBody>
      </p:sp>
      <p:sp>
        <p:nvSpPr>
          <p:cNvPr id="55312" name="Text Box 16"/>
          <p:cNvSpPr txBox="1">
            <a:spLocks noChangeArrowheads="1"/>
          </p:cNvSpPr>
          <p:nvPr/>
        </p:nvSpPr>
        <p:spPr bwMode="auto">
          <a:xfrm>
            <a:off x="1905000" y="6324600"/>
            <a:ext cx="4413250" cy="366713"/>
          </a:xfrm>
          <a:prstGeom prst="rect">
            <a:avLst/>
          </a:prstGeom>
          <a:noFill/>
          <a:ln w="9525">
            <a:noFill/>
            <a:miter lim="800000"/>
            <a:headEnd/>
            <a:tailEnd/>
          </a:ln>
          <a:effectLst/>
        </p:spPr>
        <p:txBody>
          <a:bodyPr wrap="none">
            <a:spAutoFit/>
          </a:bodyPr>
          <a:lstStyle/>
          <a:p>
            <a:r>
              <a:rPr lang="en-US"/>
              <a:t>Translation by </a:t>
            </a:r>
            <a:r>
              <a:rPr lang="en-US" b="1" u="sng"/>
              <a:t>8 units up</a:t>
            </a:r>
            <a:r>
              <a:rPr lang="en-US"/>
              <a:t> and </a:t>
            </a:r>
            <a:r>
              <a:rPr lang="en-US" b="1" u="sng"/>
              <a:t>1 unit left</a:t>
            </a:r>
            <a:r>
              <a:rPr lang="en-US"/>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0"/>
            <a:ext cx="7772400" cy="990600"/>
          </a:xfrm>
        </p:spPr>
        <p:txBody>
          <a:bodyPr/>
          <a:lstStyle/>
          <a:p>
            <a:r>
              <a:rPr lang="en-US" sz="2800"/>
              <a:t>2.2 Some basic Graphs</a:t>
            </a:r>
          </a:p>
        </p:txBody>
      </p:sp>
      <p:sp>
        <p:nvSpPr>
          <p:cNvPr id="29699" name="Rectangle 3"/>
          <p:cNvSpPr>
            <a:spLocks noGrp="1" noChangeArrowheads="1"/>
          </p:cNvSpPr>
          <p:nvPr>
            <p:ph idx="1"/>
          </p:nvPr>
        </p:nvSpPr>
        <p:spPr>
          <a:xfrm>
            <a:off x="457200" y="1600200"/>
            <a:ext cx="8229600" cy="838200"/>
          </a:xfrm>
        </p:spPr>
        <p:txBody>
          <a:bodyPr/>
          <a:lstStyle/>
          <a:p>
            <a:pPr>
              <a:buNone/>
            </a:pPr>
            <a:r>
              <a:rPr lang="en-US" sz="1600" dirty="0" smtClean="0"/>
              <a:t>    b </a:t>
            </a:r>
            <a:r>
              <a:rPr lang="en-US" sz="1600" dirty="0"/>
              <a:t>= </a:t>
            </a:r>
            <a:r>
              <a:rPr lang="en-US" sz="1600" dirty="0" smtClean="0"/>
              <a:t> 3  a    </a:t>
            </a:r>
            <a:r>
              <a:rPr lang="en-US" sz="2400" dirty="0"/>
              <a:t>if </a:t>
            </a:r>
            <a:r>
              <a:rPr lang="en-US" sz="1800" dirty="0"/>
              <a:t>b </a:t>
            </a:r>
            <a:r>
              <a:rPr lang="en-US" sz="1800" b="1" i="1" baseline="30000" dirty="0">
                <a:cs typeface="Times New Roman" pitchFamily="18" charset="0"/>
              </a:rPr>
              <a:t>3 </a:t>
            </a:r>
            <a:r>
              <a:rPr lang="en-US" sz="1800" b="1" i="1" dirty="0">
                <a:cs typeface="Times New Roman" pitchFamily="18" charset="0"/>
              </a:rPr>
              <a:t> = a</a:t>
            </a:r>
          </a:p>
          <a:p>
            <a:pPr>
              <a:buFontTx/>
              <a:buNone/>
            </a:pPr>
            <a:endParaRPr lang="en-US" sz="1800" b="1" i="1" dirty="0">
              <a:cs typeface="Times New Roman" pitchFamily="18" charset="0"/>
            </a:endParaRPr>
          </a:p>
          <a:p>
            <a:pPr>
              <a:buFontTx/>
              <a:buNone/>
            </a:pPr>
            <a:endParaRPr lang="en-US" sz="1800" b="1" i="1" baseline="30000" dirty="0">
              <a:cs typeface="Times New Roman" pitchFamily="18" charset="0"/>
            </a:endParaRPr>
          </a:p>
          <a:p>
            <a:pPr>
              <a:buFontTx/>
              <a:buNone/>
            </a:pPr>
            <a:endParaRPr lang="en-US" sz="1800" b="1" i="1" baseline="30000" dirty="0">
              <a:cs typeface="Times New Roman" pitchFamily="18" charset="0"/>
            </a:endParaRPr>
          </a:p>
        </p:txBody>
      </p:sp>
      <p:sp>
        <p:nvSpPr>
          <p:cNvPr id="29700" name="Line 4"/>
          <p:cNvSpPr>
            <a:spLocks noChangeShapeType="1"/>
          </p:cNvSpPr>
          <p:nvPr/>
        </p:nvSpPr>
        <p:spPr bwMode="auto">
          <a:xfrm>
            <a:off x="990600" y="1752600"/>
            <a:ext cx="152400" cy="228600"/>
          </a:xfrm>
          <a:prstGeom prst="line">
            <a:avLst/>
          </a:prstGeom>
          <a:noFill/>
          <a:ln w="9525">
            <a:solidFill>
              <a:schemeClr val="tx1"/>
            </a:solidFill>
            <a:round/>
            <a:headEnd/>
            <a:tailEnd/>
          </a:ln>
          <a:effectLst/>
        </p:spPr>
        <p:txBody>
          <a:bodyPr/>
          <a:lstStyle/>
          <a:p>
            <a:endParaRPr lang="en-US"/>
          </a:p>
        </p:txBody>
      </p:sp>
      <p:sp>
        <p:nvSpPr>
          <p:cNvPr id="29701" name="Line 5"/>
          <p:cNvSpPr>
            <a:spLocks noChangeShapeType="1"/>
          </p:cNvSpPr>
          <p:nvPr/>
        </p:nvSpPr>
        <p:spPr bwMode="auto">
          <a:xfrm flipV="1">
            <a:off x="1143000" y="1752600"/>
            <a:ext cx="152400" cy="228600"/>
          </a:xfrm>
          <a:prstGeom prst="line">
            <a:avLst/>
          </a:prstGeom>
          <a:noFill/>
          <a:ln w="9525">
            <a:solidFill>
              <a:schemeClr val="tx1"/>
            </a:solidFill>
            <a:round/>
            <a:headEnd/>
            <a:tailEnd/>
          </a:ln>
          <a:effectLst/>
        </p:spPr>
        <p:txBody>
          <a:bodyPr/>
          <a:lstStyle/>
          <a:p>
            <a:endParaRPr lang="en-US"/>
          </a:p>
        </p:txBody>
      </p:sp>
      <p:sp>
        <p:nvSpPr>
          <p:cNvPr id="29702" name="Line 6"/>
          <p:cNvSpPr>
            <a:spLocks noChangeShapeType="1"/>
          </p:cNvSpPr>
          <p:nvPr/>
        </p:nvSpPr>
        <p:spPr bwMode="auto">
          <a:xfrm>
            <a:off x="1295400" y="1752600"/>
            <a:ext cx="228600" cy="0"/>
          </a:xfrm>
          <a:prstGeom prst="line">
            <a:avLst/>
          </a:prstGeom>
          <a:noFill/>
          <a:ln w="9525">
            <a:solidFill>
              <a:schemeClr val="tx1"/>
            </a:solidFill>
            <a:round/>
            <a:headEnd/>
            <a:tailEnd/>
          </a:ln>
          <a:effectLst/>
        </p:spPr>
        <p:txBody>
          <a:bodyPr/>
          <a:lstStyle/>
          <a:p>
            <a:endParaRPr lang="en-US"/>
          </a:p>
        </p:txBody>
      </p:sp>
      <p:sp>
        <p:nvSpPr>
          <p:cNvPr id="29703" name="Text Box 7"/>
          <p:cNvSpPr txBox="1">
            <a:spLocks noChangeArrowheads="1"/>
          </p:cNvSpPr>
          <p:nvPr/>
        </p:nvSpPr>
        <p:spPr bwMode="auto">
          <a:xfrm>
            <a:off x="746125" y="3013075"/>
            <a:ext cx="2174875" cy="457200"/>
          </a:xfrm>
          <a:prstGeom prst="rect">
            <a:avLst/>
          </a:prstGeom>
          <a:noFill/>
          <a:ln w="9525">
            <a:noFill/>
            <a:miter lim="800000"/>
            <a:headEnd/>
            <a:tailEnd/>
          </a:ln>
          <a:effectLst/>
        </p:spPr>
        <p:txBody>
          <a:bodyPr wrap="none">
            <a:spAutoFit/>
          </a:bodyPr>
          <a:lstStyle/>
          <a:p>
            <a:r>
              <a:rPr lang="en-US" sz="2400" b="1">
                <a:latin typeface="Times New Roman" pitchFamily="18" charset="0"/>
              </a:rPr>
              <a:t>Absolute Value</a:t>
            </a:r>
          </a:p>
        </p:txBody>
      </p:sp>
      <p:sp>
        <p:nvSpPr>
          <p:cNvPr id="29704" name="Line 8"/>
          <p:cNvSpPr>
            <a:spLocks noChangeShapeType="1"/>
          </p:cNvSpPr>
          <p:nvPr/>
        </p:nvSpPr>
        <p:spPr bwMode="auto">
          <a:xfrm>
            <a:off x="1066800" y="4876800"/>
            <a:ext cx="5943600" cy="0"/>
          </a:xfrm>
          <a:prstGeom prst="line">
            <a:avLst/>
          </a:prstGeom>
          <a:noFill/>
          <a:ln w="9525">
            <a:solidFill>
              <a:schemeClr val="tx1"/>
            </a:solidFill>
            <a:round/>
            <a:headEnd/>
            <a:tailEnd type="triangle" w="med" len="med"/>
          </a:ln>
          <a:effectLst/>
        </p:spPr>
        <p:txBody>
          <a:bodyPr/>
          <a:lstStyle/>
          <a:p>
            <a:endParaRPr lang="en-US"/>
          </a:p>
        </p:txBody>
      </p:sp>
      <p:sp>
        <p:nvSpPr>
          <p:cNvPr id="29705" name="Text Box 9"/>
          <p:cNvSpPr txBox="1">
            <a:spLocks noChangeArrowheads="1"/>
          </p:cNvSpPr>
          <p:nvPr/>
        </p:nvSpPr>
        <p:spPr bwMode="auto">
          <a:xfrm>
            <a:off x="1050925" y="4991100"/>
            <a:ext cx="5918200" cy="366713"/>
          </a:xfrm>
          <a:prstGeom prst="rect">
            <a:avLst/>
          </a:prstGeom>
          <a:noFill/>
          <a:ln w="9525">
            <a:noFill/>
            <a:miter lim="800000"/>
            <a:headEnd/>
            <a:tailEnd/>
          </a:ln>
          <a:effectLst/>
        </p:spPr>
        <p:txBody>
          <a:bodyPr wrap="none">
            <a:spAutoFit/>
          </a:bodyPr>
          <a:lstStyle/>
          <a:p>
            <a:r>
              <a:rPr lang="en-US">
                <a:solidFill>
                  <a:srgbClr val="FF0066"/>
                </a:solidFill>
                <a:latin typeface="Times New Roman" pitchFamily="18" charset="0"/>
              </a:rPr>
              <a:t>-10  - 9  -8  -7  -6  -5  -4  -3  -2  -1  0  1  2  3  4  5  6  7  8  9  10</a:t>
            </a:r>
          </a:p>
        </p:txBody>
      </p:sp>
      <p:sp>
        <p:nvSpPr>
          <p:cNvPr id="29706" name="AutoShape 10"/>
          <p:cNvSpPr>
            <a:spLocks/>
          </p:cNvSpPr>
          <p:nvPr/>
        </p:nvSpPr>
        <p:spPr bwMode="auto">
          <a:xfrm rot="5400000">
            <a:off x="3352800" y="3657600"/>
            <a:ext cx="381000" cy="1600200"/>
          </a:xfrm>
          <a:prstGeom prst="leftBrace">
            <a:avLst>
              <a:gd name="adj1" fmla="val 35000"/>
              <a:gd name="adj2" fmla="val 50000"/>
            </a:avLst>
          </a:prstGeom>
          <a:noFill/>
          <a:ln w="9525">
            <a:solidFill>
              <a:schemeClr val="tx1"/>
            </a:solidFill>
            <a:round/>
            <a:headEnd/>
            <a:tailEnd/>
          </a:ln>
          <a:effectLst/>
        </p:spPr>
        <p:txBody>
          <a:bodyPr wrap="none" anchor="ctr"/>
          <a:lstStyle/>
          <a:p>
            <a:endParaRPr lang="en-US"/>
          </a:p>
        </p:txBody>
      </p:sp>
      <p:sp>
        <p:nvSpPr>
          <p:cNvPr id="29707" name="AutoShape 11"/>
          <p:cNvSpPr>
            <a:spLocks/>
          </p:cNvSpPr>
          <p:nvPr/>
        </p:nvSpPr>
        <p:spPr bwMode="auto">
          <a:xfrm rot="5400000">
            <a:off x="4876800" y="3810000"/>
            <a:ext cx="457200" cy="1371600"/>
          </a:xfrm>
          <a:prstGeom prst="leftBrace">
            <a:avLst>
              <a:gd name="adj1" fmla="val 25000"/>
              <a:gd name="adj2" fmla="val 50000"/>
            </a:avLst>
          </a:prstGeom>
          <a:noFill/>
          <a:ln w="9525">
            <a:solidFill>
              <a:schemeClr val="tx1"/>
            </a:solidFill>
            <a:round/>
            <a:headEnd/>
            <a:tailEnd/>
          </a:ln>
          <a:effectLst/>
        </p:spPr>
        <p:txBody>
          <a:bodyPr wrap="none" anchor="ctr"/>
          <a:lstStyle/>
          <a:p>
            <a:endParaRPr lang="en-US"/>
          </a:p>
        </p:txBody>
      </p:sp>
      <p:sp>
        <p:nvSpPr>
          <p:cNvPr id="29708" name="Text Box 12"/>
          <p:cNvSpPr txBox="1">
            <a:spLocks noChangeArrowheads="1"/>
          </p:cNvSpPr>
          <p:nvPr/>
        </p:nvSpPr>
        <p:spPr bwMode="auto">
          <a:xfrm>
            <a:off x="3108325" y="3848100"/>
            <a:ext cx="1041400" cy="366713"/>
          </a:xfrm>
          <a:prstGeom prst="rect">
            <a:avLst/>
          </a:prstGeom>
          <a:noFill/>
          <a:ln w="9525">
            <a:noFill/>
            <a:miter lim="800000"/>
            <a:headEnd/>
            <a:tailEnd/>
          </a:ln>
          <a:effectLst/>
        </p:spPr>
        <p:txBody>
          <a:bodyPr wrap="none">
            <a:spAutoFit/>
          </a:bodyPr>
          <a:lstStyle/>
          <a:p>
            <a:r>
              <a:rPr lang="en-US">
                <a:solidFill>
                  <a:srgbClr val="FF0066"/>
                </a:solidFill>
                <a:latin typeface="Times New Roman" pitchFamily="18" charset="0"/>
              </a:rPr>
              <a:t>Six Units</a:t>
            </a:r>
          </a:p>
        </p:txBody>
      </p:sp>
      <p:sp>
        <p:nvSpPr>
          <p:cNvPr id="29709" name="Text Box 13"/>
          <p:cNvSpPr txBox="1">
            <a:spLocks noChangeArrowheads="1"/>
          </p:cNvSpPr>
          <p:nvPr/>
        </p:nvSpPr>
        <p:spPr bwMode="auto">
          <a:xfrm>
            <a:off x="4648200" y="3810000"/>
            <a:ext cx="1041400" cy="366713"/>
          </a:xfrm>
          <a:prstGeom prst="rect">
            <a:avLst/>
          </a:prstGeom>
          <a:noFill/>
          <a:ln w="9525">
            <a:noFill/>
            <a:miter lim="800000"/>
            <a:headEnd/>
            <a:tailEnd/>
          </a:ln>
          <a:effectLst/>
        </p:spPr>
        <p:txBody>
          <a:bodyPr wrap="none">
            <a:spAutoFit/>
          </a:bodyPr>
          <a:lstStyle/>
          <a:p>
            <a:r>
              <a:rPr lang="en-US">
                <a:solidFill>
                  <a:srgbClr val="FF0066"/>
                </a:solidFill>
                <a:latin typeface="Times New Roman" pitchFamily="18" charset="0"/>
              </a:rPr>
              <a:t>Six Units</a:t>
            </a:r>
          </a:p>
        </p:txBody>
      </p:sp>
      <p:sp>
        <p:nvSpPr>
          <p:cNvPr id="29710" name="Text Box 14"/>
          <p:cNvSpPr txBox="1">
            <a:spLocks noChangeArrowheads="1"/>
          </p:cNvSpPr>
          <p:nvPr/>
        </p:nvSpPr>
        <p:spPr bwMode="auto">
          <a:xfrm>
            <a:off x="1219200" y="5670550"/>
            <a:ext cx="5672138" cy="1187450"/>
          </a:xfrm>
          <a:prstGeom prst="rect">
            <a:avLst/>
          </a:prstGeom>
          <a:noFill/>
          <a:ln w="9525">
            <a:noFill/>
            <a:miter lim="800000"/>
            <a:headEnd/>
            <a:tailEnd/>
          </a:ln>
          <a:effectLst/>
        </p:spPr>
        <p:txBody>
          <a:bodyPr wrap="none">
            <a:spAutoFit/>
          </a:bodyPr>
          <a:lstStyle/>
          <a:p>
            <a:r>
              <a:rPr lang="en-US" sz="2400" b="1">
                <a:latin typeface="Times New Roman" pitchFamily="18" charset="0"/>
              </a:rPr>
              <a:t>So absolute value of a number x as follows</a:t>
            </a:r>
          </a:p>
          <a:p>
            <a:r>
              <a:rPr lang="en-US" sz="2400">
                <a:solidFill>
                  <a:srgbClr val="FF0066"/>
                </a:solidFill>
                <a:latin typeface="Times New Roman" pitchFamily="18" charset="0"/>
              </a:rPr>
              <a:t>x   = x if x &gt; 0</a:t>
            </a:r>
          </a:p>
          <a:p>
            <a:r>
              <a:rPr lang="en-US" sz="2400">
                <a:solidFill>
                  <a:srgbClr val="FF0066"/>
                </a:solidFill>
                <a:latin typeface="Times New Roman" pitchFamily="18" charset="0"/>
              </a:rPr>
              <a:t>       - x  if x&lt; 0</a:t>
            </a:r>
          </a:p>
        </p:txBody>
      </p:sp>
      <p:sp>
        <p:nvSpPr>
          <p:cNvPr id="29711" name="Line 15"/>
          <p:cNvSpPr>
            <a:spLocks noChangeShapeType="1"/>
          </p:cNvSpPr>
          <p:nvPr/>
        </p:nvSpPr>
        <p:spPr bwMode="auto">
          <a:xfrm flipH="1">
            <a:off x="1143000" y="6172200"/>
            <a:ext cx="0" cy="381000"/>
          </a:xfrm>
          <a:prstGeom prst="line">
            <a:avLst/>
          </a:prstGeom>
          <a:noFill/>
          <a:ln w="9525">
            <a:solidFill>
              <a:schemeClr val="tx1"/>
            </a:solidFill>
            <a:round/>
            <a:headEnd/>
            <a:tailEnd/>
          </a:ln>
          <a:effectLst/>
        </p:spPr>
        <p:txBody>
          <a:bodyPr/>
          <a:lstStyle/>
          <a:p>
            <a:endParaRPr lang="en-US"/>
          </a:p>
        </p:txBody>
      </p:sp>
      <p:sp>
        <p:nvSpPr>
          <p:cNvPr id="29712" name="Line 16"/>
          <p:cNvSpPr>
            <a:spLocks noChangeShapeType="1"/>
          </p:cNvSpPr>
          <p:nvPr/>
        </p:nvSpPr>
        <p:spPr bwMode="auto">
          <a:xfrm>
            <a:off x="1524000" y="6172200"/>
            <a:ext cx="0" cy="381000"/>
          </a:xfrm>
          <a:prstGeom prst="line">
            <a:avLst/>
          </a:prstGeom>
          <a:noFill/>
          <a:ln w="9525">
            <a:solidFill>
              <a:schemeClr val="tx1"/>
            </a:solidFill>
            <a:round/>
            <a:headEnd/>
            <a:tailEnd/>
          </a:ln>
          <a:effectLst/>
        </p:spPr>
        <p:txBody>
          <a:bodyPr/>
          <a:lstStyle/>
          <a:p>
            <a:endParaRPr lang="en-US"/>
          </a:p>
        </p:txBody>
      </p:sp>
      <p:sp>
        <p:nvSpPr>
          <p:cNvPr id="29713" name="Line 17"/>
          <p:cNvSpPr>
            <a:spLocks noChangeShapeType="1"/>
          </p:cNvSpPr>
          <p:nvPr/>
        </p:nvSpPr>
        <p:spPr bwMode="auto">
          <a:xfrm flipH="1">
            <a:off x="2667000" y="6400800"/>
            <a:ext cx="152400" cy="76200"/>
          </a:xfrm>
          <a:prstGeom prst="line">
            <a:avLst/>
          </a:prstGeom>
          <a:noFill/>
          <a:ln w="9525">
            <a:solidFill>
              <a:srgbClr val="FF0066"/>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43" name="Rectangle 15"/>
          <p:cNvSpPr>
            <a:spLocks noGrp="1" noChangeArrowheads="1"/>
          </p:cNvSpPr>
          <p:nvPr>
            <p:ph type="title"/>
          </p:nvPr>
        </p:nvSpPr>
        <p:spPr>
          <a:xfrm>
            <a:off x="0" y="0"/>
            <a:ext cx="9144000" cy="1417638"/>
          </a:xfrm>
        </p:spPr>
        <p:txBody>
          <a:bodyPr/>
          <a:lstStyle/>
          <a:p>
            <a:pPr algn="l"/>
            <a:r>
              <a:rPr lang="en-US" sz="1800" b="1" dirty="0"/>
              <a:t>15</a:t>
            </a:r>
            <a:r>
              <a:rPr lang="en-US" sz="1800" dirty="0"/>
              <a:t>  Parabola </a:t>
            </a:r>
            <a:r>
              <a:rPr lang="en-US" sz="1800" dirty="0" smtClean="0"/>
              <a:t>,Cubic </a:t>
            </a:r>
            <a:r>
              <a:rPr lang="en-US" sz="1800" dirty="0"/>
              <a:t>function     </a:t>
            </a:r>
            <a:r>
              <a:rPr lang="en-US" sz="1800" dirty="0" smtClean="0"/>
              <a:t>                                                       </a:t>
            </a:r>
            <a:r>
              <a:rPr lang="en-US" sz="1800" b="1" dirty="0" smtClean="0"/>
              <a:t>16</a:t>
            </a:r>
            <a:r>
              <a:rPr lang="en-US" sz="1800" dirty="0"/>
              <a:t>. Square root </a:t>
            </a:r>
            <a:r>
              <a:rPr lang="en-US" sz="1800" dirty="0" smtClean="0"/>
              <a:t>function</a:t>
            </a:r>
            <a:endParaRPr lang="en-US" sz="1800" dirty="0"/>
          </a:p>
        </p:txBody>
      </p:sp>
      <p:graphicFrame>
        <p:nvGraphicFramePr>
          <p:cNvPr id="48138" name="Object 10"/>
          <p:cNvGraphicFramePr>
            <a:graphicFrameLocks noChangeAspect="1"/>
          </p:cNvGraphicFramePr>
          <p:nvPr>
            <p:ph sz="half" idx="1"/>
          </p:nvPr>
        </p:nvGraphicFramePr>
        <p:xfrm>
          <a:off x="6553200" y="4114800"/>
          <a:ext cx="241300" cy="228600"/>
        </p:xfrm>
        <a:graphic>
          <a:graphicData uri="http://schemas.openxmlformats.org/presentationml/2006/ole">
            <p:oleObj spid="_x0000_s1026" name="Equation" r:id="rId3" imgW="241200" imgH="228600" progId="Equation.3">
              <p:embed/>
            </p:oleObj>
          </a:graphicData>
        </a:graphic>
      </p:graphicFrame>
      <p:sp>
        <p:nvSpPr>
          <p:cNvPr id="16" name="Content Placeholder 15"/>
          <p:cNvSpPr>
            <a:spLocks noGrp="1"/>
          </p:cNvSpPr>
          <p:nvPr>
            <p:ph sz="half" idx="2"/>
          </p:nvPr>
        </p:nvSpPr>
        <p:spPr/>
        <p:txBody>
          <a:bodyPr/>
          <a:lstStyle/>
          <a:p>
            <a:endParaRPr lang="en-US" dirty="0"/>
          </a:p>
        </p:txBody>
      </p:sp>
      <p:pic>
        <p:nvPicPr>
          <p:cNvPr id="48134" name="Picture 6"/>
          <p:cNvPicPr>
            <a:picLocks noGrp="1" noChangeAspect="1" noChangeArrowheads="1"/>
          </p:cNvPicPr>
          <p:nvPr>
            <p:ph type="body" idx="4294967295"/>
          </p:nvPr>
        </p:nvPicPr>
        <p:blipFill>
          <a:blip r:embed="rId4" cstate="print"/>
          <a:srcRect/>
          <a:stretch>
            <a:fillRect/>
          </a:stretch>
        </p:blipFill>
        <p:spPr>
          <a:xfrm>
            <a:off x="0" y="1981200"/>
            <a:ext cx="2590800" cy="1754188"/>
          </a:xfrm>
          <a:noFill/>
          <a:ln/>
        </p:spPr>
      </p:pic>
      <p:pic>
        <p:nvPicPr>
          <p:cNvPr id="48135" name="Picture 7"/>
          <p:cNvPicPr>
            <a:picLocks noChangeAspect="1" noChangeArrowheads="1"/>
          </p:cNvPicPr>
          <p:nvPr/>
        </p:nvPicPr>
        <p:blipFill>
          <a:blip r:embed="rId5" cstate="print"/>
          <a:srcRect/>
          <a:stretch>
            <a:fillRect/>
          </a:stretch>
        </p:blipFill>
        <p:spPr bwMode="auto">
          <a:xfrm>
            <a:off x="3429000" y="1981200"/>
            <a:ext cx="2514600" cy="1701800"/>
          </a:xfrm>
          <a:prstGeom prst="rect">
            <a:avLst/>
          </a:prstGeom>
          <a:noFill/>
          <a:ln w="9525">
            <a:noFill/>
            <a:miter lim="800000"/>
            <a:headEnd/>
            <a:tailEnd/>
          </a:ln>
          <a:effectLst/>
        </p:spPr>
      </p:pic>
      <p:pic>
        <p:nvPicPr>
          <p:cNvPr id="48136" name="Picture 8"/>
          <p:cNvPicPr>
            <a:picLocks noChangeAspect="1" noChangeArrowheads="1"/>
          </p:cNvPicPr>
          <p:nvPr/>
        </p:nvPicPr>
        <p:blipFill>
          <a:blip r:embed="rId6" cstate="print"/>
          <a:srcRect/>
          <a:stretch>
            <a:fillRect/>
          </a:stretch>
        </p:blipFill>
        <p:spPr bwMode="auto">
          <a:xfrm>
            <a:off x="6248400" y="1927225"/>
            <a:ext cx="2514600" cy="1701800"/>
          </a:xfrm>
          <a:prstGeom prst="rect">
            <a:avLst/>
          </a:prstGeom>
          <a:noFill/>
          <a:ln w="9525">
            <a:noFill/>
            <a:miter lim="800000"/>
            <a:headEnd/>
            <a:tailEnd/>
          </a:ln>
          <a:effectLst/>
        </p:spPr>
      </p:pic>
      <p:pic>
        <p:nvPicPr>
          <p:cNvPr id="48145" name="Picture 17"/>
          <p:cNvPicPr>
            <a:picLocks noChangeAspect="1" noChangeArrowheads="1"/>
          </p:cNvPicPr>
          <p:nvPr/>
        </p:nvPicPr>
        <p:blipFill>
          <a:blip r:embed="rId7" cstate="print"/>
          <a:srcRect/>
          <a:stretch>
            <a:fillRect/>
          </a:stretch>
        </p:blipFill>
        <p:spPr bwMode="auto">
          <a:xfrm>
            <a:off x="0" y="4648200"/>
            <a:ext cx="2743200" cy="1598613"/>
          </a:xfrm>
          <a:prstGeom prst="rect">
            <a:avLst/>
          </a:prstGeom>
          <a:noFill/>
          <a:ln w="9525">
            <a:noFill/>
            <a:miter lim="800000"/>
            <a:headEnd/>
            <a:tailEnd/>
          </a:ln>
          <a:effectLst/>
        </p:spPr>
      </p:pic>
      <p:pic>
        <p:nvPicPr>
          <p:cNvPr id="48146" name="Picture 18"/>
          <p:cNvPicPr>
            <a:picLocks noChangeAspect="1" noChangeArrowheads="1"/>
          </p:cNvPicPr>
          <p:nvPr/>
        </p:nvPicPr>
        <p:blipFill>
          <a:blip r:embed="rId8" cstate="print"/>
          <a:srcRect/>
          <a:stretch>
            <a:fillRect/>
          </a:stretch>
        </p:blipFill>
        <p:spPr bwMode="auto">
          <a:xfrm>
            <a:off x="3161074" y="4648200"/>
            <a:ext cx="2782526" cy="1582737"/>
          </a:xfrm>
          <a:prstGeom prst="rect">
            <a:avLst/>
          </a:prstGeom>
          <a:noFill/>
          <a:ln w="9525">
            <a:noFill/>
            <a:miter lim="800000"/>
            <a:headEnd/>
            <a:tailEnd/>
          </a:ln>
          <a:effectLst/>
        </p:spPr>
      </p:pic>
      <p:pic>
        <p:nvPicPr>
          <p:cNvPr id="48147" name="Picture 19"/>
          <p:cNvPicPr>
            <a:picLocks noChangeAspect="1" noChangeArrowheads="1"/>
          </p:cNvPicPr>
          <p:nvPr/>
        </p:nvPicPr>
        <p:blipFill>
          <a:blip r:embed="rId9" cstate="print"/>
          <a:srcRect/>
          <a:stretch>
            <a:fillRect/>
          </a:stretch>
        </p:blipFill>
        <p:spPr bwMode="auto">
          <a:xfrm>
            <a:off x="6477000" y="4594225"/>
            <a:ext cx="2190750" cy="1482725"/>
          </a:xfrm>
          <a:prstGeom prst="rect">
            <a:avLst/>
          </a:prstGeom>
          <a:noFill/>
          <a:ln w="9525">
            <a:noFill/>
            <a:miter lim="800000"/>
            <a:headEnd/>
            <a:tailEnd/>
          </a:ln>
          <a:effectLst/>
        </p:spPr>
      </p:pic>
      <p:sp>
        <p:nvSpPr>
          <p:cNvPr id="48148" name="Text Box 20"/>
          <p:cNvSpPr txBox="1">
            <a:spLocks noChangeArrowheads="1"/>
          </p:cNvSpPr>
          <p:nvPr/>
        </p:nvSpPr>
        <p:spPr bwMode="auto">
          <a:xfrm>
            <a:off x="4098925" y="36513"/>
            <a:ext cx="501650" cy="366712"/>
          </a:xfrm>
          <a:prstGeom prst="rect">
            <a:avLst/>
          </a:prstGeom>
          <a:noFill/>
          <a:ln w="9525">
            <a:noFill/>
            <a:miter lim="800000"/>
            <a:headEnd/>
            <a:tailEnd/>
          </a:ln>
          <a:effectLst/>
        </p:spPr>
        <p:txBody>
          <a:bodyPr wrap="none">
            <a:spAutoFit/>
          </a:bodyPr>
          <a:lstStyle/>
          <a:p>
            <a:r>
              <a:rPr lang="en-US" b="1"/>
              <a:t>2.2</a:t>
            </a:r>
          </a:p>
        </p:txBody>
      </p:sp>
      <p:sp>
        <p:nvSpPr>
          <p:cNvPr id="17" name="Rectangle 16"/>
          <p:cNvSpPr/>
          <p:nvPr/>
        </p:nvSpPr>
        <p:spPr>
          <a:xfrm>
            <a:off x="0" y="4038600"/>
            <a:ext cx="8686800" cy="369332"/>
          </a:xfrm>
          <a:prstGeom prst="rect">
            <a:avLst/>
          </a:prstGeom>
        </p:spPr>
        <p:txBody>
          <a:bodyPr wrap="square">
            <a:spAutoFit/>
          </a:bodyPr>
          <a:lstStyle/>
          <a:p>
            <a:r>
              <a:rPr lang="en-US" dirty="0" smtClean="0"/>
              <a:t>   f(x) = x</a:t>
            </a:r>
            <a:r>
              <a:rPr lang="en-US" baseline="30000" dirty="0" smtClean="0"/>
              <a:t>2</a:t>
            </a:r>
            <a:r>
              <a:rPr lang="en-US" dirty="0" smtClean="0"/>
              <a:t>                                                   g(x) = x</a:t>
            </a:r>
            <a:r>
              <a:rPr lang="en-US" baseline="30000" dirty="0" smtClean="0"/>
              <a:t>3 </a:t>
            </a:r>
            <a:r>
              <a:rPr lang="en-US" dirty="0" smtClean="0"/>
              <a:t>                             f(x) =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sz="quarter"/>
          </p:nvPr>
        </p:nvSpPr>
        <p:spPr>
          <a:xfrm>
            <a:off x="457200" y="274638"/>
            <a:ext cx="8229600" cy="792162"/>
          </a:xfrm>
        </p:spPr>
        <p:txBody>
          <a:bodyPr>
            <a:normAutofit/>
          </a:bodyPr>
          <a:lstStyle/>
          <a:p>
            <a:pPr algn="ctr"/>
            <a:r>
              <a:rPr lang="en-US" dirty="0"/>
              <a:t>Asymptotes</a:t>
            </a:r>
          </a:p>
        </p:txBody>
      </p:sp>
      <p:graphicFrame>
        <p:nvGraphicFramePr>
          <p:cNvPr id="51211" name="Object 11"/>
          <p:cNvGraphicFramePr>
            <a:graphicFrameLocks noChangeAspect="1"/>
          </p:cNvGraphicFramePr>
          <p:nvPr>
            <p:ph sz="quarter" idx="1"/>
          </p:nvPr>
        </p:nvGraphicFramePr>
        <p:xfrm>
          <a:off x="4191000" y="1066800"/>
          <a:ext cx="236538" cy="609600"/>
        </p:xfrm>
        <a:graphic>
          <a:graphicData uri="http://schemas.openxmlformats.org/presentationml/2006/ole">
            <p:oleObj spid="_x0000_s2050" name="Equation" r:id="rId3" imgW="152280" imgH="393480" progId="Equation.3">
              <p:embed/>
            </p:oleObj>
          </a:graphicData>
        </a:graphic>
      </p:graphicFrame>
      <p:graphicFrame>
        <p:nvGraphicFramePr>
          <p:cNvPr id="51213" name="Object 13"/>
          <p:cNvGraphicFramePr>
            <a:graphicFrameLocks noChangeAspect="1"/>
          </p:cNvGraphicFramePr>
          <p:nvPr>
            <p:ph sz="quarter" idx="2"/>
          </p:nvPr>
        </p:nvGraphicFramePr>
        <p:xfrm>
          <a:off x="3276600" y="4114800"/>
          <a:ext cx="152400" cy="393700"/>
        </p:xfrm>
        <a:graphic>
          <a:graphicData uri="http://schemas.openxmlformats.org/presentationml/2006/ole">
            <p:oleObj spid="_x0000_s2051" name="Equation" r:id="rId4" imgW="152280" imgH="393480" progId="Equation.3">
              <p:embed/>
            </p:oleObj>
          </a:graphicData>
        </a:graphic>
      </p:graphicFrame>
      <p:graphicFrame>
        <p:nvGraphicFramePr>
          <p:cNvPr id="51215" name="Object 15"/>
          <p:cNvGraphicFramePr>
            <a:graphicFrameLocks noChangeAspect="1"/>
          </p:cNvGraphicFramePr>
          <p:nvPr>
            <p:ph sz="quarter" idx="3"/>
          </p:nvPr>
        </p:nvGraphicFramePr>
        <p:xfrm>
          <a:off x="2368550" y="4835525"/>
          <a:ext cx="215900" cy="393700"/>
        </p:xfrm>
        <a:graphic>
          <a:graphicData uri="http://schemas.openxmlformats.org/presentationml/2006/ole">
            <p:oleObj spid="_x0000_s2052" name="Equation" r:id="rId5" imgW="215640" imgH="393480" progId="Equation.3">
              <p:embed/>
            </p:oleObj>
          </a:graphicData>
        </a:graphic>
      </p:graphicFrame>
      <p:graphicFrame>
        <p:nvGraphicFramePr>
          <p:cNvPr id="51217" name="Object 17"/>
          <p:cNvGraphicFramePr>
            <a:graphicFrameLocks noChangeAspect="1"/>
          </p:cNvGraphicFramePr>
          <p:nvPr>
            <p:ph sz="quarter" idx="4"/>
          </p:nvPr>
        </p:nvGraphicFramePr>
        <p:xfrm>
          <a:off x="5105400" y="4114800"/>
          <a:ext cx="292100" cy="533400"/>
        </p:xfrm>
        <a:graphic>
          <a:graphicData uri="http://schemas.openxmlformats.org/presentationml/2006/ole">
            <p:oleObj spid="_x0000_s2053" name="Equation" r:id="rId6" imgW="215640" imgH="393480" progId="Equation.3">
              <p:embed/>
            </p:oleObj>
          </a:graphicData>
        </a:graphic>
      </p:graphicFrame>
      <p:pic>
        <p:nvPicPr>
          <p:cNvPr id="51206" name="Picture 6"/>
          <p:cNvPicPr>
            <a:picLocks noGrp="1" noChangeAspect="1" noChangeArrowheads="1"/>
          </p:cNvPicPr>
          <p:nvPr>
            <p:ph type="body" idx="4294967295"/>
          </p:nvPr>
        </p:nvPicPr>
        <p:blipFill>
          <a:blip r:embed="rId7" cstate="print"/>
          <a:srcRect/>
          <a:stretch>
            <a:fillRect/>
          </a:stretch>
        </p:blipFill>
        <p:spPr>
          <a:xfrm>
            <a:off x="0" y="1828800"/>
            <a:ext cx="2895600" cy="1958975"/>
          </a:xfrm>
          <a:noFill/>
          <a:ln/>
        </p:spPr>
      </p:pic>
      <p:sp>
        <p:nvSpPr>
          <p:cNvPr id="51207" name="Text Box 7"/>
          <p:cNvSpPr txBox="1">
            <a:spLocks noChangeArrowheads="1"/>
          </p:cNvSpPr>
          <p:nvPr/>
        </p:nvSpPr>
        <p:spPr bwMode="auto">
          <a:xfrm>
            <a:off x="3505200" y="1219200"/>
            <a:ext cx="2063750" cy="366713"/>
          </a:xfrm>
          <a:prstGeom prst="rect">
            <a:avLst/>
          </a:prstGeom>
          <a:noFill/>
          <a:ln w="9525">
            <a:noFill/>
            <a:miter lim="800000"/>
            <a:headEnd/>
            <a:tailEnd/>
          </a:ln>
          <a:effectLst/>
        </p:spPr>
        <p:txBody>
          <a:bodyPr wrap="none">
            <a:spAutoFit/>
          </a:bodyPr>
          <a:lstStyle/>
          <a:p>
            <a:r>
              <a:rPr lang="en-US"/>
              <a:t>f(x) =          g(x) =  </a:t>
            </a:r>
            <a:endParaRPr lang="en-US" baseline="30000"/>
          </a:p>
        </p:txBody>
      </p:sp>
      <p:pic>
        <p:nvPicPr>
          <p:cNvPr id="51208" name="Picture 8"/>
          <p:cNvPicPr>
            <a:picLocks noChangeAspect="1" noChangeArrowheads="1"/>
          </p:cNvPicPr>
          <p:nvPr/>
        </p:nvPicPr>
        <p:blipFill>
          <a:blip r:embed="rId8" cstate="print"/>
          <a:srcRect/>
          <a:stretch>
            <a:fillRect/>
          </a:stretch>
        </p:blipFill>
        <p:spPr bwMode="auto">
          <a:xfrm>
            <a:off x="2286000" y="4648200"/>
            <a:ext cx="1885950" cy="1276350"/>
          </a:xfrm>
          <a:prstGeom prst="rect">
            <a:avLst/>
          </a:prstGeom>
          <a:noFill/>
          <a:ln w="9525">
            <a:noFill/>
            <a:miter lim="800000"/>
            <a:headEnd/>
            <a:tailEnd/>
          </a:ln>
          <a:effectLst/>
        </p:spPr>
      </p:pic>
      <p:pic>
        <p:nvPicPr>
          <p:cNvPr id="51209" name="Picture 9"/>
          <p:cNvPicPr>
            <a:picLocks noChangeAspect="1" noChangeArrowheads="1"/>
          </p:cNvPicPr>
          <p:nvPr/>
        </p:nvPicPr>
        <p:blipFill>
          <a:blip r:embed="rId9" cstate="print"/>
          <a:srcRect/>
          <a:stretch>
            <a:fillRect/>
          </a:stretch>
        </p:blipFill>
        <p:spPr bwMode="auto">
          <a:xfrm>
            <a:off x="4495800" y="4724400"/>
            <a:ext cx="1885950" cy="1276350"/>
          </a:xfrm>
          <a:prstGeom prst="rect">
            <a:avLst/>
          </a:prstGeom>
          <a:noFill/>
          <a:ln w="9525">
            <a:noFill/>
            <a:miter lim="800000"/>
            <a:headEnd/>
            <a:tailEnd/>
          </a:ln>
          <a:effectLst/>
        </p:spPr>
      </p:pic>
      <p:sp>
        <p:nvSpPr>
          <p:cNvPr id="51210" name="Rectangle 10"/>
          <p:cNvSpPr>
            <a:spLocks noChangeArrowheads="1"/>
          </p:cNvSpPr>
          <p:nvPr/>
        </p:nvSpPr>
        <p:spPr bwMode="auto">
          <a:xfrm>
            <a:off x="2438400" y="4191000"/>
            <a:ext cx="2749550" cy="366713"/>
          </a:xfrm>
          <a:prstGeom prst="rect">
            <a:avLst/>
          </a:prstGeom>
          <a:noFill/>
          <a:ln w="9525">
            <a:noFill/>
            <a:miter lim="800000"/>
            <a:headEnd/>
            <a:tailEnd/>
          </a:ln>
          <a:effectLst/>
        </p:spPr>
        <p:txBody>
          <a:bodyPr wrap="none">
            <a:spAutoFit/>
          </a:bodyPr>
          <a:lstStyle/>
          <a:p>
            <a:r>
              <a:rPr lang="en-US" b="1">
                <a:solidFill>
                  <a:srgbClr val="FF0066"/>
                </a:solidFill>
              </a:rPr>
              <a:t>f(x) = </a:t>
            </a:r>
            <a:r>
              <a:rPr lang="en-US" b="1"/>
              <a:t>                    </a:t>
            </a:r>
            <a:r>
              <a:rPr lang="en-US" b="1">
                <a:solidFill>
                  <a:srgbClr val="FF0066"/>
                </a:solidFill>
              </a:rPr>
              <a:t>g(x) = </a:t>
            </a:r>
            <a:endParaRPr lang="en-US" b="1" baseline="30000">
              <a:solidFill>
                <a:srgbClr val="FF0066"/>
              </a:solidFill>
            </a:endParaRPr>
          </a:p>
        </p:txBody>
      </p:sp>
      <p:graphicFrame>
        <p:nvGraphicFramePr>
          <p:cNvPr id="51219" name="Object 19"/>
          <p:cNvGraphicFramePr>
            <a:graphicFrameLocks noChangeAspect="1"/>
          </p:cNvGraphicFramePr>
          <p:nvPr/>
        </p:nvGraphicFramePr>
        <p:xfrm>
          <a:off x="5486400" y="1143000"/>
          <a:ext cx="292100" cy="533400"/>
        </p:xfrm>
        <a:graphic>
          <a:graphicData uri="http://schemas.openxmlformats.org/presentationml/2006/ole">
            <p:oleObj spid="_x0000_s2054" name="Equation" r:id="rId10" imgW="215640" imgH="393480" progId="Equation.3">
              <p:embed/>
            </p:oleObj>
          </a:graphicData>
        </a:graphic>
      </p:graphicFrame>
      <p:cxnSp>
        <p:nvCxnSpPr>
          <p:cNvPr id="14" name="Straight Arrow Connector 13"/>
          <p:cNvCxnSpPr/>
          <p:nvPr/>
        </p:nvCxnSpPr>
        <p:spPr>
          <a:xfrm flipV="1">
            <a:off x="2667000" y="2971800"/>
            <a:ext cx="5334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200400" y="5257800"/>
            <a:ext cx="304800" cy="276999"/>
          </a:xfrm>
          <a:prstGeom prst="rect">
            <a:avLst/>
          </a:prstGeom>
          <a:noFill/>
        </p:spPr>
        <p:txBody>
          <a:bodyPr wrap="square" rtlCol="0">
            <a:spAutoFit/>
          </a:bodyPr>
          <a:lstStyle/>
          <a:p>
            <a:r>
              <a:rPr lang="en-US" sz="1200" dirty="0" smtClean="0">
                <a:solidFill>
                  <a:srgbClr val="FF0000"/>
                </a:solidFill>
              </a:rPr>
              <a:t>0</a:t>
            </a:r>
            <a:endParaRPr lang="en-US" sz="1200" dirty="0">
              <a:solidFill>
                <a:srgbClr val="FF0000"/>
              </a:solidFill>
            </a:endParaRPr>
          </a:p>
        </p:txBody>
      </p:sp>
      <p:sp>
        <p:nvSpPr>
          <p:cNvPr id="18" name="TextBox 17"/>
          <p:cNvSpPr txBox="1"/>
          <p:nvPr/>
        </p:nvSpPr>
        <p:spPr>
          <a:xfrm>
            <a:off x="5410200" y="5334000"/>
            <a:ext cx="304800" cy="276999"/>
          </a:xfrm>
          <a:prstGeom prst="rect">
            <a:avLst/>
          </a:prstGeom>
          <a:noFill/>
        </p:spPr>
        <p:txBody>
          <a:bodyPr wrap="square" rtlCol="0">
            <a:spAutoFit/>
          </a:bodyPr>
          <a:lstStyle/>
          <a:p>
            <a:r>
              <a:rPr lang="en-US" sz="1200" dirty="0" smtClean="0">
                <a:solidFill>
                  <a:srgbClr val="FF0000"/>
                </a:solidFill>
              </a:rPr>
              <a:t>0</a:t>
            </a:r>
            <a:endParaRPr lang="en-US" sz="1200"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sz="quarter"/>
          </p:nvPr>
        </p:nvSpPr>
        <p:spPr>
          <a:xfrm>
            <a:off x="457200" y="274638"/>
            <a:ext cx="8229600" cy="487362"/>
          </a:xfrm>
        </p:spPr>
        <p:txBody>
          <a:bodyPr>
            <a:normAutofit fontScale="90000"/>
          </a:bodyPr>
          <a:lstStyle/>
          <a:p>
            <a:pPr algn="ctr"/>
            <a:r>
              <a:rPr lang="en-US" sz="2800" b="1" dirty="0"/>
              <a:t>Graphs of Eight Basic Functions</a:t>
            </a:r>
          </a:p>
        </p:txBody>
      </p:sp>
      <p:graphicFrame>
        <p:nvGraphicFramePr>
          <p:cNvPr id="30723" name="Object 3"/>
          <p:cNvGraphicFramePr>
            <a:graphicFrameLocks noChangeAspect="1"/>
          </p:cNvGraphicFramePr>
          <p:nvPr>
            <p:ph sz="quarter" idx="1"/>
          </p:nvPr>
        </p:nvGraphicFramePr>
        <p:xfrm>
          <a:off x="5943600" y="990600"/>
          <a:ext cx="241300" cy="228600"/>
        </p:xfrm>
        <a:graphic>
          <a:graphicData uri="http://schemas.openxmlformats.org/presentationml/2006/ole">
            <p:oleObj spid="_x0000_s3074" name="Equation" r:id="rId3" imgW="241200" imgH="228600" progId="Equation.3">
              <p:embed/>
            </p:oleObj>
          </a:graphicData>
        </a:graphic>
      </p:graphicFrame>
      <p:graphicFrame>
        <p:nvGraphicFramePr>
          <p:cNvPr id="30724" name="Object 4"/>
          <p:cNvGraphicFramePr>
            <a:graphicFrameLocks noChangeAspect="1"/>
          </p:cNvGraphicFramePr>
          <p:nvPr>
            <p:ph sz="quarter" idx="2"/>
          </p:nvPr>
        </p:nvGraphicFramePr>
        <p:xfrm>
          <a:off x="7696200" y="838200"/>
          <a:ext cx="241300" cy="228600"/>
        </p:xfrm>
        <a:graphic>
          <a:graphicData uri="http://schemas.openxmlformats.org/presentationml/2006/ole">
            <p:oleObj spid="_x0000_s3075" name="Equation" r:id="rId4" imgW="241200" imgH="228600" progId="Equation.3">
              <p:embed/>
            </p:oleObj>
          </a:graphicData>
        </a:graphic>
      </p:graphicFrame>
      <p:graphicFrame>
        <p:nvGraphicFramePr>
          <p:cNvPr id="30737" name="Object 17"/>
          <p:cNvGraphicFramePr>
            <a:graphicFrameLocks noChangeAspect="1"/>
          </p:cNvGraphicFramePr>
          <p:nvPr>
            <p:ph sz="quarter" idx="3"/>
          </p:nvPr>
        </p:nvGraphicFramePr>
        <p:xfrm>
          <a:off x="2209800" y="2819400"/>
          <a:ext cx="247650" cy="639763"/>
        </p:xfrm>
        <a:graphic>
          <a:graphicData uri="http://schemas.openxmlformats.org/presentationml/2006/ole">
            <p:oleObj spid="_x0000_s3076" name="Equation" r:id="rId5" imgW="152280" imgH="393480" progId="Equation.3">
              <p:embed/>
            </p:oleObj>
          </a:graphicData>
        </a:graphic>
      </p:graphicFrame>
      <p:pic>
        <p:nvPicPr>
          <p:cNvPr id="30725" name="Picture 5"/>
          <p:cNvPicPr>
            <a:picLocks noChangeAspect="1" noChangeArrowheads="1"/>
          </p:cNvPicPr>
          <p:nvPr/>
        </p:nvPicPr>
        <p:blipFill>
          <a:blip r:embed="rId6" cstate="print"/>
          <a:srcRect/>
          <a:stretch>
            <a:fillRect/>
          </a:stretch>
        </p:blipFill>
        <p:spPr bwMode="auto">
          <a:xfrm>
            <a:off x="0" y="1447800"/>
            <a:ext cx="1885950" cy="1276350"/>
          </a:xfrm>
          <a:prstGeom prst="rect">
            <a:avLst/>
          </a:prstGeom>
          <a:noFill/>
          <a:ln w="9525">
            <a:noFill/>
            <a:miter lim="800000"/>
            <a:headEnd/>
            <a:tailEnd/>
          </a:ln>
          <a:effectLst/>
        </p:spPr>
      </p:pic>
      <p:pic>
        <p:nvPicPr>
          <p:cNvPr id="30726" name="Picture 6"/>
          <p:cNvPicPr>
            <a:picLocks noChangeAspect="1" noChangeArrowheads="1"/>
          </p:cNvPicPr>
          <p:nvPr/>
        </p:nvPicPr>
        <p:blipFill>
          <a:blip r:embed="rId7" cstate="print"/>
          <a:srcRect/>
          <a:stretch>
            <a:fillRect/>
          </a:stretch>
        </p:blipFill>
        <p:spPr bwMode="auto">
          <a:xfrm>
            <a:off x="2590800" y="1371600"/>
            <a:ext cx="1885950" cy="1276350"/>
          </a:xfrm>
          <a:prstGeom prst="rect">
            <a:avLst/>
          </a:prstGeom>
          <a:noFill/>
          <a:ln w="9525">
            <a:noFill/>
            <a:miter lim="800000"/>
            <a:headEnd/>
            <a:tailEnd/>
          </a:ln>
          <a:effectLst/>
        </p:spPr>
      </p:pic>
      <p:pic>
        <p:nvPicPr>
          <p:cNvPr id="30727" name="Picture 7"/>
          <p:cNvPicPr>
            <a:picLocks noChangeAspect="1" noChangeArrowheads="1"/>
          </p:cNvPicPr>
          <p:nvPr/>
        </p:nvPicPr>
        <p:blipFill>
          <a:blip r:embed="rId8" cstate="print"/>
          <a:srcRect/>
          <a:stretch>
            <a:fillRect/>
          </a:stretch>
        </p:blipFill>
        <p:spPr bwMode="auto">
          <a:xfrm>
            <a:off x="4876800" y="1371600"/>
            <a:ext cx="1885950" cy="1276350"/>
          </a:xfrm>
          <a:prstGeom prst="rect">
            <a:avLst/>
          </a:prstGeom>
          <a:noFill/>
          <a:ln w="9525">
            <a:noFill/>
            <a:miter lim="800000"/>
            <a:headEnd/>
            <a:tailEnd/>
          </a:ln>
          <a:effectLst/>
        </p:spPr>
      </p:pic>
      <p:pic>
        <p:nvPicPr>
          <p:cNvPr id="30728" name="Picture 8"/>
          <p:cNvPicPr>
            <a:picLocks noChangeAspect="1" noChangeArrowheads="1"/>
          </p:cNvPicPr>
          <p:nvPr/>
        </p:nvPicPr>
        <p:blipFill>
          <a:blip r:embed="rId9" cstate="print"/>
          <a:srcRect/>
          <a:stretch>
            <a:fillRect/>
          </a:stretch>
        </p:blipFill>
        <p:spPr bwMode="auto">
          <a:xfrm>
            <a:off x="1066800" y="3429000"/>
            <a:ext cx="1885950" cy="1276350"/>
          </a:xfrm>
          <a:prstGeom prst="rect">
            <a:avLst/>
          </a:prstGeom>
          <a:noFill/>
          <a:ln w="9525">
            <a:noFill/>
            <a:miter lim="800000"/>
            <a:headEnd/>
            <a:tailEnd/>
          </a:ln>
          <a:effectLst/>
        </p:spPr>
      </p:pic>
      <p:pic>
        <p:nvPicPr>
          <p:cNvPr id="30729" name="Picture 9"/>
          <p:cNvPicPr>
            <a:picLocks noChangeAspect="1" noChangeArrowheads="1"/>
          </p:cNvPicPr>
          <p:nvPr/>
        </p:nvPicPr>
        <p:blipFill>
          <a:blip r:embed="rId10" cstate="print"/>
          <a:srcRect/>
          <a:stretch>
            <a:fillRect/>
          </a:stretch>
        </p:blipFill>
        <p:spPr bwMode="auto">
          <a:xfrm>
            <a:off x="3733800" y="3429000"/>
            <a:ext cx="1885950" cy="1276350"/>
          </a:xfrm>
          <a:prstGeom prst="rect">
            <a:avLst/>
          </a:prstGeom>
          <a:noFill/>
          <a:ln w="9525">
            <a:noFill/>
            <a:miter lim="800000"/>
            <a:headEnd/>
            <a:tailEnd/>
          </a:ln>
          <a:effectLst/>
        </p:spPr>
      </p:pic>
      <p:pic>
        <p:nvPicPr>
          <p:cNvPr id="30730" name="Picture 10"/>
          <p:cNvPicPr>
            <a:picLocks noChangeAspect="1" noChangeArrowheads="1"/>
          </p:cNvPicPr>
          <p:nvPr/>
        </p:nvPicPr>
        <p:blipFill>
          <a:blip r:embed="rId11" cstate="print"/>
          <a:srcRect/>
          <a:stretch>
            <a:fillRect/>
          </a:stretch>
        </p:blipFill>
        <p:spPr bwMode="auto">
          <a:xfrm>
            <a:off x="6553200" y="3505200"/>
            <a:ext cx="1885950" cy="1276350"/>
          </a:xfrm>
          <a:prstGeom prst="rect">
            <a:avLst/>
          </a:prstGeom>
          <a:noFill/>
          <a:ln w="9525">
            <a:noFill/>
            <a:miter lim="800000"/>
            <a:headEnd/>
            <a:tailEnd/>
          </a:ln>
          <a:effectLst/>
        </p:spPr>
      </p:pic>
      <p:pic>
        <p:nvPicPr>
          <p:cNvPr id="30731" name="Picture 11"/>
          <p:cNvPicPr>
            <a:picLocks noChangeAspect="1" noChangeArrowheads="1"/>
          </p:cNvPicPr>
          <p:nvPr/>
        </p:nvPicPr>
        <p:blipFill>
          <a:blip r:embed="rId12" cstate="print"/>
          <a:srcRect/>
          <a:stretch>
            <a:fillRect/>
          </a:stretch>
        </p:blipFill>
        <p:spPr bwMode="auto">
          <a:xfrm>
            <a:off x="3429000" y="5410200"/>
            <a:ext cx="1885950" cy="1276350"/>
          </a:xfrm>
          <a:prstGeom prst="rect">
            <a:avLst/>
          </a:prstGeom>
          <a:noFill/>
          <a:ln w="9525">
            <a:noFill/>
            <a:miter lim="800000"/>
            <a:headEnd/>
            <a:tailEnd/>
          </a:ln>
          <a:effectLst/>
        </p:spPr>
      </p:pic>
      <p:sp>
        <p:nvSpPr>
          <p:cNvPr id="30732" name="Text Box 12"/>
          <p:cNvSpPr txBox="1">
            <a:spLocks noChangeArrowheads="1"/>
          </p:cNvSpPr>
          <p:nvPr/>
        </p:nvSpPr>
        <p:spPr bwMode="auto">
          <a:xfrm>
            <a:off x="152400" y="762000"/>
            <a:ext cx="9663113" cy="1127125"/>
          </a:xfrm>
          <a:prstGeom prst="rect">
            <a:avLst/>
          </a:prstGeom>
          <a:noFill/>
          <a:ln w="9525">
            <a:noFill/>
            <a:miter lim="800000"/>
            <a:headEnd/>
            <a:tailEnd/>
          </a:ln>
          <a:effectLst/>
        </p:spPr>
        <p:txBody>
          <a:bodyPr>
            <a:spAutoFit/>
          </a:bodyPr>
          <a:lstStyle/>
          <a:p>
            <a:r>
              <a:rPr lang="en-US" sz="2400">
                <a:solidFill>
                  <a:srgbClr val="FF0066"/>
                </a:solidFill>
                <a:latin typeface="Times New Roman" pitchFamily="18" charset="0"/>
              </a:rPr>
              <a:t>y = </a:t>
            </a:r>
            <a:r>
              <a:rPr lang="en-US" sz="2000" b="1">
                <a:solidFill>
                  <a:srgbClr val="FF0066"/>
                </a:solidFill>
                <a:latin typeface="Times New Roman" pitchFamily="18" charset="0"/>
                <a:cs typeface="Times New Roman" pitchFamily="18" charset="0"/>
              </a:rPr>
              <a:t>x</a:t>
            </a:r>
            <a:r>
              <a:rPr lang="en-US" sz="2000" b="1" baseline="30000">
                <a:solidFill>
                  <a:srgbClr val="FF0066"/>
                </a:solidFill>
                <a:latin typeface="Times New Roman" pitchFamily="18" charset="0"/>
                <a:cs typeface="Times New Roman" pitchFamily="18" charset="0"/>
              </a:rPr>
              <a:t>2                                                </a:t>
            </a:r>
            <a:r>
              <a:rPr lang="en-US" sz="2000" b="1">
                <a:solidFill>
                  <a:srgbClr val="FF0066"/>
                </a:solidFill>
                <a:latin typeface="Times New Roman" pitchFamily="18" charset="0"/>
                <a:cs typeface="Times New Roman" pitchFamily="18" charset="0"/>
              </a:rPr>
              <a:t>  g(x) = x</a:t>
            </a:r>
            <a:r>
              <a:rPr lang="en-US" sz="2000" b="1" baseline="30000">
                <a:solidFill>
                  <a:srgbClr val="FF0066"/>
                </a:solidFill>
                <a:latin typeface="Times New Roman" pitchFamily="18" charset="0"/>
                <a:cs typeface="Times New Roman" pitchFamily="18" charset="0"/>
              </a:rPr>
              <a:t>3</a:t>
            </a:r>
            <a:r>
              <a:rPr lang="en-US" sz="2000" b="1">
                <a:solidFill>
                  <a:srgbClr val="FF0066"/>
                </a:solidFill>
                <a:latin typeface="Times New Roman" pitchFamily="18" charset="0"/>
                <a:cs typeface="Times New Roman" pitchFamily="18" charset="0"/>
              </a:rPr>
              <a:t>                     f(x) =                  f(x) =   </a:t>
            </a:r>
            <a:endParaRPr lang="en-US" sz="2000" b="1">
              <a:solidFill>
                <a:srgbClr val="FF0066"/>
              </a:solidFill>
              <a:latin typeface="Times New Roman" pitchFamily="18" charset="0"/>
            </a:endParaRPr>
          </a:p>
          <a:p>
            <a:endParaRPr lang="en-US" sz="2000" b="1">
              <a:solidFill>
                <a:srgbClr val="FF0066"/>
              </a:solidFill>
              <a:latin typeface="Times New Roman" pitchFamily="18" charset="0"/>
            </a:endParaRPr>
          </a:p>
          <a:p>
            <a:endParaRPr lang="en-US" sz="2400">
              <a:solidFill>
                <a:srgbClr val="FF0066"/>
              </a:solidFill>
              <a:latin typeface="Times New Roman" pitchFamily="18" charset="0"/>
            </a:endParaRPr>
          </a:p>
        </p:txBody>
      </p:sp>
      <p:sp>
        <p:nvSpPr>
          <p:cNvPr id="30733" name="Text Box 13"/>
          <p:cNvSpPr txBox="1">
            <a:spLocks noChangeArrowheads="1"/>
          </p:cNvSpPr>
          <p:nvPr/>
        </p:nvSpPr>
        <p:spPr bwMode="auto">
          <a:xfrm>
            <a:off x="1355725" y="2860675"/>
            <a:ext cx="6645275" cy="822325"/>
          </a:xfrm>
          <a:prstGeom prst="rect">
            <a:avLst/>
          </a:prstGeom>
          <a:noFill/>
          <a:ln w="9525">
            <a:noFill/>
            <a:miter lim="800000"/>
            <a:headEnd/>
            <a:tailEnd/>
          </a:ln>
          <a:effectLst/>
        </p:spPr>
        <p:txBody>
          <a:bodyPr>
            <a:spAutoFit/>
          </a:bodyPr>
          <a:lstStyle/>
          <a:p>
            <a:r>
              <a:rPr lang="en-US" sz="2400" b="1">
                <a:solidFill>
                  <a:srgbClr val="FF0066"/>
                </a:solidFill>
                <a:latin typeface="Times New Roman" pitchFamily="18" charset="0"/>
              </a:rPr>
              <a:t>f(x) = </a:t>
            </a:r>
            <a:r>
              <a:rPr lang="en-US" sz="2400" b="1">
                <a:latin typeface="Times New Roman" pitchFamily="18" charset="0"/>
              </a:rPr>
              <a:t>                   </a:t>
            </a:r>
            <a:r>
              <a:rPr lang="en-US" sz="2400" b="1">
                <a:solidFill>
                  <a:srgbClr val="FF0066"/>
                </a:solidFill>
                <a:latin typeface="Times New Roman" pitchFamily="18" charset="0"/>
              </a:rPr>
              <a:t>g(x) = </a:t>
            </a:r>
            <a:r>
              <a:rPr lang="en-US" sz="2000" b="1">
                <a:solidFill>
                  <a:srgbClr val="FF0066"/>
                </a:solidFill>
                <a:latin typeface="Times New Roman" pitchFamily="18" charset="0"/>
                <a:cs typeface="Times New Roman" pitchFamily="18" charset="0"/>
              </a:rPr>
              <a:t>                                         f(x) = x</a:t>
            </a:r>
            <a:endParaRPr lang="en-US" sz="2000" b="1">
              <a:solidFill>
                <a:srgbClr val="FF0066"/>
              </a:solidFill>
              <a:latin typeface="Times New Roman" pitchFamily="18" charset="0"/>
            </a:endParaRPr>
          </a:p>
          <a:p>
            <a:r>
              <a:rPr lang="en-US" sz="2400" b="1">
                <a:latin typeface="Times New Roman" pitchFamily="18" charset="0"/>
              </a:rPr>
              <a:t>     </a:t>
            </a:r>
          </a:p>
        </p:txBody>
      </p:sp>
      <p:sp>
        <p:nvSpPr>
          <p:cNvPr id="30734" name="Text Box 14"/>
          <p:cNvSpPr txBox="1">
            <a:spLocks noChangeArrowheads="1"/>
          </p:cNvSpPr>
          <p:nvPr/>
        </p:nvSpPr>
        <p:spPr bwMode="auto">
          <a:xfrm>
            <a:off x="3200400" y="4849813"/>
            <a:ext cx="2163763" cy="396875"/>
          </a:xfrm>
          <a:prstGeom prst="rect">
            <a:avLst/>
          </a:prstGeom>
          <a:noFill/>
          <a:ln w="9525">
            <a:noFill/>
            <a:miter lim="800000"/>
            <a:headEnd/>
            <a:tailEnd/>
          </a:ln>
          <a:effectLst/>
        </p:spPr>
        <p:txBody>
          <a:bodyPr wrap="none">
            <a:spAutoFit/>
          </a:bodyPr>
          <a:lstStyle/>
          <a:p>
            <a:r>
              <a:rPr lang="en-US" sz="2000" b="1">
                <a:solidFill>
                  <a:srgbClr val="FF0066"/>
                </a:solidFill>
                <a:latin typeface="Times New Roman" pitchFamily="18" charset="0"/>
              </a:rPr>
              <a:t>g(x) = -x    g(x) = x</a:t>
            </a:r>
          </a:p>
        </p:txBody>
      </p:sp>
      <p:pic>
        <p:nvPicPr>
          <p:cNvPr id="30736" name="Picture 16"/>
          <p:cNvPicPr>
            <a:picLocks noChangeAspect="1" noChangeArrowheads="1"/>
          </p:cNvPicPr>
          <p:nvPr/>
        </p:nvPicPr>
        <p:blipFill>
          <a:blip r:embed="rId13" cstate="print"/>
          <a:srcRect/>
          <a:stretch>
            <a:fillRect/>
          </a:stretch>
        </p:blipFill>
        <p:spPr bwMode="auto">
          <a:xfrm>
            <a:off x="7086600" y="1447800"/>
            <a:ext cx="1885950" cy="1276350"/>
          </a:xfrm>
          <a:prstGeom prst="rect">
            <a:avLst/>
          </a:prstGeom>
          <a:noFill/>
          <a:ln w="9525">
            <a:noFill/>
            <a:miter lim="800000"/>
            <a:headEnd/>
            <a:tailEnd/>
          </a:ln>
          <a:effectLst/>
        </p:spPr>
      </p:pic>
      <p:graphicFrame>
        <p:nvGraphicFramePr>
          <p:cNvPr id="30739" name="Object 19"/>
          <p:cNvGraphicFramePr>
            <a:graphicFrameLocks noChangeAspect="1"/>
          </p:cNvGraphicFramePr>
          <p:nvPr/>
        </p:nvGraphicFramePr>
        <p:xfrm>
          <a:off x="4572000" y="2743200"/>
          <a:ext cx="334963" cy="609600"/>
        </p:xfrm>
        <a:graphic>
          <a:graphicData uri="http://schemas.openxmlformats.org/presentationml/2006/ole">
            <p:oleObj spid="_x0000_s3077" name="Equation" r:id="rId14" imgW="215640" imgH="393480"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endParaRPr lang="en-US"/>
          </a:p>
        </p:txBody>
      </p:sp>
      <p:pic>
        <p:nvPicPr>
          <p:cNvPr id="31747" name="Picture 3"/>
          <p:cNvPicPr>
            <a:picLocks noGrp="1" noChangeAspect="1" noChangeArrowheads="1"/>
          </p:cNvPicPr>
          <p:nvPr>
            <p:ph idx="1"/>
          </p:nvPr>
        </p:nvPicPr>
        <p:blipFill>
          <a:blip r:embed="rId2" cstate="print"/>
          <a:srcRect/>
          <a:stretch>
            <a:fillRect/>
          </a:stretch>
        </p:blipFill>
        <p:spPr>
          <a:xfrm>
            <a:off x="2057400" y="1600200"/>
            <a:ext cx="5715000" cy="3886200"/>
          </a:xfrm>
          <a:noFill/>
          <a:ln/>
        </p:spPr>
      </p:pic>
      <p:sp>
        <p:nvSpPr>
          <p:cNvPr id="31748" name="Text Box 4"/>
          <p:cNvSpPr txBox="1">
            <a:spLocks noChangeArrowheads="1"/>
          </p:cNvSpPr>
          <p:nvPr/>
        </p:nvSpPr>
        <p:spPr bwMode="auto">
          <a:xfrm>
            <a:off x="4267200" y="3505200"/>
            <a:ext cx="1981200" cy="366713"/>
          </a:xfrm>
          <a:prstGeom prst="rect">
            <a:avLst/>
          </a:prstGeom>
          <a:noFill/>
          <a:ln w="9525">
            <a:noFill/>
            <a:miter lim="800000"/>
            <a:headEnd/>
            <a:tailEnd/>
          </a:ln>
          <a:effectLst/>
        </p:spPr>
        <p:txBody>
          <a:bodyPr>
            <a:spAutoFit/>
          </a:bodyPr>
          <a:lstStyle/>
          <a:p>
            <a:r>
              <a:rPr lang="en-US"/>
              <a:t>- 1      0   1</a:t>
            </a:r>
          </a:p>
        </p:txBody>
      </p:sp>
      <p:sp>
        <p:nvSpPr>
          <p:cNvPr id="31749" name="Line 5"/>
          <p:cNvSpPr>
            <a:spLocks noChangeShapeType="1"/>
          </p:cNvSpPr>
          <p:nvPr/>
        </p:nvSpPr>
        <p:spPr bwMode="auto">
          <a:xfrm>
            <a:off x="4495800" y="2971800"/>
            <a:ext cx="76200" cy="381000"/>
          </a:xfrm>
          <a:prstGeom prst="line">
            <a:avLst/>
          </a:prstGeom>
          <a:noFill/>
          <a:ln w="9525">
            <a:solidFill>
              <a:schemeClr val="tx1"/>
            </a:solidFill>
            <a:round/>
            <a:headEnd/>
            <a:tailEnd type="triangle" w="med" len="med"/>
          </a:ln>
          <a:effectLst/>
        </p:spPr>
        <p:txBody>
          <a:bodyPr/>
          <a:lstStyle/>
          <a:p>
            <a:endParaRPr lang="en-US"/>
          </a:p>
        </p:txBody>
      </p:sp>
      <p:sp>
        <p:nvSpPr>
          <p:cNvPr id="31750" name="Line 6"/>
          <p:cNvSpPr>
            <a:spLocks noChangeShapeType="1"/>
          </p:cNvSpPr>
          <p:nvPr/>
        </p:nvSpPr>
        <p:spPr bwMode="auto">
          <a:xfrm flipH="1" flipV="1">
            <a:off x="5181600" y="3505200"/>
            <a:ext cx="304800" cy="609600"/>
          </a:xfrm>
          <a:prstGeom prst="line">
            <a:avLst/>
          </a:prstGeom>
          <a:noFill/>
          <a:ln w="9525">
            <a:solidFill>
              <a:schemeClr val="tx1"/>
            </a:solidFill>
            <a:round/>
            <a:headEnd/>
            <a:tailEnd type="triangle" w="med" len="med"/>
          </a:ln>
          <a:effectLst/>
        </p:spPr>
        <p:txBody>
          <a:bodyPr/>
          <a:lstStyle/>
          <a:p>
            <a:endParaRPr lang="en-US"/>
          </a:p>
        </p:txBody>
      </p:sp>
      <p:sp>
        <p:nvSpPr>
          <p:cNvPr id="31751" name="Text Box 7"/>
          <p:cNvSpPr txBox="1">
            <a:spLocks noChangeArrowheads="1"/>
          </p:cNvSpPr>
          <p:nvPr/>
        </p:nvSpPr>
        <p:spPr bwMode="auto">
          <a:xfrm>
            <a:off x="2422525" y="1789113"/>
            <a:ext cx="1112838" cy="366712"/>
          </a:xfrm>
          <a:prstGeom prst="rect">
            <a:avLst/>
          </a:prstGeom>
          <a:noFill/>
          <a:ln w="9525">
            <a:noFill/>
            <a:miter lim="800000"/>
            <a:headEnd/>
            <a:tailEnd/>
          </a:ln>
          <a:effectLst/>
        </p:spPr>
        <p:txBody>
          <a:bodyPr wrap="none">
            <a:spAutoFit/>
          </a:bodyPr>
          <a:lstStyle/>
          <a:p>
            <a:r>
              <a:rPr lang="en-US"/>
              <a:t>f(x) = </a:t>
            </a:r>
            <a:r>
              <a:rPr lang="en-US" b="1"/>
              <a:t>x</a:t>
            </a:r>
            <a:r>
              <a:rPr lang="en-US" b="1" baseline="30000"/>
              <a:t>3</a:t>
            </a:r>
            <a:r>
              <a:rPr lang="en-US"/>
              <a:t>  </a:t>
            </a:r>
          </a:p>
        </p:txBody>
      </p:sp>
      <p:sp>
        <p:nvSpPr>
          <p:cNvPr id="31752" name="Text Box 8"/>
          <p:cNvSpPr txBox="1">
            <a:spLocks noChangeArrowheads="1"/>
          </p:cNvSpPr>
          <p:nvPr/>
        </p:nvSpPr>
        <p:spPr bwMode="auto">
          <a:xfrm>
            <a:off x="5470525" y="2932113"/>
            <a:ext cx="1352550" cy="366712"/>
          </a:xfrm>
          <a:prstGeom prst="rect">
            <a:avLst/>
          </a:prstGeom>
          <a:noFill/>
          <a:ln w="9525">
            <a:noFill/>
            <a:miter lim="800000"/>
            <a:headEnd/>
            <a:tailEnd/>
          </a:ln>
          <a:effectLst/>
        </p:spPr>
        <p:txBody>
          <a:bodyPr wrap="none">
            <a:spAutoFit/>
          </a:bodyPr>
          <a:lstStyle/>
          <a:p>
            <a:r>
              <a:rPr lang="en-US"/>
              <a:t>Guide point</a:t>
            </a:r>
          </a:p>
        </p:txBody>
      </p:sp>
      <p:sp>
        <p:nvSpPr>
          <p:cNvPr id="31753" name="Text Box 9"/>
          <p:cNvSpPr txBox="1">
            <a:spLocks noChangeArrowheads="1"/>
          </p:cNvSpPr>
          <p:nvPr/>
        </p:nvSpPr>
        <p:spPr bwMode="auto">
          <a:xfrm>
            <a:off x="3048000" y="2971800"/>
            <a:ext cx="1352550" cy="366713"/>
          </a:xfrm>
          <a:prstGeom prst="rect">
            <a:avLst/>
          </a:prstGeom>
          <a:noFill/>
          <a:ln w="9525">
            <a:noFill/>
            <a:miter lim="800000"/>
            <a:headEnd/>
            <a:tailEnd/>
          </a:ln>
          <a:effectLst/>
        </p:spPr>
        <p:txBody>
          <a:bodyPr wrap="none">
            <a:spAutoFit/>
          </a:bodyPr>
          <a:lstStyle/>
          <a:p>
            <a:r>
              <a:rPr lang="en-US"/>
              <a:t>Guide point</a:t>
            </a:r>
          </a:p>
        </p:txBody>
      </p:sp>
      <p:sp>
        <p:nvSpPr>
          <p:cNvPr id="10" name="TextBox 9"/>
          <p:cNvSpPr txBox="1"/>
          <p:nvPr/>
        </p:nvSpPr>
        <p:spPr>
          <a:xfrm>
            <a:off x="3352800" y="2743200"/>
            <a:ext cx="1429750" cy="369332"/>
          </a:xfrm>
          <a:prstGeom prst="rect">
            <a:avLst/>
          </a:prstGeom>
          <a:noFill/>
        </p:spPr>
        <p:txBody>
          <a:bodyPr wrap="none" rtlCol="0">
            <a:spAutoFit/>
          </a:bodyPr>
          <a:lstStyle/>
          <a:p>
            <a:r>
              <a:rPr lang="en-US" dirty="0" smtClean="0">
                <a:solidFill>
                  <a:srgbClr val="FF0000"/>
                </a:solidFill>
              </a:rPr>
              <a:t>Guide Point</a:t>
            </a:r>
            <a:endParaRPr lang="en-US" dirty="0">
              <a:solidFill>
                <a:srgbClr val="FF0000"/>
              </a:solidFill>
            </a:endParaRPr>
          </a:p>
        </p:txBody>
      </p:sp>
      <p:sp>
        <p:nvSpPr>
          <p:cNvPr id="11" name="TextBox 10"/>
          <p:cNvSpPr txBox="1"/>
          <p:nvPr/>
        </p:nvSpPr>
        <p:spPr>
          <a:xfrm>
            <a:off x="4038600" y="3505200"/>
            <a:ext cx="1905000" cy="338554"/>
          </a:xfrm>
          <a:prstGeom prst="rect">
            <a:avLst/>
          </a:prstGeom>
          <a:noFill/>
        </p:spPr>
        <p:txBody>
          <a:bodyPr wrap="square" rtlCol="0">
            <a:spAutoFit/>
          </a:bodyPr>
          <a:lstStyle/>
          <a:p>
            <a:r>
              <a:rPr lang="en-US" sz="1600" dirty="0">
                <a:solidFill>
                  <a:srgbClr val="FF0000"/>
                </a:solidFill>
              </a:rPr>
              <a:t> </a:t>
            </a:r>
            <a:r>
              <a:rPr lang="en-US" sz="1600" dirty="0" smtClean="0">
                <a:solidFill>
                  <a:srgbClr val="FF0000"/>
                </a:solidFill>
              </a:rPr>
              <a:t>     -1   0     1</a:t>
            </a:r>
            <a:endParaRPr lang="en-US" sz="1600" dirty="0">
              <a:solidFill>
                <a:srgbClr val="FF0000"/>
              </a:solidFill>
            </a:endParaRPr>
          </a:p>
        </p:txBody>
      </p:sp>
      <p:cxnSp>
        <p:nvCxnSpPr>
          <p:cNvPr id="13" name="Straight Arrow Connector 12"/>
          <p:cNvCxnSpPr/>
          <p:nvPr/>
        </p:nvCxnSpPr>
        <p:spPr>
          <a:xfrm rot="16200000" flipH="1">
            <a:off x="4152900" y="3162300"/>
            <a:ext cx="4572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572000" y="3048000"/>
            <a:ext cx="5334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533400" y="152400"/>
            <a:ext cx="7772400" cy="838200"/>
          </a:xfrm>
        </p:spPr>
        <p:txBody>
          <a:bodyPr>
            <a:normAutofit fontScale="90000"/>
          </a:bodyPr>
          <a:lstStyle/>
          <a:p>
            <a:r>
              <a:rPr lang="en-US" sz="2800" b="1"/>
              <a:t>Function defined piecewise</a:t>
            </a:r>
            <a:br>
              <a:rPr lang="en-US" sz="2800" b="1"/>
            </a:br>
            <a:r>
              <a:rPr lang="en-US" sz="2800" b="1"/>
              <a:t>(Example 3, pg 146)</a:t>
            </a:r>
          </a:p>
        </p:txBody>
      </p:sp>
      <p:sp>
        <p:nvSpPr>
          <p:cNvPr id="37891" name="Rectangle 3"/>
          <p:cNvSpPr>
            <a:spLocks noGrp="1" noChangeArrowheads="1"/>
          </p:cNvSpPr>
          <p:nvPr>
            <p:ph idx="1"/>
          </p:nvPr>
        </p:nvSpPr>
        <p:spPr>
          <a:xfrm>
            <a:off x="0" y="990600"/>
            <a:ext cx="8305800" cy="4114800"/>
          </a:xfrm>
        </p:spPr>
        <p:txBody>
          <a:bodyPr/>
          <a:lstStyle/>
          <a:p>
            <a:pPr>
              <a:buFontTx/>
              <a:buNone/>
            </a:pPr>
            <a:r>
              <a:rPr lang="en-US" sz="1800" dirty="0"/>
              <a:t>Graph the function defined by  f(x) =    x + 1  if x &lt; 1</a:t>
            </a:r>
          </a:p>
          <a:p>
            <a:pPr>
              <a:buFontTx/>
              <a:buNone/>
            </a:pPr>
            <a:r>
              <a:rPr lang="en-US" sz="1800" dirty="0"/>
              <a:t>                                                               </a:t>
            </a:r>
            <a:r>
              <a:rPr lang="en-US" sz="1800" dirty="0" smtClean="0"/>
              <a:t>         </a:t>
            </a:r>
            <a:r>
              <a:rPr lang="en-US" sz="1800" dirty="0"/>
              <a:t>3       </a:t>
            </a:r>
            <a:r>
              <a:rPr lang="en-US" sz="1800" dirty="0" smtClean="0"/>
              <a:t> </a:t>
            </a:r>
            <a:r>
              <a:rPr lang="en-US" sz="1800" dirty="0"/>
              <a:t>x &gt; 1</a:t>
            </a:r>
          </a:p>
        </p:txBody>
      </p:sp>
      <p:sp>
        <p:nvSpPr>
          <p:cNvPr id="37892" name="AutoShape 4"/>
          <p:cNvSpPr>
            <a:spLocks/>
          </p:cNvSpPr>
          <p:nvPr/>
        </p:nvSpPr>
        <p:spPr bwMode="auto">
          <a:xfrm>
            <a:off x="4114800" y="1066800"/>
            <a:ext cx="76200" cy="609600"/>
          </a:xfrm>
          <a:prstGeom prst="leftBrace">
            <a:avLst>
              <a:gd name="adj1" fmla="val 66667"/>
              <a:gd name="adj2" fmla="val 50000"/>
            </a:avLst>
          </a:prstGeom>
          <a:noFill/>
          <a:ln w="9525">
            <a:solidFill>
              <a:schemeClr val="tx1"/>
            </a:solidFill>
            <a:round/>
            <a:headEnd/>
            <a:tailEnd/>
          </a:ln>
          <a:effectLst/>
        </p:spPr>
        <p:txBody>
          <a:bodyPr wrap="none" anchor="ctr"/>
          <a:lstStyle/>
          <a:p>
            <a:endParaRPr lang="en-US"/>
          </a:p>
        </p:txBody>
      </p:sp>
      <p:sp>
        <p:nvSpPr>
          <p:cNvPr id="37893" name="Line 5"/>
          <p:cNvSpPr>
            <a:spLocks noChangeShapeType="1"/>
          </p:cNvSpPr>
          <p:nvPr/>
        </p:nvSpPr>
        <p:spPr bwMode="auto">
          <a:xfrm>
            <a:off x="4495800" y="1295400"/>
            <a:ext cx="152400" cy="76200"/>
          </a:xfrm>
          <a:prstGeom prst="line">
            <a:avLst/>
          </a:prstGeom>
          <a:noFill/>
          <a:ln w="9525">
            <a:solidFill>
              <a:schemeClr val="tx1"/>
            </a:solidFill>
            <a:round/>
            <a:headEnd/>
            <a:tailEnd/>
          </a:ln>
          <a:effectLst/>
        </p:spPr>
        <p:txBody>
          <a:bodyPr/>
          <a:lstStyle/>
          <a:p>
            <a:endParaRPr lang="en-US"/>
          </a:p>
        </p:txBody>
      </p:sp>
      <p:sp>
        <p:nvSpPr>
          <p:cNvPr id="37894" name="Line 6"/>
          <p:cNvSpPr>
            <a:spLocks noChangeShapeType="1"/>
          </p:cNvSpPr>
          <p:nvPr/>
        </p:nvSpPr>
        <p:spPr bwMode="auto">
          <a:xfrm>
            <a:off x="3429000" y="3886200"/>
            <a:ext cx="4800600" cy="0"/>
          </a:xfrm>
          <a:prstGeom prst="line">
            <a:avLst/>
          </a:prstGeom>
          <a:noFill/>
          <a:ln w="9525">
            <a:solidFill>
              <a:schemeClr val="tx1"/>
            </a:solidFill>
            <a:round/>
            <a:headEnd/>
            <a:tailEnd type="triangle" w="med" len="med"/>
          </a:ln>
          <a:effectLst/>
        </p:spPr>
        <p:txBody>
          <a:bodyPr/>
          <a:lstStyle/>
          <a:p>
            <a:endParaRPr lang="en-US"/>
          </a:p>
        </p:txBody>
      </p:sp>
      <p:sp>
        <p:nvSpPr>
          <p:cNvPr id="37895" name="Line 7"/>
          <p:cNvSpPr>
            <a:spLocks noChangeShapeType="1"/>
          </p:cNvSpPr>
          <p:nvPr/>
        </p:nvSpPr>
        <p:spPr bwMode="auto">
          <a:xfrm flipV="1">
            <a:off x="5334000" y="1752600"/>
            <a:ext cx="0" cy="5105400"/>
          </a:xfrm>
          <a:prstGeom prst="line">
            <a:avLst/>
          </a:prstGeom>
          <a:noFill/>
          <a:ln w="9525">
            <a:solidFill>
              <a:schemeClr val="tx1"/>
            </a:solidFill>
            <a:round/>
            <a:headEnd/>
            <a:tailEnd type="triangle" w="med" len="med"/>
          </a:ln>
          <a:effectLst/>
        </p:spPr>
        <p:txBody>
          <a:bodyPr/>
          <a:lstStyle/>
          <a:p>
            <a:endParaRPr lang="en-US"/>
          </a:p>
        </p:txBody>
      </p:sp>
      <p:sp>
        <p:nvSpPr>
          <p:cNvPr id="37896" name="Line 8"/>
          <p:cNvSpPr>
            <a:spLocks noChangeShapeType="1"/>
          </p:cNvSpPr>
          <p:nvPr/>
        </p:nvSpPr>
        <p:spPr bwMode="auto">
          <a:xfrm>
            <a:off x="5791200" y="1905000"/>
            <a:ext cx="0" cy="3962400"/>
          </a:xfrm>
          <a:prstGeom prst="line">
            <a:avLst/>
          </a:prstGeom>
          <a:noFill/>
          <a:ln w="9525">
            <a:solidFill>
              <a:srgbClr val="FF0066"/>
            </a:solidFill>
            <a:round/>
            <a:headEnd/>
            <a:tailEnd/>
          </a:ln>
          <a:effectLst/>
        </p:spPr>
        <p:txBody>
          <a:bodyPr/>
          <a:lstStyle/>
          <a:p>
            <a:endParaRPr lang="en-US"/>
          </a:p>
        </p:txBody>
      </p:sp>
      <p:sp>
        <p:nvSpPr>
          <p:cNvPr id="37897" name="Line 9"/>
          <p:cNvSpPr>
            <a:spLocks noChangeShapeType="1"/>
          </p:cNvSpPr>
          <p:nvPr/>
        </p:nvSpPr>
        <p:spPr bwMode="auto">
          <a:xfrm flipH="1">
            <a:off x="3886200" y="2895600"/>
            <a:ext cx="1905000" cy="1905000"/>
          </a:xfrm>
          <a:prstGeom prst="line">
            <a:avLst/>
          </a:prstGeom>
          <a:noFill/>
          <a:ln w="9525">
            <a:solidFill>
              <a:schemeClr val="tx1"/>
            </a:solidFill>
            <a:round/>
            <a:headEnd/>
            <a:tailEnd type="triangle" w="med" len="med"/>
          </a:ln>
          <a:effectLst/>
        </p:spPr>
        <p:txBody>
          <a:bodyPr/>
          <a:lstStyle/>
          <a:p>
            <a:endParaRPr lang="en-US"/>
          </a:p>
        </p:txBody>
      </p:sp>
      <p:sp>
        <p:nvSpPr>
          <p:cNvPr id="37898" name="Line 10"/>
          <p:cNvSpPr>
            <a:spLocks noChangeShapeType="1"/>
          </p:cNvSpPr>
          <p:nvPr/>
        </p:nvSpPr>
        <p:spPr bwMode="auto">
          <a:xfrm>
            <a:off x="5791200" y="2590800"/>
            <a:ext cx="1676400" cy="0"/>
          </a:xfrm>
          <a:prstGeom prst="line">
            <a:avLst/>
          </a:prstGeom>
          <a:noFill/>
          <a:ln w="9525">
            <a:solidFill>
              <a:schemeClr val="tx1"/>
            </a:solidFill>
            <a:round/>
            <a:headEnd/>
            <a:tailEnd type="triangle" w="med" len="med"/>
          </a:ln>
          <a:effectLst/>
        </p:spPr>
        <p:txBody>
          <a:bodyPr/>
          <a:lstStyle/>
          <a:p>
            <a:endParaRPr lang="en-US"/>
          </a:p>
        </p:txBody>
      </p:sp>
      <p:sp>
        <p:nvSpPr>
          <p:cNvPr id="37899" name="Text Box 11"/>
          <p:cNvSpPr txBox="1">
            <a:spLocks noChangeArrowheads="1"/>
          </p:cNvSpPr>
          <p:nvPr/>
        </p:nvSpPr>
        <p:spPr bwMode="auto">
          <a:xfrm>
            <a:off x="1981200" y="5014913"/>
            <a:ext cx="3508375" cy="825500"/>
          </a:xfrm>
          <a:prstGeom prst="rect">
            <a:avLst/>
          </a:prstGeom>
          <a:noFill/>
          <a:ln w="9525">
            <a:noFill/>
            <a:miter lim="800000"/>
            <a:headEnd/>
            <a:tailEnd/>
          </a:ln>
          <a:effectLst/>
        </p:spPr>
        <p:txBody>
          <a:bodyPr>
            <a:spAutoFit/>
          </a:bodyPr>
          <a:lstStyle/>
          <a:p>
            <a:r>
              <a:rPr lang="en-US" sz="1600" b="1">
                <a:latin typeface="Times New Roman" pitchFamily="18" charset="0"/>
              </a:rPr>
              <a:t>f(x) = x + 1,   x &lt; 1</a:t>
            </a:r>
          </a:p>
          <a:p>
            <a:endParaRPr lang="en-US" sz="1600" b="1">
              <a:latin typeface="Times New Roman" pitchFamily="18" charset="0"/>
            </a:endParaRPr>
          </a:p>
          <a:p>
            <a:r>
              <a:rPr lang="en-US" sz="1600" b="1">
                <a:latin typeface="Times New Roman" pitchFamily="18" charset="0"/>
              </a:rPr>
              <a:t>Intercepts are (-1, 0) and (0, 1)</a:t>
            </a:r>
          </a:p>
        </p:txBody>
      </p:sp>
      <p:sp>
        <p:nvSpPr>
          <p:cNvPr id="37900" name="Line 12"/>
          <p:cNvSpPr>
            <a:spLocks noChangeShapeType="1"/>
          </p:cNvSpPr>
          <p:nvPr/>
        </p:nvSpPr>
        <p:spPr bwMode="auto">
          <a:xfrm>
            <a:off x="3352800" y="5257800"/>
            <a:ext cx="152400" cy="76200"/>
          </a:xfrm>
          <a:prstGeom prst="line">
            <a:avLst/>
          </a:prstGeom>
          <a:noFill/>
          <a:ln w="9525">
            <a:solidFill>
              <a:schemeClr val="tx1"/>
            </a:solidFill>
            <a:round/>
            <a:headEnd/>
            <a:tailEnd/>
          </a:ln>
          <a:effectLst/>
        </p:spPr>
        <p:txBody>
          <a:bodyPr/>
          <a:lstStyle/>
          <a:p>
            <a:endParaRPr lang="en-US"/>
          </a:p>
        </p:txBody>
      </p:sp>
      <p:sp>
        <p:nvSpPr>
          <p:cNvPr id="37901" name="Text Box 13"/>
          <p:cNvSpPr txBox="1">
            <a:spLocks noChangeArrowheads="1"/>
          </p:cNvSpPr>
          <p:nvPr/>
        </p:nvSpPr>
        <p:spPr bwMode="auto">
          <a:xfrm>
            <a:off x="3413125" y="4024313"/>
            <a:ext cx="4164013" cy="336550"/>
          </a:xfrm>
          <a:prstGeom prst="rect">
            <a:avLst/>
          </a:prstGeom>
          <a:noFill/>
          <a:ln w="9525">
            <a:noFill/>
            <a:miter lim="800000"/>
            <a:headEnd/>
            <a:tailEnd/>
          </a:ln>
          <a:effectLst/>
        </p:spPr>
        <p:txBody>
          <a:bodyPr wrap="none">
            <a:spAutoFit/>
          </a:bodyPr>
          <a:lstStyle/>
          <a:p>
            <a:r>
              <a:rPr lang="en-US" sz="1600" b="1">
                <a:latin typeface="Times New Roman" pitchFamily="18" charset="0"/>
              </a:rPr>
              <a:t>- 5                                                                        5</a:t>
            </a:r>
          </a:p>
        </p:txBody>
      </p:sp>
      <p:sp>
        <p:nvSpPr>
          <p:cNvPr id="37902" name="Text Box 14"/>
          <p:cNvSpPr txBox="1">
            <a:spLocks noChangeArrowheads="1"/>
          </p:cNvSpPr>
          <p:nvPr/>
        </p:nvSpPr>
        <p:spPr bwMode="auto">
          <a:xfrm>
            <a:off x="4724400" y="2365375"/>
            <a:ext cx="354013" cy="4492625"/>
          </a:xfrm>
          <a:prstGeom prst="rect">
            <a:avLst/>
          </a:prstGeom>
          <a:noFill/>
          <a:ln w="9525">
            <a:noFill/>
            <a:miter lim="800000"/>
            <a:headEnd/>
            <a:tailEnd/>
          </a:ln>
          <a:effectLst/>
        </p:spPr>
        <p:txBody>
          <a:bodyPr wrap="none">
            <a:spAutoFit/>
          </a:bodyPr>
          <a:lstStyle/>
          <a:p>
            <a:r>
              <a:rPr lang="en-US" sz="1600" b="1" dirty="0" smtClean="0">
                <a:latin typeface="Times New Roman" pitchFamily="18" charset="0"/>
              </a:rPr>
              <a:t>3</a:t>
            </a:r>
            <a:endParaRPr lang="en-US" sz="1600" b="1" dirty="0">
              <a:latin typeface="Times New Roman" pitchFamily="18" charset="0"/>
            </a:endParaRPr>
          </a:p>
          <a:p>
            <a:endParaRPr lang="en-US" sz="1600" b="1" dirty="0">
              <a:latin typeface="Times New Roman" pitchFamily="18" charset="0"/>
            </a:endParaRPr>
          </a:p>
          <a:p>
            <a:endParaRPr lang="en-US" sz="1600" b="1" dirty="0">
              <a:latin typeface="Times New Roman" pitchFamily="18" charset="0"/>
            </a:endParaRPr>
          </a:p>
          <a:p>
            <a:endParaRPr lang="en-US" sz="1600" b="1" dirty="0">
              <a:latin typeface="Times New Roman" pitchFamily="18" charset="0"/>
            </a:endParaRPr>
          </a:p>
          <a:p>
            <a:endParaRPr lang="en-US" sz="1600" b="1" dirty="0">
              <a:latin typeface="Times New Roman" pitchFamily="18" charset="0"/>
            </a:endParaRPr>
          </a:p>
          <a:p>
            <a:endParaRPr lang="en-US" sz="1600" b="1" dirty="0">
              <a:latin typeface="Times New Roman" pitchFamily="18" charset="0"/>
            </a:endParaRPr>
          </a:p>
          <a:p>
            <a:endParaRPr lang="en-US" sz="1600" b="1" dirty="0">
              <a:latin typeface="Times New Roman" pitchFamily="18" charset="0"/>
            </a:endParaRPr>
          </a:p>
          <a:p>
            <a:endParaRPr lang="en-US" sz="1600" b="1" dirty="0">
              <a:latin typeface="Times New Roman" pitchFamily="18" charset="0"/>
            </a:endParaRPr>
          </a:p>
          <a:p>
            <a:endParaRPr lang="en-US" sz="1600" b="1" dirty="0">
              <a:latin typeface="Times New Roman" pitchFamily="18" charset="0"/>
            </a:endParaRPr>
          </a:p>
          <a:p>
            <a:endParaRPr lang="en-US" sz="1600" b="1" dirty="0">
              <a:latin typeface="Times New Roman" pitchFamily="18" charset="0"/>
            </a:endParaRPr>
          </a:p>
          <a:p>
            <a:endParaRPr lang="en-US" sz="1600" b="1" dirty="0">
              <a:latin typeface="Times New Roman" pitchFamily="18" charset="0"/>
            </a:endParaRPr>
          </a:p>
          <a:p>
            <a:endParaRPr lang="en-US" sz="1600" b="1" dirty="0">
              <a:latin typeface="Times New Roman" pitchFamily="18" charset="0"/>
            </a:endParaRPr>
          </a:p>
          <a:p>
            <a:endParaRPr lang="en-US" sz="1600" b="1" dirty="0">
              <a:latin typeface="Times New Roman" pitchFamily="18" charset="0"/>
            </a:endParaRPr>
          </a:p>
          <a:p>
            <a:endParaRPr lang="en-US" sz="1600" b="1" dirty="0">
              <a:latin typeface="Times New Roman" pitchFamily="18" charset="0"/>
            </a:endParaRPr>
          </a:p>
          <a:p>
            <a:endParaRPr lang="en-US" sz="1600" b="1" dirty="0">
              <a:latin typeface="Times New Roman" pitchFamily="18" charset="0"/>
            </a:endParaRPr>
          </a:p>
          <a:p>
            <a:endParaRPr lang="en-US" sz="1600" b="1" dirty="0">
              <a:latin typeface="Times New Roman" pitchFamily="18" charset="0"/>
            </a:endParaRPr>
          </a:p>
          <a:p>
            <a:endParaRPr lang="en-US" sz="1600" b="1" dirty="0">
              <a:latin typeface="Times New Roman" pitchFamily="18" charset="0"/>
            </a:endParaRPr>
          </a:p>
          <a:p>
            <a:r>
              <a:rPr lang="en-US" sz="1600" b="1" dirty="0">
                <a:latin typeface="Times New Roman" pitchFamily="18" charset="0"/>
              </a:rPr>
              <a:t>-5</a:t>
            </a:r>
          </a:p>
        </p:txBody>
      </p:sp>
      <p:sp>
        <p:nvSpPr>
          <p:cNvPr id="37903" name="Text Box 15"/>
          <p:cNvSpPr txBox="1">
            <a:spLocks noChangeArrowheads="1"/>
          </p:cNvSpPr>
          <p:nvPr/>
        </p:nvSpPr>
        <p:spPr bwMode="auto">
          <a:xfrm>
            <a:off x="5851525" y="2119313"/>
            <a:ext cx="1382713" cy="336550"/>
          </a:xfrm>
          <a:prstGeom prst="rect">
            <a:avLst/>
          </a:prstGeom>
          <a:noFill/>
          <a:ln w="9525">
            <a:noFill/>
            <a:miter lim="800000"/>
            <a:headEnd/>
            <a:tailEnd/>
          </a:ln>
          <a:effectLst/>
        </p:spPr>
        <p:txBody>
          <a:bodyPr wrap="none">
            <a:spAutoFit/>
          </a:bodyPr>
          <a:lstStyle/>
          <a:p>
            <a:r>
              <a:rPr lang="en-US" sz="1600" b="1">
                <a:latin typeface="Times New Roman" pitchFamily="18" charset="0"/>
              </a:rPr>
              <a:t>f(x) = 3 , x &gt; 1</a:t>
            </a:r>
          </a:p>
        </p:txBody>
      </p:sp>
      <p:sp>
        <p:nvSpPr>
          <p:cNvPr id="37904" name="Text Box 16"/>
          <p:cNvSpPr txBox="1">
            <a:spLocks noChangeArrowheads="1"/>
          </p:cNvSpPr>
          <p:nvPr/>
        </p:nvSpPr>
        <p:spPr bwMode="auto">
          <a:xfrm>
            <a:off x="5927725" y="5395913"/>
            <a:ext cx="603250" cy="336550"/>
          </a:xfrm>
          <a:prstGeom prst="rect">
            <a:avLst/>
          </a:prstGeom>
          <a:noFill/>
          <a:ln w="9525">
            <a:noFill/>
            <a:miter lim="800000"/>
            <a:headEnd/>
            <a:tailEnd/>
          </a:ln>
          <a:effectLst/>
        </p:spPr>
        <p:txBody>
          <a:bodyPr wrap="none">
            <a:spAutoFit/>
          </a:bodyPr>
          <a:lstStyle/>
          <a:p>
            <a:r>
              <a:rPr lang="en-US" sz="1600" b="1">
                <a:latin typeface="Times New Roman" pitchFamily="18" charset="0"/>
              </a:rPr>
              <a:t>x = 1</a:t>
            </a:r>
          </a:p>
        </p:txBody>
      </p:sp>
      <p:sp>
        <p:nvSpPr>
          <p:cNvPr id="37905" name="Oval 17"/>
          <p:cNvSpPr>
            <a:spLocks noChangeArrowheads="1"/>
          </p:cNvSpPr>
          <p:nvPr/>
        </p:nvSpPr>
        <p:spPr bwMode="auto">
          <a:xfrm>
            <a:off x="5715000" y="2895600"/>
            <a:ext cx="76200" cy="76200"/>
          </a:xfrm>
          <a:prstGeom prst="ellipse">
            <a:avLst/>
          </a:prstGeom>
          <a:solidFill>
            <a:srgbClr val="FF0000"/>
          </a:solidFill>
          <a:ln w="9525">
            <a:solidFill>
              <a:schemeClr val="tx1"/>
            </a:solidFill>
            <a:round/>
            <a:headEnd/>
            <a:tailEnd/>
          </a:ln>
          <a:effectLst/>
        </p:spPr>
        <p:txBody>
          <a:bodyPr wrap="none" anchor="ctr"/>
          <a:lstStyle/>
          <a:p>
            <a:pPr algn="ctr"/>
            <a:endParaRPr lang="en-US">
              <a:solidFill>
                <a:srgbClr val="FF0000"/>
              </a:solidFill>
            </a:endParaRPr>
          </a:p>
        </p:txBody>
      </p:sp>
      <p:sp>
        <p:nvSpPr>
          <p:cNvPr id="37906" name="Oval 18"/>
          <p:cNvSpPr>
            <a:spLocks noChangeArrowheads="1"/>
          </p:cNvSpPr>
          <p:nvPr/>
        </p:nvSpPr>
        <p:spPr bwMode="auto">
          <a:xfrm>
            <a:off x="5791200" y="2514600"/>
            <a:ext cx="76200" cy="76200"/>
          </a:xfrm>
          <a:prstGeom prst="ellipse">
            <a:avLst/>
          </a:prstGeom>
          <a:solidFill>
            <a:srgbClr val="FDB5A1"/>
          </a:solidFill>
          <a:ln w="9525">
            <a:solidFill>
              <a:schemeClr val="tx1"/>
            </a:solidFill>
            <a:round/>
            <a:headEnd/>
            <a:tailEnd/>
          </a:ln>
          <a:effectLst/>
        </p:spPr>
        <p:txBody>
          <a:bodyPr wrap="none" anchor="ctr"/>
          <a:lstStyle/>
          <a:p>
            <a:pPr algn="ctr"/>
            <a:endParaRPr lang="en-US">
              <a:solidFill>
                <a:schemeClr val="bg1"/>
              </a:solidFill>
            </a:endParaRPr>
          </a:p>
        </p:txBody>
      </p:sp>
      <p:sp>
        <p:nvSpPr>
          <p:cNvPr id="37907" name="Text Box 19"/>
          <p:cNvSpPr txBox="1">
            <a:spLocks noChangeArrowheads="1"/>
          </p:cNvSpPr>
          <p:nvPr/>
        </p:nvSpPr>
        <p:spPr bwMode="auto">
          <a:xfrm>
            <a:off x="4495800" y="4089400"/>
            <a:ext cx="587375" cy="304800"/>
          </a:xfrm>
          <a:prstGeom prst="rect">
            <a:avLst/>
          </a:prstGeom>
          <a:noFill/>
          <a:ln w="9525">
            <a:noFill/>
            <a:miter lim="800000"/>
            <a:headEnd/>
            <a:tailEnd/>
          </a:ln>
          <a:effectLst/>
        </p:spPr>
        <p:txBody>
          <a:bodyPr wrap="none">
            <a:spAutoFit/>
          </a:bodyPr>
          <a:lstStyle/>
          <a:p>
            <a:r>
              <a:rPr lang="en-US" sz="1400" b="1"/>
              <a:t>- 1, 0</a:t>
            </a:r>
          </a:p>
        </p:txBody>
      </p:sp>
      <p:sp>
        <p:nvSpPr>
          <p:cNvPr id="37908" name="Text Box 20"/>
          <p:cNvSpPr txBox="1">
            <a:spLocks noChangeArrowheads="1"/>
          </p:cNvSpPr>
          <p:nvPr/>
        </p:nvSpPr>
        <p:spPr bwMode="auto">
          <a:xfrm>
            <a:off x="4784725" y="3135313"/>
            <a:ext cx="596900" cy="304800"/>
          </a:xfrm>
          <a:prstGeom prst="rect">
            <a:avLst/>
          </a:prstGeom>
          <a:noFill/>
          <a:ln w="9525">
            <a:noFill/>
            <a:miter lim="800000"/>
            <a:headEnd/>
            <a:tailEnd/>
          </a:ln>
          <a:effectLst/>
        </p:spPr>
        <p:txBody>
          <a:bodyPr wrap="none">
            <a:spAutoFit/>
          </a:bodyPr>
          <a:lstStyle/>
          <a:p>
            <a:r>
              <a:rPr lang="en-US" sz="1400" b="1"/>
              <a:t>(0, 1)</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81000" y="0"/>
            <a:ext cx="8229600" cy="1143000"/>
          </a:xfrm>
        </p:spPr>
        <p:txBody>
          <a:bodyPr/>
          <a:lstStyle/>
          <a:p>
            <a:r>
              <a:rPr lang="en-US" sz="2800"/>
              <a:t>Ex 2.2, Pg 152</a:t>
            </a:r>
          </a:p>
        </p:txBody>
      </p:sp>
      <p:sp>
        <p:nvSpPr>
          <p:cNvPr id="39939" name="Rectangle 3"/>
          <p:cNvSpPr>
            <a:spLocks noGrp="1" noChangeArrowheads="1"/>
          </p:cNvSpPr>
          <p:nvPr>
            <p:ph type="body" sz="half" idx="1"/>
          </p:nvPr>
        </p:nvSpPr>
        <p:spPr/>
        <p:txBody>
          <a:bodyPr/>
          <a:lstStyle/>
          <a:p>
            <a:pPr>
              <a:buNone/>
            </a:pPr>
            <a:r>
              <a:rPr lang="en-US" sz="2000" dirty="0" smtClean="0"/>
              <a:t>     h(x</a:t>
            </a:r>
            <a:r>
              <a:rPr lang="en-US" sz="2000" dirty="0"/>
              <a:t>) =  -x + 2  if x &lt; -1</a:t>
            </a:r>
          </a:p>
          <a:p>
            <a:pPr>
              <a:buFontTx/>
              <a:buNone/>
            </a:pPr>
            <a:r>
              <a:rPr lang="en-US" sz="2000" dirty="0"/>
              <a:t>                </a:t>
            </a:r>
            <a:r>
              <a:rPr lang="en-US" sz="2000" dirty="0" smtClean="0"/>
              <a:t>    3        </a:t>
            </a:r>
            <a:r>
              <a:rPr lang="en-US" sz="2000" dirty="0"/>
              <a:t>if x &gt; - 1</a:t>
            </a:r>
          </a:p>
        </p:txBody>
      </p:sp>
      <p:graphicFrame>
        <p:nvGraphicFramePr>
          <p:cNvPr id="39940" name="Object 4"/>
          <p:cNvGraphicFramePr>
            <a:graphicFrameLocks noChangeAspect="1"/>
          </p:cNvGraphicFramePr>
          <p:nvPr>
            <p:ph sz="quarter" idx="2"/>
          </p:nvPr>
        </p:nvGraphicFramePr>
        <p:xfrm>
          <a:off x="6591300" y="2497138"/>
          <a:ext cx="152400" cy="393700"/>
        </p:xfrm>
        <a:graphic>
          <a:graphicData uri="http://schemas.openxmlformats.org/presentationml/2006/ole">
            <p:oleObj spid="_x0000_s4098" name="Equation" r:id="rId4" imgW="152280" imgH="393480" progId="Equation.3">
              <p:embed/>
            </p:oleObj>
          </a:graphicData>
        </a:graphic>
      </p:graphicFrame>
      <p:graphicFrame>
        <p:nvGraphicFramePr>
          <p:cNvPr id="39952" name="Object 16"/>
          <p:cNvGraphicFramePr>
            <a:graphicFrameLocks noChangeAspect="1"/>
          </p:cNvGraphicFramePr>
          <p:nvPr>
            <p:ph sz="quarter" idx="3"/>
          </p:nvPr>
        </p:nvGraphicFramePr>
        <p:xfrm>
          <a:off x="2286000" y="5486400"/>
          <a:ext cx="152400" cy="393700"/>
        </p:xfrm>
        <a:graphic>
          <a:graphicData uri="http://schemas.openxmlformats.org/presentationml/2006/ole">
            <p:oleObj spid="_x0000_s4099" name="Equation" r:id="rId5" imgW="152280" imgH="393480" progId="Equation.3">
              <p:embed/>
            </p:oleObj>
          </a:graphicData>
        </a:graphic>
      </p:graphicFrame>
      <p:sp>
        <p:nvSpPr>
          <p:cNvPr id="39941" name="AutoShape 5"/>
          <p:cNvSpPr>
            <a:spLocks/>
          </p:cNvSpPr>
          <p:nvPr/>
        </p:nvSpPr>
        <p:spPr bwMode="auto">
          <a:xfrm>
            <a:off x="1447800" y="1524000"/>
            <a:ext cx="76200" cy="914400"/>
          </a:xfrm>
          <a:prstGeom prst="leftBrace">
            <a:avLst>
              <a:gd name="adj1" fmla="val 100000"/>
              <a:gd name="adj2" fmla="val 50000"/>
            </a:avLst>
          </a:prstGeom>
          <a:noFill/>
          <a:ln w="9525">
            <a:solidFill>
              <a:schemeClr val="tx1"/>
            </a:solidFill>
            <a:round/>
            <a:headEnd/>
            <a:tailEnd/>
          </a:ln>
          <a:effectLst/>
        </p:spPr>
        <p:txBody>
          <a:bodyPr wrap="none" anchor="ctr"/>
          <a:lstStyle/>
          <a:p>
            <a:endParaRPr lang="en-US"/>
          </a:p>
        </p:txBody>
      </p:sp>
      <p:sp>
        <p:nvSpPr>
          <p:cNvPr id="39942" name="Line 6"/>
          <p:cNvSpPr>
            <a:spLocks noChangeShapeType="1"/>
          </p:cNvSpPr>
          <p:nvPr/>
        </p:nvSpPr>
        <p:spPr bwMode="auto">
          <a:xfrm>
            <a:off x="2590800" y="1905000"/>
            <a:ext cx="76200" cy="0"/>
          </a:xfrm>
          <a:prstGeom prst="line">
            <a:avLst/>
          </a:prstGeom>
          <a:noFill/>
          <a:ln w="9525">
            <a:solidFill>
              <a:schemeClr val="tx1"/>
            </a:solidFill>
            <a:round/>
            <a:headEnd/>
            <a:tailEnd/>
          </a:ln>
          <a:effectLst/>
        </p:spPr>
        <p:txBody>
          <a:bodyPr/>
          <a:lstStyle/>
          <a:p>
            <a:endParaRPr lang="en-US"/>
          </a:p>
        </p:txBody>
      </p:sp>
      <p:sp>
        <p:nvSpPr>
          <p:cNvPr id="39943" name="Line 7"/>
          <p:cNvSpPr>
            <a:spLocks noChangeShapeType="1"/>
          </p:cNvSpPr>
          <p:nvPr/>
        </p:nvSpPr>
        <p:spPr bwMode="auto">
          <a:xfrm>
            <a:off x="5867400" y="3124200"/>
            <a:ext cx="2590800"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39944" name="Line 8"/>
          <p:cNvSpPr>
            <a:spLocks noChangeShapeType="1"/>
          </p:cNvSpPr>
          <p:nvPr/>
        </p:nvSpPr>
        <p:spPr bwMode="auto">
          <a:xfrm>
            <a:off x="7086600" y="1600200"/>
            <a:ext cx="0" cy="312420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39945" name="Line 9"/>
          <p:cNvSpPr>
            <a:spLocks noChangeShapeType="1"/>
          </p:cNvSpPr>
          <p:nvPr/>
        </p:nvSpPr>
        <p:spPr bwMode="auto">
          <a:xfrm flipH="1" flipV="1">
            <a:off x="5943600" y="1676400"/>
            <a:ext cx="762000" cy="685800"/>
          </a:xfrm>
          <a:prstGeom prst="line">
            <a:avLst/>
          </a:prstGeom>
          <a:noFill/>
          <a:ln w="9525">
            <a:solidFill>
              <a:srgbClr val="FF0000"/>
            </a:solidFill>
            <a:round/>
            <a:headEnd/>
            <a:tailEnd type="triangle" w="med" len="med"/>
          </a:ln>
          <a:effectLst/>
        </p:spPr>
        <p:txBody>
          <a:bodyPr/>
          <a:lstStyle/>
          <a:p>
            <a:endParaRPr lang="en-US"/>
          </a:p>
        </p:txBody>
      </p:sp>
      <p:sp>
        <p:nvSpPr>
          <p:cNvPr id="39947" name="Text Box 11"/>
          <p:cNvSpPr txBox="1">
            <a:spLocks noChangeArrowheads="1"/>
          </p:cNvSpPr>
          <p:nvPr/>
        </p:nvSpPr>
        <p:spPr bwMode="auto">
          <a:xfrm>
            <a:off x="6477000" y="3084513"/>
            <a:ext cx="1336675" cy="366712"/>
          </a:xfrm>
          <a:prstGeom prst="rect">
            <a:avLst/>
          </a:prstGeom>
          <a:noFill/>
          <a:ln w="9525">
            <a:noFill/>
            <a:miter lim="800000"/>
            <a:headEnd/>
            <a:tailEnd/>
          </a:ln>
          <a:effectLst/>
        </p:spPr>
        <p:txBody>
          <a:bodyPr>
            <a:spAutoFit/>
          </a:bodyPr>
          <a:lstStyle/>
          <a:p>
            <a:r>
              <a:rPr lang="en-US"/>
              <a:t>-1     0     1</a:t>
            </a:r>
          </a:p>
        </p:txBody>
      </p:sp>
      <p:sp>
        <p:nvSpPr>
          <p:cNvPr id="39948" name="Text Box 12"/>
          <p:cNvSpPr txBox="1">
            <a:spLocks noChangeArrowheads="1"/>
          </p:cNvSpPr>
          <p:nvPr/>
        </p:nvSpPr>
        <p:spPr bwMode="auto">
          <a:xfrm>
            <a:off x="7162800" y="1828800"/>
            <a:ext cx="312906" cy="646331"/>
          </a:xfrm>
          <a:prstGeom prst="rect">
            <a:avLst/>
          </a:prstGeom>
          <a:noFill/>
          <a:ln w="9525">
            <a:noFill/>
            <a:miter lim="800000"/>
            <a:headEnd/>
            <a:tailEnd/>
          </a:ln>
          <a:effectLst/>
        </p:spPr>
        <p:txBody>
          <a:bodyPr wrap="none">
            <a:spAutoFit/>
          </a:bodyPr>
          <a:lstStyle/>
          <a:p>
            <a:endParaRPr lang="en-US" dirty="0" smtClean="0"/>
          </a:p>
          <a:p>
            <a:r>
              <a:rPr lang="en-US" dirty="0" smtClean="0"/>
              <a:t>3</a:t>
            </a:r>
            <a:endParaRPr lang="en-US" dirty="0"/>
          </a:p>
        </p:txBody>
      </p:sp>
      <p:sp>
        <p:nvSpPr>
          <p:cNvPr id="39949" name="Text Box 13"/>
          <p:cNvSpPr txBox="1">
            <a:spLocks noChangeArrowheads="1"/>
          </p:cNvSpPr>
          <p:nvPr/>
        </p:nvSpPr>
        <p:spPr bwMode="auto">
          <a:xfrm>
            <a:off x="5775325" y="1103313"/>
            <a:ext cx="1416050" cy="366712"/>
          </a:xfrm>
          <a:prstGeom prst="rect">
            <a:avLst/>
          </a:prstGeom>
          <a:noFill/>
          <a:ln w="9525">
            <a:noFill/>
            <a:miter lim="800000"/>
            <a:headEnd/>
            <a:tailEnd/>
          </a:ln>
          <a:effectLst/>
        </p:spPr>
        <p:txBody>
          <a:bodyPr wrap="none">
            <a:spAutoFit/>
          </a:bodyPr>
          <a:lstStyle/>
          <a:p>
            <a:r>
              <a:rPr lang="en-US"/>
              <a:t>h(x) = -x + 2</a:t>
            </a:r>
          </a:p>
        </p:txBody>
      </p:sp>
      <p:sp>
        <p:nvSpPr>
          <p:cNvPr id="39950" name="Text Box 14"/>
          <p:cNvSpPr txBox="1">
            <a:spLocks noChangeArrowheads="1"/>
          </p:cNvSpPr>
          <p:nvPr/>
        </p:nvSpPr>
        <p:spPr bwMode="auto">
          <a:xfrm>
            <a:off x="8178800" y="2209800"/>
            <a:ext cx="965200" cy="366713"/>
          </a:xfrm>
          <a:prstGeom prst="rect">
            <a:avLst/>
          </a:prstGeom>
          <a:noFill/>
          <a:ln w="9525">
            <a:noFill/>
            <a:miter lim="800000"/>
            <a:headEnd/>
            <a:tailEnd/>
          </a:ln>
          <a:effectLst/>
        </p:spPr>
        <p:txBody>
          <a:bodyPr wrap="none">
            <a:spAutoFit/>
          </a:bodyPr>
          <a:lstStyle/>
          <a:p>
            <a:r>
              <a:rPr lang="en-US"/>
              <a:t>h(x)= 3 </a:t>
            </a:r>
          </a:p>
        </p:txBody>
      </p:sp>
      <p:sp>
        <p:nvSpPr>
          <p:cNvPr id="39951" name="Text Box 15"/>
          <p:cNvSpPr txBox="1">
            <a:spLocks noChangeArrowheads="1"/>
          </p:cNvSpPr>
          <p:nvPr/>
        </p:nvSpPr>
        <p:spPr bwMode="auto">
          <a:xfrm>
            <a:off x="0" y="4876800"/>
            <a:ext cx="2526654" cy="923330"/>
          </a:xfrm>
          <a:prstGeom prst="rect">
            <a:avLst/>
          </a:prstGeom>
          <a:noFill/>
          <a:ln w="9525">
            <a:noFill/>
            <a:miter lim="800000"/>
            <a:headEnd/>
            <a:tailEnd/>
          </a:ln>
          <a:effectLst/>
        </p:spPr>
        <p:txBody>
          <a:bodyPr wrap="none">
            <a:spAutoFit/>
          </a:bodyPr>
          <a:lstStyle/>
          <a:p>
            <a:r>
              <a:rPr lang="en-US" dirty="0"/>
              <a:t>            m(x) =  x</a:t>
            </a:r>
            <a:r>
              <a:rPr lang="en-US" baseline="30000" dirty="0"/>
              <a:t>2</a:t>
            </a:r>
            <a:r>
              <a:rPr lang="en-US" dirty="0"/>
              <a:t>  </a:t>
            </a:r>
            <a:r>
              <a:rPr lang="en-US" dirty="0" smtClean="0"/>
              <a:t>    </a:t>
            </a:r>
            <a:r>
              <a:rPr lang="en-US" dirty="0"/>
              <a:t>if x&lt; </a:t>
            </a:r>
          </a:p>
          <a:p>
            <a:endParaRPr lang="en-US" dirty="0"/>
          </a:p>
          <a:p>
            <a:r>
              <a:rPr lang="en-US" dirty="0"/>
              <a:t>                        </a:t>
            </a:r>
            <a:r>
              <a:rPr lang="en-US" dirty="0" smtClean="0"/>
              <a:t>    x  </a:t>
            </a:r>
            <a:r>
              <a:rPr lang="en-US" dirty="0" smtClean="0"/>
              <a:t>   if </a:t>
            </a:r>
            <a:r>
              <a:rPr lang="en-US" dirty="0"/>
              <a:t>x &gt; </a:t>
            </a:r>
          </a:p>
        </p:txBody>
      </p:sp>
      <p:graphicFrame>
        <p:nvGraphicFramePr>
          <p:cNvPr id="39953" name="Object 17"/>
          <p:cNvGraphicFramePr>
            <a:graphicFrameLocks noChangeAspect="1"/>
          </p:cNvGraphicFramePr>
          <p:nvPr/>
        </p:nvGraphicFramePr>
        <p:xfrm>
          <a:off x="2286000" y="4953000"/>
          <a:ext cx="152400" cy="393700"/>
        </p:xfrm>
        <a:graphic>
          <a:graphicData uri="http://schemas.openxmlformats.org/presentationml/2006/ole">
            <p:oleObj spid="_x0000_s4100" name="Equation" r:id="rId6" imgW="152280" imgH="393480" progId="Equation.3">
              <p:embed/>
            </p:oleObj>
          </a:graphicData>
        </a:graphic>
      </p:graphicFrame>
      <p:sp>
        <p:nvSpPr>
          <p:cNvPr id="39954" name="AutoShape 18"/>
          <p:cNvSpPr>
            <a:spLocks/>
          </p:cNvSpPr>
          <p:nvPr/>
        </p:nvSpPr>
        <p:spPr bwMode="auto">
          <a:xfrm>
            <a:off x="1295400" y="4876800"/>
            <a:ext cx="76200" cy="914400"/>
          </a:xfrm>
          <a:prstGeom prst="leftBrace">
            <a:avLst>
              <a:gd name="adj1" fmla="val 100000"/>
              <a:gd name="adj2" fmla="val 50000"/>
            </a:avLst>
          </a:prstGeom>
          <a:noFill/>
          <a:ln w="9525">
            <a:solidFill>
              <a:schemeClr val="tx1"/>
            </a:solidFill>
            <a:round/>
            <a:headEnd/>
            <a:tailEnd/>
          </a:ln>
          <a:effectLst/>
        </p:spPr>
        <p:txBody>
          <a:bodyPr wrap="none" anchor="ctr"/>
          <a:lstStyle/>
          <a:p>
            <a:endParaRPr lang="en-US"/>
          </a:p>
        </p:txBody>
      </p:sp>
      <p:sp>
        <p:nvSpPr>
          <p:cNvPr id="39955" name="Line 19"/>
          <p:cNvSpPr>
            <a:spLocks noChangeShapeType="1"/>
          </p:cNvSpPr>
          <p:nvPr/>
        </p:nvSpPr>
        <p:spPr bwMode="auto">
          <a:xfrm>
            <a:off x="5334000" y="5638800"/>
            <a:ext cx="2590800"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39956" name="Line 20"/>
          <p:cNvSpPr>
            <a:spLocks noChangeShapeType="1"/>
          </p:cNvSpPr>
          <p:nvPr/>
        </p:nvSpPr>
        <p:spPr bwMode="auto">
          <a:xfrm>
            <a:off x="6324600" y="4267200"/>
            <a:ext cx="0" cy="259080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39957" name="Arc 21"/>
          <p:cNvSpPr>
            <a:spLocks/>
          </p:cNvSpPr>
          <p:nvPr/>
        </p:nvSpPr>
        <p:spPr bwMode="auto">
          <a:xfrm rot="16200000" flipH="1">
            <a:off x="5600700" y="4914900"/>
            <a:ext cx="838200" cy="609600"/>
          </a:xfrm>
          <a:custGeom>
            <a:avLst/>
            <a:gdLst>
              <a:gd name="G0" fmla="+- 0 0 0"/>
              <a:gd name="G1" fmla="+- 21393 0 0"/>
              <a:gd name="G2" fmla="+- 21600 0 0"/>
              <a:gd name="T0" fmla="*/ 2985 w 21600"/>
              <a:gd name="T1" fmla="*/ 0 h 21393"/>
              <a:gd name="T2" fmla="*/ 21600 w 21600"/>
              <a:gd name="T3" fmla="*/ 21393 h 21393"/>
              <a:gd name="T4" fmla="*/ 0 w 21600"/>
              <a:gd name="T5" fmla="*/ 21393 h 21393"/>
            </a:gdLst>
            <a:ahLst/>
            <a:cxnLst>
              <a:cxn ang="0">
                <a:pos x="T0" y="T1"/>
              </a:cxn>
              <a:cxn ang="0">
                <a:pos x="T2" y="T3"/>
              </a:cxn>
              <a:cxn ang="0">
                <a:pos x="T4" y="T5"/>
              </a:cxn>
            </a:cxnLst>
            <a:rect l="0" t="0" r="r" b="b"/>
            <a:pathLst>
              <a:path w="21600" h="21393" fill="none" extrusionOk="0">
                <a:moveTo>
                  <a:pt x="2984" y="0"/>
                </a:moveTo>
                <a:cubicBezTo>
                  <a:pt x="13657" y="1489"/>
                  <a:pt x="21600" y="10616"/>
                  <a:pt x="21600" y="21393"/>
                </a:cubicBezTo>
              </a:path>
              <a:path w="21600" h="21393" stroke="0" extrusionOk="0">
                <a:moveTo>
                  <a:pt x="2984" y="0"/>
                </a:moveTo>
                <a:cubicBezTo>
                  <a:pt x="13657" y="1489"/>
                  <a:pt x="21600" y="10616"/>
                  <a:pt x="21600" y="21393"/>
                </a:cubicBezTo>
                <a:lnTo>
                  <a:pt x="0" y="21393"/>
                </a:lnTo>
                <a:close/>
              </a:path>
            </a:pathLst>
          </a:custGeom>
          <a:noFill/>
          <a:ln w="9525">
            <a:solidFill>
              <a:schemeClr val="tx1"/>
            </a:solidFill>
            <a:round/>
            <a:headEnd/>
            <a:tailEnd/>
          </a:ln>
          <a:effectLst/>
        </p:spPr>
        <p:txBody>
          <a:bodyPr wrap="none" anchor="ctr"/>
          <a:lstStyle/>
          <a:p>
            <a:endParaRPr lang="en-US"/>
          </a:p>
        </p:txBody>
      </p:sp>
      <p:sp>
        <p:nvSpPr>
          <p:cNvPr id="39958" name="Arc 22"/>
          <p:cNvSpPr>
            <a:spLocks/>
          </p:cNvSpPr>
          <p:nvPr/>
        </p:nvSpPr>
        <p:spPr bwMode="auto">
          <a:xfrm rot="-16200000">
            <a:off x="6362700" y="5295900"/>
            <a:ext cx="304800" cy="381000"/>
          </a:xfrm>
          <a:custGeom>
            <a:avLst/>
            <a:gdLst>
              <a:gd name="G0" fmla="+- 0 0 0"/>
              <a:gd name="G1" fmla="+- 21393 0 0"/>
              <a:gd name="G2" fmla="+- 21600 0 0"/>
              <a:gd name="T0" fmla="*/ 2985 w 21600"/>
              <a:gd name="T1" fmla="*/ 0 h 21393"/>
              <a:gd name="T2" fmla="*/ 21600 w 21600"/>
              <a:gd name="T3" fmla="*/ 21393 h 21393"/>
              <a:gd name="T4" fmla="*/ 0 w 21600"/>
              <a:gd name="T5" fmla="*/ 21393 h 21393"/>
            </a:gdLst>
            <a:ahLst/>
            <a:cxnLst>
              <a:cxn ang="0">
                <a:pos x="T0" y="T1"/>
              </a:cxn>
              <a:cxn ang="0">
                <a:pos x="T2" y="T3"/>
              </a:cxn>
              <a:cxn ang="0">
                <a:pos x="T4" y="T5"/>
              </a:cxn>
            </a:cxnLst>
            <a:rect l="0" t="0" r="r" b="b"/>
            <a:pathLst>
              <a:path w="21600" h="21393" fill="none" extrusionOk="0">
                <a:moveTo>
                  <a:pt x="2984" y="0"/>
                </a:moveTo>
                <a:cubicBezTo>
                  <a:pt x="13657" y="1489"/>
                  <a:pt x="21600" y="10616"/>
                  <a:pt x="21600" y="21393"/>
                </a:cubicBezTo>
              </a:path>
              <a:path w="21600" h="21393" stroke="0" extrusionOk="0">
                <a:moveTo>
                  <a:pt x="2984" y="0"/>
                </a:moveTo>
                <a:cubicBezTo>
                  <a:pt x="13657" y="1489"/>
                  <a:pt x="21600" y="10616"/>
                  <a:pt x="21600" y="21393"/>
                </a:cubicBezTo>
                <a:lnTo>
                  <a:pt x="0" y="21393"/>
                </a:lnTo>
                <a:close/>
              </a:path>
            </a:pathLst>
          </a:custGeom>
          <a:noFill/>
          <a:ln w="9525">
            <a:solidFill>
              <a:schemeClr val="tx1"/>
            </a:solidFill>
            <a:round/>
            <a:headEnd/>
            <a:tailEnd/>
          </a:ln>
          <a:effectLst/>
        </p:spPr>
        <p:txBody>
          <a:bodyPr wrap="none" anchor="ctr"/>
          <a:lstStyle/>
          <a:p>
            <a:endParaRPr lang="en-US"/>
          </a:p>
        </p:txBody>
      </p:sp>
      <p:sp>
        <p:nvSpPr>
          <p:cNvPr id="39959" name="Oval 23"/>
          <p:cNvSpPr>
            <a:spLocks noChangeArrowheads="1"/>
          </p:cNvSpPr>
          <p:nvPr/>
        </p:nvSpPr>
        <p:spPr bwMode="auto">
          <a:xfrm>
            <a:off x="6705600" y="5257800"/>
            <a:ext cx="76200" cy="76200"/>
          </a:xfrm>
          <a:prstGeom prst="ellipse">
            <a:avLst/>
          </a:prstGeom>
          <a:solidFill>
            <a:schemeClr val="accent1"/>
          </a:solidFill>
          <a:ln w="9525">
            <a:solidFill>
              <a:schemeClr val="tx1"/>
            </a:solidFill>
            <a:round/>
            <a:headEnd/>
            <a:tailEnd/>
          </a:ln>
          <a:effectLst/>
        </p:spPr>
        <p:txBody>
          <a:bodyPr wrap="none" anchor="ctr"/>
          <a:lstStyle/>
          <a:p>
            <a:pPr algn="ctr"/>
            <a:endParaRPr lang="en-US">
              <a:solidFill>
                <a:srgbClr val="FF0000"/>
              </a:solidFill>
            </a:endParaRPr>
          </a:p>
        </p:txBody>
      </p:sp>
      <p:sp>
        <p:nvSpPr>
          <p:cNvPr id="39960" name="Oval 24"/>
          <p:cNvSpPr>
            <a:spLocks noChangeArrowheads="1"/>
          </p:cNvSpPr>
          <p:nvPr/>
        </p:nvSpPr>
        <p:spPr bwMode="auto">
          <a:xfrm>
            <a:off x="6705600" y="5334000"/>
            <a:ext cx="76200" cy="76200"/>
          </a:xfrm>
          <a:prstGeom prst="ellipse">
            <a:avLst/>
          </a:prstGeom>
          <a:solidFill>
            <a:srgbClr val="FF0000"/>
          </a:solidFill>
          <a:ln w="9525">
            <a:solidFill>
              <a:schemeClr val="tx1"/>
            </a:solidFill>
            <a:round/>
            <a:headEnd/>
            <a:tailEnd/>
          </a:ln>
          <a:effectLst/>
        </p:spPr>
        <p:txBody>
          <a:bodyPr wrap="none" anchor="ctr"/>
          <a:lstStyle/>
          <a:p>
            <a:pPr algn="ctr"/>
            <a:endParaRPr lang="en-US"/>
          </a:p>
        </p:txBody>
      </p:sp>
      <p:sp>
        <p:nvSpPr>
          <p:cNvPr id="39961" name="Line 25"/>
          <p:cNvSpPr>
            <a:spLocks noChangeShapeType="1"/>
          </p:cNvSpPr>
          <p:nvPr/>
        </p:nvSpPr>
        <p:spPr bwMode="auto">
          <a:xfrm flipV="1">
            <a:off x="5715000" y="4724400"/>
            <a:ext cx="0" cy="228600"/>
          </a:xfrm>
          <a:prstGeom prst="line">
            <a:avLst/>
          </a:prstGeom>
          <a:noFill/>
          <a:ln w="9525">
            <a:solidFill>
              <a:schemeClr val="tx1"/>
            </a:solidFill>
            <a:round/>
            <a:headEnd/>
            <a:tailEnd type="triangle" w="med" len="med"/>
          </a:ln>
          <a:effectLst/>
        </p:spPr>
        <p:txBody>
          <a:bodyPr/>
          <a:lstStyle/>
          <a:p>
            <a:endParaRPr lang="en-US"/>
          </a:p>
        </p:txBody>
      </p:sp>
      <p:sp>
        <p:nvSpPr>
          <p:cNvPr id="39962" name="Line 26"/>
          <p:cNvSpPr>
            <a:spLocks noChangeShapeType="1"/>
          </p:cNvSpPr>
          <p:nvPr/>
        </p:nvSpPr>
        <p:spPr bwMode="auto">
          <a:xfrm flipV="1">
            <a:off x="6781800" y="5105400"/>
            <a:ext cx="228600" cy="152400"/>
          </a:xfrm>
          <a:prstGeom prst="line">
            <a:avLst/>
          </a:prstGeom>
          <a:noFill/>
          <a:ln w="9525">
            <a:solidFill>
              <a:schemeClr val="tx1"/>
            </a:solidFill>
            <a:round/>
            <a:headEnd/>
            <a:tailEnd/>
          </a:ln>
          <a:effectLst/>
        </p:spPr>
        <p:txBody>
          <a:bodyPr/>
          <a:lstStyle/>
          <a:p>
            <a:endParaRPr lang="en-US"/>
          </a:p>
        </p:txBody>
      </p:sp>
      <p:sp>
        <p:nvSpPr>
          <p:cNvPr id="39963" name="Line 27"/>
          <p:cNvSpPr>
            <a:spLocks noChangeShapeType="1"/>
          </p:cNvSpPr>
          <p:nvPr/>
        </p:nvSpPr>
        <p:spPr bwMode="auto">
          <a:xfrm flipV="1">
            <a:off x="7162800" y="4876800"/>
            <a:ext cx="228600" cy="152400"/>
          </a:xfrm>
          <a:prstGeom prst="line">
            <a:avLst/>
          </a:prstGeom>
          <a:noFill/>
          <a:ln w="9525">
            <a:solidFill>
              <a:schemeClr val="tx1"/>
            </a:solidFill>
            <a:round/>
            <a:headEnd/>
            <a:tailEnd/>
          </a:ln>
          <a:effectLst/>
        </p:spPr>
        <p:txBody>
          <a:bodyPr/>
          <a:lstStyle/>
          <a:p>
            <a:endParaRPr lang="en-US"/>
          </a:p>
        </p:txBody>
      </p:sp>
      <p:sp>
        <p:nvSpPr>
          <p:cNvPr id="39964" name="Line 28"/>
          <p:cNvSpPr>
            <a:spLocks noChangeShapeType="1"/>
          </p:cNvSpPr>
          <p:nvPr/>
        </p:nvSpPr>
        <p:spPr bwMode="auto">
          <a:xfrm flipV="1">
            <a:off x="7543800" y="4572000"/>
            <a:ext cx="304800" cy="228600"/>
          </a:xfrm>
          <a:prstGeom prst="line">
            <a:avLst/>
          </a:prstGeom>
          <a:noFill/>
          <a:ln w="9525">
            <a:solidFill>
              <a:schemeClr val="tx1"/>
            </a:solidFill>
            <a:round/>
            <a:headEnd/>
            <a:tailEnd/>
          </a:ln>
          <a:effectLst/>
        </p:spPr>
        <p:txBody>
          <a:bodyPr/>
          <a:lstStyle/>
          <a:p>
            <a:endParaRPr lang="en-US"/>
          </a:p>
        </p:txBody>
      </p:sp>
      <p:sp>
        <p:nvSpPr>
          <p:cNvPr id="39965" name="Line 29"/>
          <p:cNvSpPr>
            <a:spLocks noChangeShapeType="1"/>
          </p:cNvSpPr>
          <p:nvPr/>
        </p:nvSpPr>
        <p:spPr bwMode="auto">
          <a:xfrm flipV="1">
            <a:off x="7924800" y="4343400"/>
            <a:ext cx="228600" cy="152400"/>
          </a:xfrm>
          <a:prstGeom prst="line">
            <a:avLst/>
          </a:prstGeom>
          <a:noFill/>
          <a:ln w="9525">
            <a:solidFill>
              <a:schemeClr val="tx1"/>
            </a:solidFill>
            <a:round/>
            <a:headEnd/>
            <a:tailEnd type="triangle" w="med" len="med"/>
          </a:ln>
          <a:effectLst/>
        </p:spPr>
        <p:txBody>
          <a:bodyPr/>
          <a:lstStyle/>
          <a:p>
            <a:endParaRPr lang="en-US"/>
          </a:p>
        </p:txBody>
      </p:sp>
      <p:graphicFrame>
        <p:nvGraphicFramePr>
          <p:cNvPr id="39966" name="Object 30"/>
          <p:cNvGraphicFramePr>
            <a:graphicFrameLocks noChangeAspect="1"/>
          </p:cNvGraphicFramePr>
          <p:nvPr/>
        </p:nvGraphicFramePr>
        <p:xfrm>
          <a:off x="6629400" y="5638800"/>
          <a:ext cx="152400" cy="393700"/>
        </p:xfrm>
        <a:graphic>
          <a:graphicData uri="http://schemas.openxmlformats.org/presentationml/2006/ole">
            <p:oleObj spid="_x0000_s4101" name="Equation" r:id="rId7" imgW="152280" imgH="393480" progId="Equation.3">
              <p:embed/>
            </p:oleObj>
          </a:graphicData>
        </a:graphic>
      </p:graphicFrame>
      <p:sp>
        <p:nvSpPr>
          <p:cNvPr id="39967" name="Line 31"/>
          <p:cNvSpPr>
            <a:spLocks noChangeShapeType="1"/>
          </p:cNvSpPr>
          <p:nvPr/>
        </p:nvSpPr>
        <p:spPr bwMode="auto">
          <a:xfrm>
            <a:off x="2133600" y="5105400"/>
            <a:ext cx="152400" cy="76200"/>
          </a:xfrm>
          <a:prstGeom prst="line">
            <a:avLst/>
          </a:prstGeom>
          <a:noFill/>
          <a:ln w="9525">
            <a:solidFill>
              <a:schemeClr val="tx1"/>
            </a:solidFill>
            <a:round/>
            <a:headEnd/>
            <a:tailEnd/>
          </a:ln>
          <a:effectLst/>
        </p:spPr>
        <p:txBody>
          <a:bodyPr/>
          <a:lstStyle/>
          <a:p>
            <a:endParaRPr lang="en-US"/>
          </a:p>
        </p:txBody>
      </p:sp>
      <p:sp>
        <p:nvSpPr>
          <p:cNvPr id="39968" name="Text Box 32"/>
          <p:cNvSpPr txBox="1">
            <a:spLocks noChangeArrowheads="1"/>
          </p:cNvSpPr>
          <p:nvPr/>
        </p:nvSpPr>
        <p:spPr bwMode="auto">
          <a:xfrm>
            <a:off x="4572000" y="4648200"/>
            <a:ext cx="1100138" cy="366713"/>
          </a:xfrm>
          <a:prstGeom prst="rect">
            <a:avLst/>
          </a:prstGeom>
          <a:noFill/>
          <a:ln w="9525">
            <a:noFill/>
            <a:miter lim="800000"/>
            <a:headEnd/>
            <a:tailEnd/>
          </a:ln>
          <a:effectLst/>
        </p:spPr>
        <p:txBody>
          <a:bodyPr wrap="none">
            <a:spAutoFit/>
          </a:bodyPr>
          <a:lstStyle/>
          <a:p>
            <a:r>
              <a:rPr lang="en-US"/>
              <a:t>m(x)= x</a:t>
            </a:r>
            <a:r>
              <a:rPr lang="en-US" baseline="30000"/>
              <a:t>2</a:t>
            </a:r>
            <a:r>
              <a:rPr lang="en-US"/>
              <a:t> </a:t>
            </a:r>
          </a:p>
        </p:txBody>
      </p:sp>
      <p:sp>
        <p:nvSpPr>
          <p:cNvPr id="39969" name="Text Box 33"/>
          <p:cNvSpPr txBox="1">
            <a:spLocks noChangeArrowheads="1"/>
          </p:cNvSpPr>
          <p:nvPr/>
        </p:nvSpPr>
        <p:spPr bwMode="auto">
          <a:xfrm>
            <a:off x="7604125" y="4608513"/>
            <a:ext cx="1016000" cy="366712"/>
          </a:xfrm>
          <a:prstGeom prst="rect">
            <a:avLst/>
          </a:prstGeom>
          <a:noFill/>
          <a:ln w="9525">
            <a:noFill/>
            <a:miter lim="800000"/>
            <a:headEnd/>
            <a:tailEnd/>
          </a:ln>
          <a:effectLst/>
        </p:spPr>
        <p:txBody>
          <a:bodyPr wrap="none">
            <a:spAutoFit/>
          </a:bodyPr>
          <a:lstStyle/>
          <a:p>
            <a:r>
              <a:rPr lang="en-US"/>
              <a:t>m(x) = x</a:t>
            </a:r>
          </a:p>
        </p:txBody>
      </p:sp>
      <p:sp>
        <p:nvSpPr>
          <p:cNvPr id="39970" name="Text Box 34"/>
          <p:cNvSpPr txBox="1">
            <a:spLocks noChangeArrowheads="1"/>
          </p:cNvSpPr>
          <p:nvPr/>
        </p:nvSpPr>
        <p:spPr bwMode="auto">
          <a:xfrm>
            <a:off x="2971800" y="3886200"/>
            <a:ext cx="857250" cy="366713"/>
          </a:xfrm>
          <a:prstGeom prst="rect">
            <a:avLst/>
          </a:prstGeom>
          <a:noFill/>
          <a:ln w="9525">
            <a:noFill/>
            <a:miter lim="800000"/>
            <a:headEnd/>
            <a:tailEnd/>
          </a:ln>
          <a:effectLst/>
        </p:spPr>
        <p:txBody>
          <a:bodyPr wrap="none">
            <a:spAutoFit/>
          </a:bodyPr>
          <a:lstStyle/>
          <a:p>
            <a:r>
              <a:rPr lang="en-US"/>
              <a:t>No. 50</a:t>
            </a:r>
          </a:p>
        </p:txBody>
      </p:sp>
      <p:sp>
        <p:nvSpPr>
          <p:cNvPr id="39971" name="Text Box 35"/>
          <p:cNvSpPr txBox="1">
            <a:spLocks noChangeArrowheads="1"/>
          </p:cNvSpPr>
          <p:nvPr/>
        </p:nvSpPr>
        <p:spPr bwMode="auto">
          <a:xfrm>
            <a:off x="3184525" y="874713"/>
            <a:ext cx="857250" cy="366712"/>
          </a:xfrm>
          <a:prstGeom prst="rect">
            <a:avLst/>
          </a:prstGeom>
          <a:noFill/>
          <a:ln w="9525">
            <a:noFill/>
            <a:miter lim="800000"/>
            <a:headEnd/>
            <a:tailEnd/>
          </a:ln>
          <a:effectLst/>
        </p:spPr>
        <p:txBody>
          <a:bodyPr wrap="none">
            <a:spAutoFit/>
          </a:bodyPr>
          <a:lstStyle/>
          <a:p>
            <a:r>
              <a:rPr lang="en-US"/>
              <a:t>No. 42</a:t>
            </a:r>
          </a:p>
        </p:txBody>
      </p:sp>
      <p:sp>
        <p:nvSpPr>
          <p:cNvPr id="39972" name="Line 36"/>
          <p:cNvSpPr>
            <a:spLocks noChangeShapeType="1"/>
          </p:cNvSpPr>
          <p:nvPr/>
        </p:nvSpPr>
        <p:spPr bwMode="auto">
          <a:xfrm>
            <a:off x="1447800" y="5486400"/>
            <a:ext cx="0" cy="228600"/>
          </a:xfrm>
          <a:prstGeom prst="line">
            <a:avLst/>
          </a:prstGeom>
          <a:noFill/>
          <a:ln w="9525">
            <a:solidFill>
              <a:schemeClr val="tx1"/>
            </a:solidFill>
            <a:round/>
            <a:headEnd/>
            <a:tailEnd/>
          </a:ln>
          <a:effectLst/>
        </p:spPr>
        <p:txBody>
          <a:bodyPr/>
          <a:lstStyle/>
          <a:p>
            <a:endParaRPr lang="en-US"/>
          </a:p>
        </p:txBody>
      </p:sp>
      <p:sp>
        <p:nvSpPr>
          <p:cNvPr id="39973" name="Line 37"/>
          <p:cNvSpPr>
            <a:spLocks noChangeShapeType="1"/>
          </p:cNvSpPr>
          <p:nvPr/>
        </p:nvSpPr>
        <p:spPr bwMode="auto">
          <a:xfrm flipH="1">
            <a:off x="1676400" y="5486400"/>
            <a:ext cx="1" cy="228600"/>
          </a:xfrm>
          <a:prstGeom prst="line">
            <a:avLst/>
          </a:prstGeom>
          <a:noFill/>
          <a:ln w="9525">
            <a:solidFill>
              <a:schemeClr val="tx1"/>
            </a:solidFill>
            <a:round/>
            <a:headEnd/>
            <a:tailEnd/>
          </a:ln>
          <a:effectLst/>
        </p:spPr>
        <p:txBody>
          <a:bodyPr/>
          <a:lstStyle/>
          <a:p>
            <a:endParaRPr lang="en-US"/>
          </a:p>
        </p:txBody>
      </p:sp>
      <p:sp>
        <p:nvSpPr>
          <p:cNvPr id="39974" name="Line 38"/>
          <p:cNvSpPr>
            <a:spLocks noChangeShapeType="1"/>
          </p:cNvSpPr>
          <p:nvPr/>
        </p:nvSpPr>
        <p:spPr bwMode="auto">
          <a:xfrm>
            <a:off x="8305800" y="4648200"/>
            <a:ext cx="0" cy="304800"/>
          </a:xfrm>
          <a:prstGeom prst="line">
            <a:avLst/>
          </a:prstGeom>
          <a:noFill/>
          <a:ln w="9525">
            <a:solidFill>
              <a:schemeClr val="tx1"/>
            </a:solidFill>
            <a:round/>
            <a:headEnd/>
            <a:tailEnd/>
          </a:ln>
          <a:effectLst/>
        </p:spPr>
        <p:txBody>
          <a:bodyPr/>
          <a:lstStyle/>
          <a:p>
            <a:endParaRPr lang="en-US"/>
          </a:p>
        </p:txBody>
      </p:sp>
      <p:sp>
        <p:nvSpPr>
          <p:cNvPr id="39975" name="Line 39"/>
          <p:cNvSpPr>
            <a:spLocks noChangeShapeType="1"/>
          </p:cNvSpPr>
          <p:nvPr/>
        </p:nvSpPr>
        <p:spPr bwMode="auto">
          <a:xfrm>
            <a:off x="8458200" y="4648200"/>
            <a:ext cx="0" cy="304800"/>
          </a:xfrm>
          <a:prstGeom prst="line">
            <a:avLst/>
          </a:prstGeom>
          <a:noFill/>
          <a:ln w="9525">
            <a:solidFill>
              <a:schemeClr val="tx1"/>
            </a:solidFill>
            <a:round/>
            <a:headEnd/>
            <a:tailEnd/>
          </a:ln>
          <a:effectLst/>
        </p:spPr>
        <p:txBody>
          <a:bodyPr/>
          <a:lstStyle/>
          <a:p>
            <a:endParaRPr lang="en-US"/>
          </a:p>
        </p:txBody>
      </p:sp>
      <p:sp>
        <p:nvSpPr>
          <p:cNvPr id="46" name="Oval 24"/>
          <p:cNvSpPr>
            <a:spLocks noChangeArrowheads="1"/>
          </p:cNvSpPr>
          <p:nvPr/>
        </p:nvSpPr>
        <p:spPr bwMode="auto">
          <a:xfrm>
            <a:off x="6705600" y="2362200"/>
            <a:ext cx="45719" cy="45719"/>
          </a:xfrm>
          <a:prstGeom prst="ellipse">
            <a:avLst/>
          </a:prstGeom>
          <a:solidFill>
            <a:srgbClr val="FF0000"/>
          </a:solidFill>
          <a:ln w="9525">
            <a:solidFill>
              <a:schemeClr val="tx1"/>
            </a:solidFill>
            <a:round/>
            <a:headEnd/>
            <a:tailEnd/>
          </a:ln>
          <a:effectLst/>
        </p:spPr>
        <p:txBody>
          <a:bodyPr wrap="none" anchor="ctr"/>
          <a:lstStyle/>
          <a:p>
            <a:pPr algn="ctr"/>
            <a:endParaRPr lang="en-US"/>
          </a:p>
        </p:txBody>
      </p:sp>
      <p:cxnSp>
        <p:nvCxnSpPr>
          <p:cNvPr id="53" name="Straight Arrow Connector 52"/>
          <p:cNvCxnSpPr>
            <a:endCxn id="39950" idx="1"/>
          </p:cNvCxnSpPr>
          <p:nvPr/>
        </p:nvCxnSpPr>
        <p:spPr>
          <a:xfrm>
            <a:off x="6705601" y="2362201"/>
            <a:ext cx="1473199" cy="309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7" name="Oval 23"/>
          <p:cNvSpPr>
            <a:spLocks noChangeArrowheads="1"/>
          </p:cNvSpPr>
          <p:nvPr/>
        </p:nvSpPr>
        <p:spPr bwMode="auto">
          <a:xfrm>
            <a:off x="6705600" y="2286000"/>
            <a:ext cx="76200" cy="76200"/>
          </a:xfrm>
          <a:prstGeom prst="ellipse">
            <a:avLst/>
          </a:prstGeom>
          <a:solidFill>
            <a:schemeClr val="accent1"/>
          </a:solidFill>
          <a:ln w="9525">
            <a:solidFill>
              <a:schemeClr val="tx1"/>
            </a:solidFill>
            <a:round/>
            <a:headEnd/>
            <a:tailEnd/>
          </a:ln>
          <a:effectLst/>
        </p:spPr>
        <p:txBody>
          <a:bodyPr wrap="none" anchor="ctr"/>
          <a:lstStyle/>
          <a:p>
            <a:pPr algn="ctr"/>
            <a:endParaRPr lang="en-US">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4800"/>
            <a:ext cx="8229600" cy="2209800"/>
          </a:xfrm>
        </p:spPr>
        <p:txBody>
          <a:bodyPr/>
          <a:lstStyle/>
          <a:p>
            <a:endParaRPr lang="en-US" dirty="0"/>
          </a:p>
        </p:txBody>
      </p:sp>
      <p:sp>
        <p:nvSpPr>
          <p:cNvPr id="3" name="Subtitle 2"/>
          <p:cNvSpPr>
            <a:spLocks noGrp="1"/>
          </p:cNvSpPr>
          <p:nvPr>
            <p:ph type="subTitle" idx="1"/>
          </p:nvPr>
        </p:nvSpPr>
        <p:spPr>
          <a:xfrm>
            <a:off x="914400" y="3200400"/>
            <a:ext cx="8153400" cy="1752600"/>
          </a:xfrm>
        </p:spPr>
        <p:txBody>
          <a:bodyPr/>
          <a:lstStyle/>
          <a:p>
            <a:pPr algn="ctr"/>
            <a:r>
              <a:rPr lang="en-US" dirty="0" smtClean="0"/>
              <a:t>Ch 2.3- Transformation of Functions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TotalTime>
  <Words>835</Words>
  <Application>Microsoft Office PowerPoint</Application>
  <PresentationFormat>On-screen Show (4:3)</PresentationFormat>
  <Paragraphs>207</Paragraphs>
  <Slides>14</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Office Theme</vt:lpstr>
      <vt:lpstr>Equation</vt:lpstr>
      <vt:lpstr>Slide 1</vt:lpstr>
      <vt:lpstr>2.2 Some basic Graphs</vt:lpstr>
      <vt:lpstr>15  Parabola ,Cubic function                                                            16. Square root function</vt:lpstr>
      <vt:lpstr>Asymptotes</vt:lpstr>
      <vt:lpstr>Graphs of Eight Basic Functions</vt:lpstr>
      <vt:lpstr>Slide 6</vt:lpstr>
      <vt:lpstr>Function defined piecewise (Example 3, pg 146)</vt:lpstr>
      <vt:lpstr>Ex 2.2, Pg 152</vt:lpstr>
      <vt:lpstr>Slide 9</vt:lpstr>
      <vt:lpstr>Slide 10</vt:lpstr>
      <vt:lpstr>Horizontal Translations (pg 156)</vt:lpstr>
      <vt:lpstr>Scale Factors and Reflections  (pg 160)</vt:lpstr>
      <vt:lpstr>a) Identify the scale factor for each function and describe how it affects the graph of the corresponding basic function b) Using guiding points, sketch the basic graph and the graph of the given function on the same axes. Label the coordinates of three points on the graph of the given function</vt:lpstr>
      <vt:lpstr>No 62, Sketch the basic graph and the graph of the given function on the same axes. Label the coordinates of three points on the graph of the given function                + 8 and compare the graph with basic transformation</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Learning Technology Center</dc:creator>
  <cp:lastModifiedBy> </cp:lastModifiedBy>
  <cp:revision>7</cp:revision>
  <dcterms:created xsi:type="dcterms:W3CDTF">2008-10-01T16:22:30Z</dcterms:created>
  <dcterms:modified xsi:type="dcterms:W3CDTF">2009-09-09T19:36:30Z</dcterms:modified>
</cp:coreProperties>
</file>