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4"/>
  </p:notesMasterIdLst>
  <p:sldIdLst>
    <p:sldId id="256" r:id="rId2"/>
    <p:sldId id="257" r:id="rId3"/>
    <p:sldId id="258" r:id="rId4"/>
    <p:sldId id="278" r:id="rId5"/>
    <p:sldId id="267" r:id="rId6"/>
    <p:sldId id="279" r:id="rId7"/>
    <p:sldId id="265" r:id="rId8"/>
    <p:sldId id="268" r:id="rId9"/>
    <p:sldId id="304" r:id="rId10"/>
    <p:sldId id="305" r:id="rId11"/>
    <p:sldId id="266" r:id="rId12"/>
    <p:sldId id="269" r:id="rId13"/>
    <p:sldId id="306" r:id="rId14"/>
    <p:sldId id="262" r:id="rId15"/>
    <p:sldId id="295" r:id="rId16"/>
    <p:sldId id="263" r:id="rId17"/>
    <p:sldId id="264" r:id="rId18"/>
    <p:sldId id="259" r:id="rId19"/>
    <p:sldId id="261" r:id="rId20"/>
    <p:sldId id="293" r:id="rId21"/>
    <p:sldId id="270" r:id="rId22"/>
    <p:sldId id="294" r:id="rId23"/>
    <p:sldId id="260" r:id="rId24"/>
    <p:sldId id="296" r:id="rId25"/>
    <p:sldId id="307" r:id="rId26"/>
    <p:sldId id="276" r:id="rId27"/>
    <p:sldId id="277" r:id="rId28"/>
    <p:sldId id="272" r:id="rId29"/>
    <p:sldId id="273" r:id="rId30"/>
    <p:sldId id="280" r:id="rId31"/>
    <p:sldId id="297" r:id="rId32"/>
    <p:sldId id="274" r:id="rId33"/>
    <p:sldId id="281" r:id="rId34"/>
    <p:sldId id="298" r:id="rId35"/>
    <p:sldId id="299" r:id="rId36"/>
    <p:sldId id="292" r:id="rId37"/>
    <p:sldId id="308" r:id="rId38"/>
    <p:sldId id="309" r:id="rId39"/>
    <p:sldId id="310" r:id="rId40"/>
    <p:sldId id="271" r:id="rId41"/>
    <p:sldId id="302" r:id="rId42"/>
    <p:sldId id="287" r:id="rId43"/>
    <p:sldId id="301" r:id="rId44"/>
    <p:sldId id="286" r:id="rId45"/>
    <p:sldId id="282" r:id="rId46"/>
    <p:sldId id="283" r:id="rId47"/>
    <p:sldId id="311" r:id="rId48"/>
    <p:sldId id="312" r:id="rId49"/>
    <p:sldId id="300" r:id="rId50"/>
    <p:sldId id="303" r:id="rId51"/>
    <p:sldId id="284" r:id="rId52"/>
    <p:sldId id="285"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7078DBF-A324-4B6B-918D-867CA5B7B283}" type="datetimeFigureOut">
              <a:rPr lang="en-US"/>
              <a:pPr>
                <a:defRPr/>
              </a:pPr>
              <a:t>11/30/2009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6B758E9-B553-4B52-A012-8E6AFA4CC2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4B3786-7295-4631-8942-5FB554A8DFE7}"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74C507-E9E0-4C57-8FF0-A93B340F8CE6}" type="slidenum">
              <a:rPr lang="en-US" smtClean="0"/>
              <a:pPr/>
              <a:t>32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D0C1C7-4D8C-4647-BEB4-920E66EA41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F699A8-F5B7-4196-A083-95C9A830DF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20847E-A9C1-4C64-83FA-017674C60FB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BA08EC7B-C0DB-48BF-9D0C-BDDF61E261B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37393937-8A7C-44C0-A5F5-5A6EB3BC36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1D2FA7-483C-4F8C-BE98-E212A98ACB2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5AB26-6DD9-4DCC-AFBD-6E251C9F9F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9ECBDF-1F33-40EF-A384-A400F8B565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538870-76CB-4DE0-82BA-0802B294EC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190D8A-2C7C-45FE-B25E-9774978104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7FB4BE-45AF-43EC-B25B-1E0A98511F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A3194F-F3CA-49C6-80ED-31127BE5C7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8D6262-F1B4-4DF9-A205-88399D3E32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D0A2212-A828-440F-9DBD-BDA7E9A0DB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 id="2147483676" r:id="rId12"/>
    <p:sldLayoutId id="2147483677"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10" Type="http://schemas.openxmlformats.org/officeDocument/2006/relationships/oleObject" Target="../embeddings/oleObject11.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 Id="rId5" Type="http://schemas.openxmlformats.org/officeDocument/2006/relationships/image" Target="../media/image33.emf"/><Relationship Id="rId4" Type="http://schemas.openxmlformats.org/officeDocument/2006/relationships/image" Target="../media/image3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5.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 Id="rId9" Type="http://schemas.openxmlformats.org/officeDocument/2006/relationships/image" Target="../media/image4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emf"/><Relationship Id="rId7" Type="http://schemas.openxmlformats.org/officeDocument/2006/relationships/image" Target="../media/image57.emf"/><Relationship Id="rId2" Type="http://schemas.openxmlformats.org/officeDocument/2006/relationships/image" Target="../media/image52.emf"/><Relationship Id="rId1" Type="http://schemas.openxmlformats.org/officeDocument/2006/relationships/slideLayout" Target="../slideLayouts/slideLayout2.xml"/><Relationship Id="rId6" Type="http://schemas.openxmlformats.org/officeDocument/2006/relationships/image" Target="../media/image56.emf"/><Relationship Id="rId5" Type="http://schemas.openxmlformats.org/officeDocument/2006/relationships/image" Target="../media/image55.emf"/><Relationship Id="rId4" Type="http://schemas.openxmlformats.org/officeDocument/2006/relationships/image" Target="../media/image54.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rtlCol="0">
            <a:normAutofit fontScale="90000"/>
          </a:bodyPr>
          <a:lstStyle/>
          <a:p>
            <a:pPr eaLnBrk="1" fontAlgn="auto" hangingPunct="1">
              <a:spcAft>
                <a:spcPts val="0"/>
              </a:spcAft>
              <a:defRPr/>
            </a:pPr>
            <a:r>
              <a:rPr lang="en-US" sz="4000"/>
              <a:t>Chapter 6</a:t>
            </a:r>
            <a:br>
              <a:rPr lang="en-US" sz="4000"/>
            </a:br>
            <a:r>
              <a:rPr lang="en-US" sz="4000"/>
              <a:t/>
            </a:r>
            <a:br>
              <a:rPr lang="en-US" sz="4000"/>
            </a:br>
            <a:r>
              <a:rPr lang="en-US" sz="4000"/>
              <a:t>Quadratic Functions</a:t>
            </a:r>
          </a:p>
        </p:txBody>
      </p:sp>
      <p:sp>
        <p:nvSpPr>
          <p:cNvPr id="2051" name="Rectangle 3"/>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274638"/>
            <a:ext cx="8229600" cy="715962"/>
          </a:xfrm>
        </p:spPr>
        <p:txBody>
          <a:bodyPr/>
          <a:lstStyle/>
          <a:p>
            <a:pPr algn="l" eaLnBrk="1" hangingPunct="1"/>
            <a:r>
              <a:rPr lang="en-US" sz="1600" b="1" smtClean="0"/>
              <a:t>Use a graph  to solve the equation y =0 ( Use Xmin = -9.4, Xmax = 9.4) </a:t>
            </a:r>
            <a:br>
              <a:rPr lang="en-US" sz="1600" b="1" smtClean="0"/>
            </a:br>
            <a:r>
              <a:rPr lang="en-US" sz="1600" b="1" smtClean="0"/>
              <a:t>Check your answer with the zero-factor principle.</a:t>
            </a:r>
          </a:p>
        </p:txBody>
      </p:sp>
      <p:sp>
        <p:nvSpPr>
          <p:cNvPr id="26626" name="Rectangle 3"/>
          <p:cNvSpPr>
            <a:spLocks noGrp="1" noChangeArrowheads="1"/>
          </p:cNvSpPr>
          <p:nvPr>
            <p:ph idx="1"/>
          </p:nvPr>
        </p:nvSpPr>
        <p:spPr/>
        <p:txBody>
          <a:bodyPr/>
          <a:lstStyle/>
          <a:p>
            <a:pPr eaLnBrk="1" hangingPunct="1">
              <a:buFontTx/>
              <a:buNone/>
            </a:pPr>
            <a:r>
              <a:rPr lang="en-US" sz="1800" smtClean="0"/>
              <a:t>4) y = (x +1) (4x -1)                                                    10) y = (x + 6) </a:t>
            </a:r>
            <a:r>
              <a:rPr lang="en-US" sz="1800" baseline="30000" smtClean="0"/>
              <a:t>2</a:t>
            </a:r>
          </a:p>
        </p:txBody>
      </p:sp>
      <p:pic>
        <p:nvPicPr>
          <p:cNvPr id="26627" name="Picture 4"/>
          <p:cNvPicPr>
            <a:picLocks noChangeAspect="1" noChangeArrowheads="1"/>
          </p:cNvPicPr>
          <p:nvPr/>
        </p:nvPicPr>
        <p:blipFill>
          <a:blip r:embed="rId3" cstate="print"/>
          <a:srcRect/>
          <a:stretch>
            <a:fillRect/>
          </a:stretch>
        </p:blipFill>
        <p:spPr bwMode="auto">
          <a:xfrm>
            <a:off x="609600" y="2514600"/>
            <a:ext cx="1885950" cy="1276350"/>
          </a:xfrm>
          <a:prstGeom prst="rect">
            <a:avLst/>
          </a:prstGeom>
          <a:noFill/>
          <a:ln w="9525">
            <a:noFill/>
            <a:miter lim="800000"/>
            <a:headEnd/>
            <a:tailEnd/>
          </a:ln>
        </p:spPr>
      </p:pic>
      <p:pic>
        <p:nvPicPr>
          <p:cNvPr id="26628" name="Picture 5"/>
          <p:cNvPicPr>
            <a:picLocks noChangeAspect="1" noChangeArrowheads="1"/>
          </p:cNvPicPr>
          <p:nvPr/>
        </p:nvPicPr>
        <p:blipFill>
          <a:blip r:embed="rId4" cstate="print"/>
          <a:srcRect/>
          <a:stretch>
            <a:fillRect/>
          </a:stretch>
        </p:blipFill>
        <p:spPr bwMode="auto">
          <a:xfrm>
            <a:off x="5410200" y="2514600"/>
            <a:ext cx="1885950" cy="1276350"/>
          </a:xfrm>
          <a:prstGeom prst="rect">
            <a:avLst/>
          </a:prstGeom>
          <a:noFill/>
          <a:ln w="9525">
            <a:noFill/>
            <a:miter lim="800000"/>
            <a:headEnd/>
            <a:tailEnd/>
          </a:ln>
        </p:spPr>
      </p:pic>
      <p:sp>
        <p:nvSpPr>
          <p:cNvPr id="26629" name="Text Box 6"/>
          <p:cNvSpPr txBox="1">
            <a:spLocks noChangeArrowheads="1"/>
          </p:cNvSpPr>
          <p:nvPr/>
        </p:nvSpPr>
        <p:spPr bwMode="auto">
          <a:xfrm>
            <a:off x="517525" y="2017713"/>
            <a:ext cx="2203450" cy="366712"/>
          </a:xfrm>
          <a:prstGeom prst="rect">
            <a:avLst/>
          </a:prstGeom>
          <a:noFill/>
          <a:ln w="9525">
            <a:noFill/>
            <a:miter lim="800000"/>
            <a:headEnd/>
            <a:tailEnd/>
          </a:ln>
        </p:spPr>
        <p:txBody>
          <a:bodyPr wrap="none">
            <a:spAutoFit/>
          </a:bodyPr>
          <a:lstStyle/>
          <a:p>
            <a:r>
              <a:rPr lang="en-US"/>
              <a:t>Ymin = -5, Ymax= 5</a:t>
            </a:r>
          </a:p>
        </p:txBody>
      </p:sp>
      <p:sp>
        <p:nvSpPr>
          <p:cNvPr id="26630" name="Rectangle 7"/>
          <p:cNvSpPr>
            <a:spLocks noChangeArrowheads="1"/>
          </p:cNvSpPr>
          <p:nvPr/>
        </p:nvSpPr>
        <p:spPr bwMode="auto">
          <a:xfrm>
            <a:off x="5334000" y="2057400"/>
            <a:ext cx="2203450" cy="366713"/>
          </a:xfrm>
          <a:prstGeom prst="rect">
            <a:avLst/>
          </a:prstGeom>
          <a:noFill/>
          <a:ln w="9525">
            <a:noFill/>
            <a:miter lim="800000"/>
            <a:headEnd/>
            <a:tailEnd/>
          </a:ln>
        </p:spPr>
        <p:txBody>
          <a:bodyPr wrap="none">
            <a:spAutoFit/>
          </a:bodyPr>
          <a:lstStyle/>
          <a:p>
            <a:r>
              <a:rPr lang="en-US"/>
              <a:t>Ymin = -5, Ymax= 5</a:t>
            </a:r>
          </a:p>
        </p:txBody>
      </p:sp>
      <p:sp>
        <p:nvSpPr>
          <p:cNvPr id="26631" name="Line 8"/>
          <p:cNvSpPr>
            <a:spLocks noChangeShapeType="1"/>
          </p:cNvSpPr>
          <p:nvPr/>
        </p:nvSpPr>
        <p:spPr bwMode="auto">
          <a:xfrm flipH="1">
            <a:off x="1066800" y="3200400"/>
            <a:ext cx="228600" cy="228600"/>
          </a:xfrm>
          <a:prstGeom prst="line">
            <a:avLst/>
          </a:prstGeom>
          <a:noFill/>
          <a:ln w="9525">
            <a:solidFill>
              <a:schemeClr val="tx1"/>
            </a:solidFill>
            <a:round/>
            <a:headEnd/>
            <a:tailEnd type="triangle" w="med" len="med"/>
          </a:ln>
        </p:spPr>
        <p:txBody>
          <a:bodyPr/>
          <a:lstStyle/>
          <a:p>
            <a:endParaRPr lang="en-US"/>
          </a:p>
        </p:txBody>
      </p:sp>
      <p:sp>
        <p:nvSpPr>
          <p:cNvPr id="26632" name="Line 9"/>
          <p:cNvSpPr>
            <a:spLocks noChangeShapeType="1"/>
          </p:cNvSpPr>
          <p:nvPr/>
        </p:nvSpPr>
        <p:spPr bwMode="auto">
          <a:xfrm>
            <a:off x="1600200" y="3200400"/>
            <a:ext cx="152400" cy="228600"/>
          </a:xfrm>
          <a:prstGeom prst="line">
            <a:avLst/>
          </a:prstGeom>
          <a:noFill/>
          <a:ln w="9525">
            <a:solidFill>
              <a:schemeClr val="tx1"/>
            </a:solidFill>
            <a:round/>
            <a:headEnd/>
            <a:tailEnd type="triangle" w="med" len="med"/>
          </a:ln>
        </p:spPr>
        <p:txBody>
          <a:bodyPr/>
          <a:lstStyle/>
          <a:p>
            <a:endParaRPr lang="en-US"/>
          </a:p>
        </p:txBody>
      </p:sp>
      <p:sp>
        <p:nvSpPr>
          <p:cNvPr id="26633" name="Line 10"/>
          <p:cNvSpPr>
            <a:spLocks noChangeShapeType="1"/>
          </p:cNvSpPr>
          <p:nvPr/>
        </p:nvSpPr>
        <p:spPr bwMode="auto">
          <a:xfrm>
            <a:off x="5943600" y="3200400"/>
            <a:ext cx="0" cy="228600"/>
          </a:xfrm>
          <a:prstGeom prst="line">
            <a:avLst/>
          </a:prstGeom>
          <a:noFill/>
          <a:ln w="9525">
            <a:solidFill>
              <a:schemeClr val="tx1"/>
            </a:solidFill>
            <a:round/>
            <a:headEnd/>
            <a:tailEnd type="triangle" w="med" len="med"/>
          </a:ln>
        </p:spPr>
        <p:txBody>
          <a:bodyPr/>
          <a:lstStyle/>
          <a:p>
            <a:endParaRPr lang="en-US"/>
          </a:p>
        </p:txBody>
      </p:sp>
      <p:sp>
        <p:nvSpPr>
          <p:cNvPr id="26634" name="TextBox 12"/>
          <p:cNvSpPr txBox="1">
            <a:spLocks noChangeArrowheads="1"/>
          </p:cNvSpPr>
          <p:nvPr/>
        </p:nvSpPr>
        <p:spPr bwMode="auto">
          <a:xfrm>
            <a:off x="5410200" y="3429000"/>
            <a:ext cx="1143000" cy="246063"/>
          </a:xfrm>
          <a:prstGeom prst="rect">
            <a:avLst/>
          </a:prstGeom>
          <a:noFill/>
          <a:ln w="9525">
            <a:noFill/>
            <a:miter lim="800000"/>
            <a:headEnd/>
            <a:tailEnd/>
          </a:ln>
        </p:spPr>
        <p:txBody>
          <a:bodyPr>
            <a:spAutoFit/>
          </a:bodyPr>
          <a:lstStyle/>
          <a:p>
            <a:r>
              <a:rPr lang="en-US" sz="1000"/>
              <a:t>    X-intercepts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5800" y="0"/>
            <a:ext cx="7772400" cy="762000"/>
          </a:xfrm>
        </p:spPr>
        <p:txBody>
          <a:bodyPr/>
          <a:lstStyle/>
          <a:p>
            <a:pPr eaLnBrk="1" hangingPunct="1"/>
            <a:r>
              <a:rPr lang="en-US" sz="2800" b="1" smtClean="0"/>
              <a:t>Example Using Graphing Calculator</a:t>
            </a:r>
          </a:p>
        </p:txBody>
      </p:sp>
      <p:sp>
        <p:nvSpPr>
          <p:cNvPr id="28674" name="Rectangle 3"/>
          <p:cNvSpPr>
            <a:spLocks noGrp="1" noChangeArrowheads="1"/>
          </p:cNvSpPr>
          <p:nvPr>
            <p:ph idx="1"/>
          </p:nvPr>
        </p:nvSpPr>
        <p:spPr>
          <a:xfrm>
            <a:off x="457200" y="990600"/>
            <a:ext cx="8686800" cy="4114800"/>
          </a:xfrm>
        </p:spPr>
        <p:txBody>
          <a:bodyPr/>
          <a:lstStyle/>
          <a:p>
            <a:pPr algn="ctr" eaLnBrk="1" hangingPunct="1">
              <a:buFontTx/>
              <a:buNone/>
            </a:pPr>
            <a:r>
              <a:rPr lang="en-US" sz="2000" b="1" smtClean="0"/>
              <a:t>Using Graphing Calculator</a:t>
            </a:r>
          </a:p>
          <a:p>
            <a:pPr algn="ctr" eaLnBrk="1" hangingPunct="1">
              <a:buFontTx/>
              <a:buNone/>
            </a:pPr>
            <a:r>
              <a:rPr lang="en-US" sz="2000" b="1" smtClean="0"/>
              <a:t>H = - 16 </a:t>
            </a:r>
            <a:r>
              <a:rPr lang="en-US" sz="2000" b="1" smtClean="0">
                <a:cs typeface="Times New Roman" pitchFamily="18" charset="0"/>
              </a:rPr>
              <a:t>x</a:t>
            </a:r>
            <a:r>
              <a:rPr lang="en-US" sz="2000" b="1" baseline="30000" smtClean="0">
                <a:cs typeface="Times New Roman" pitchFamily="18" charset="0"/>
              </a:rPr>
              <a:t>2</a:t>
            </a:r>
            <a:r>
              <a:rPr lang="en-US" sz="2000" b="1" smtClean="0"/>
              <a:t> + 64x + 4</a:t>
            </a:r>
          </a:p>
          <a:p>
            <a:pPr eaLnBrk="1" hangingPunct="1"/>
            <a:endParaRPr lang="en-US" sz="2000" b="1" smtClean="0"/>
          </a:p>
          <a:p>
            <a:pPr eaLnBrk="1" hangingPunct="1"/>
            <a:endParaRPr lang="en-US" sz="2000" smtClean="0"/>
          </a:p>
          <a:p>
            <a:pPr eaLnBrk="1" hangingPunct="1">
              <a:buFontTx/>
              <a:buNone/>
            </a:pPr>
            <a:r>
              <a:rPr lang="en-US" sz="2000" b="1" u="sng" smtClean="0"/>
              <a:t>Press Y key  </a:t>
            </a:r>
            <a:r>
              <a:rPr lang="en-US" sz="2000" b="1" smtClean="0"/>
              <a:t>               TblStart = 0 and increment 1      </a:t>
            </a:r>
            <a:r>
              <a:rPr lang="en-US" sz="2000" b="1" u="sng" smtClean="0"/>
              <a:t>Press 2</a:t>
            </a:r>
            <a:r>
              <a:rPr lang="en-US" sz="2000" b="1" u="sng" baseline="30000" smtClean="0"/>
              <a:t>nd</a:t>
            </a:r>
            <a:r>
              <a:rPr lang="en-US" sz="2000" b="1" u="sng" smtClean="0"/>
              <a:t> , table </a:t>
            </a:r>
          </a:p>
          <a:p>
            <a:pPr eaLnBrk="1" hangingPunct="1">
              <a:buFontTx/>
              <a:buNone/>
            </a:pPr>
            <a:r>
              <a:rPr lang="en-US" sz="2000" b="1" smtClean="0"/>
              <a:t>Enter equation  </a:t>
            </a:r>
          </a:p>
        </p:txBody>
      </p:sp>
      <p:sp>
        <p:nvSpPr>
          <p:cNvPr id="28675" name="Rectangle 4"/>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28676" name="Picture 5"/>
          <p:cNvPicPr>
            <a:picLocks noChangeAspect="1" noChangeArrowheads="1"/>
          </p:cNvPicPr>
          <p:nvPr/>
        </p:nvPicPr>
        <p:blipFill>
          <a:blip r:embed="rId2" cstate="print"/>
          <a:srcRect/>
          <a:stretch>
            <a:fillRect/>
          </a:stretch>
        </p:blipFill>
        <p:spPr bwMode="auto">
          <a:xfrm>
            <a:off x="533400" y="3505200"/>
            <a:ext cx="1885950" cy="1276350"/>
          </a:xfrm>
          <a:prstGeom prst="rect">
            <a:avLst/>
          </a:prstGeom>
          <a:noFill/>
          <a:ln w="9525">
            <a:noFill/>
            <a:miter lim="800000"/>
            <a:headEnd/>
            <a:tailEnd/>
          </a:ln>
        </p:spPr>
      </p:pic>
      <p:sp>
        <p:nvSpPr>
          <p:cNvPr id="28677" name="Rectangle 6"/>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28678" name="Picture 7"/>
          <p:cNvPicPr>
            <a:picLocks noChangeAspect="1" noChangeArrowheads="1"/>
          </p:cNvPicPr>
          <p:nvPr/>
        </p:nvPicPr>
        <p:blipFill>
          <a:blip r:embed="rId3" cstate="print"/>
          <a:srcRect/>
          <a:stretch>
            <a:fillRect/>
          </a:stretch>
        </p:blipFill>
        <p:spPr bwMode="auto">
          <a:xfrm>
            <a:off x="3962400" y="3429000"/>
            <a:ext cx="1885950" cy="1276350"/>
          </a:xfrm>
          <a:prstGeom prst="rect">
            <a:avLst/>
          </a:prstGeom>
          <a:noFill/>
          <a:ln w="9525">
            <a:noFill/>
            <a:miter lim="800000"/>
            <a:headEnd/>
            <a:tailEnd/>
          </a:ln>
        </p:spPr>
      </p:pic>
      <p:sp>
        <p:nvSpPr>
          <p:cNvPr id="28679" name="Rectangle 8"/>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28680" name="Picture 9"/>
          <p:cNvPicPr>
            <a:picLocks noChangeAspect="1" noChangeArrowheads="1"/>
          </p:cNvPicPr>
          <p:nvPr/>
        </p:nvPicPr>
        <p:blipFill>
          <a:blip r:embed="rId4" cstate="print"/>
          <a:srcRect/>
          <a:stretch>
            <a:fillRect/>
          </a:stretch>
        </p:blipFill>
        <p:spPr bwMode="auto">
          <a:xfrm>
            <a:off x="6934200" y="3429000"/>
            <a:ext cx="1885950" cy="1276350"/>
          </a:xfrm>
          <a:prstGeom prst="rect">
            <a:avLst/>
          </a:prstGeom>
          <a:noFill/>
          <a:ln w="9525">
            <a:noFill/>
            <a:miter lim="800000"/>
            <a:headEnd/>
            <a:tailEnd/>
          </a:ln>
        </p:spPr>
      </p:pic>
      <p:sp>
        <p:nvSpPr>
          <p:cNvPr id="28681" name="Text Box 10"/>
          <p:cNvSpPr txBox="1">
            <a:spLocks noChangeArrowheads="1"/>
          </p:cNvSpPr>
          <p:nvPr/>
        </p:nvSpPr>
        <p:spPr bwMode="auto">
          <a:xfrm>
            <a:off x="4038600" y="4800600"/>
            <a:ext cx="1809750" cy="457200"/>
          </a:xfrm>
          <a:prstGeom prst="rect">
            <a:avLst/>
          </a:prstGeom>
          <a:noFill/>
          <a:ln w="9525">
            <a:noFill/>
            <a:miter lim="800000"/>
            <a:headEnd/>
            <a:tailEnd/>
          </a:ln>
        </p:spPr>
        <p:txBody>
          <a:bodyPr wrap="none">
            <a:spAutoFit/>
          </a:bodyPr>
          <a:lstStyle/>
          <a:p>
            <a:r>
              <a:rPr lang="en-US" sz="2400" b="1" u="sng">
                <a:latin typeface="Times New Roman" pitchFamily="18" charset="0"/>
              </a:rPr>
              <a:t>Press graph </a:t>
            </a:r>
          </a:p>
        </p:txBody>
      </p:sp>
      <p:pic>
        <p:nvPicPr>
          <p:cNvPr id="28682" name="Picture 11"/>
          <p:cNvPicPr>
            <a:picLocks noChangeAspect="1" noChangeArrowheads="1"/>
          </p:cNvPicPr>
          <p:nvPr/>
        </p:nvPicPr>
        <p:blipFill>
          <a:blip r:embed="rId5" cstate="print"/>
          <a:srcRect/>
          <a:stretch>
            <a:fillRect/>
          </a:stretch>
        </p:blipFill>
        <p:spPr bwMode="auto">
          <a:xfrm>
            <a:off x="533400" y="5334000"/>
            <a:ext cx="1885950" cy="1276350"/>
          </a:xfrm>
          <a:prstGeom prst="rect">
            <a:avLst/>
          </a:prstGeom>
          <a:noFill/>
          <a:ln w="9525">
            <a:noFill/>
            <a:miter lim="800000"/>
            <a:headEnd/>
            <a:tailEnd/>
          </a:ln>
        </p:spPr>
      </p:pic>
      <p:pic>
        <p:nvPicPr>
          <p:cNvPr id="28683" name="Picture 12"/>
          <p:cNvPicPr>
            <a:picLocks noChangeAspect="1" noChangeArrowheads="1"/>
          </p:cNvPicPr>
          <p:nvPr/>
        </p:nvPicPr>
        <p:blipFill>
          <a:blip r:embed="rId6" cstate="print"/>
          <a:srcRect/>
          <a:stretch>
            <a:fillRect/>
          </a:stretch>
        </p:blipFill>
        <p:spPr bwMode="auto">
          <a:xfrm>
            <a:off x="4038600" y="5410200"/>
            <a:ext cx="1885950" cy="127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3200" smtClean="0"/>
              <a:t>Use Graphing Calculator</a:t>
            </a:r>
          </a:p>
        </p:txBody>
      </p:sp>
      <p:sp>
        <p:nvSpPr>
          <p:cNvPr id="29698" name="Rectangle 3"/>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29699" name="Picture 4"/>
          <p:cNvPicPr>
            <a:picLocks noChangeAspect="1" noChangeArrowheads="1"/>
          </p:cNvPicPr>
          <p:nvPr/>
        </p:nvPicPr>
        <p:blipFill>
          <a:blip r:embed="rId2" cstate="print"/>
          <a:srcRect/>
          <a:stretch>
            <a:fillRect/>
          </a:stretch>
        </p:blipFill>
        <p:spPr bwMode="auto">
          <a:xfrm>
            <a:off x="1066800" y="4114800"/>
            <a:ext cx="2438400" cy="1649413"/>
          </a:xfrm>
          <a:prstGeom prst="rect">
            <a:avLst/>
          </a:prstGeom>
          <a:noFill/>
          <a:ln w="9525">
            <a:noFill/>
            <a:miter lim="800000"/>
            <a:headEnd/>
            <a:tailEnd/>
          </a:ln>
        </p:spPr>
      </p:pic>
      <p:sp>
        <p:nvSpPr>
          <p:cNvPr id="29700" name="Rectangle 5"/>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29701" name="Picture 6"/>
          <p:cNvPicPr>
            <a:picLocks noChangeAspect="1" noChangeArrowheads="1"/>
          </p:cNvPicPr>
          <p:nvPr/>
        </p:nvPicPr>
        <p:blipFill>
          <a:blip r:embed="rId3" cstate="print"/>
          <a:srcRect/>
          <a:stretch>
            <a:fillRect/>
          </a:stretch>
        </p:blipFill>
        <p:spPr bwMode="auto">
          <a:xfrm>
            <a:off x="5105400" y="4114800"/>
            <a:ext cx="2590800" cy="1752600"/>
          </a:xfrm>
          <a:prstGeom prst="rect">
            <a:avLst/>
          </a:prstGeom>
          <a:noFill/>
          <a:ln w="9525">
            <a:noFill/>
            <a:miter lim="800000"/>
            <a:headEnd/>
            <a:tailEnd/>
          </a:ln>
        </p:spPr>
      </p:pic>
      <p:sp>
        <p:nvSpPr>
          <p:cNvPr id="29702" name="Text Box 7"/>
          <p:cNvSpPr txBox="1">
            <a:spLocks noChangeArrowheads="1"/>
          </p:cNvSpPr>
          <p:nvPr/>
        </p:nvSpPr>
        <p:spPr bwMode="auto">
          <a:xfrm>
            <a:off x="746125" y="2528888"/>
            <a:ext cx="2292350" cy="762000"/>
          </a:xfrm>
          <a:prstGeom prst="rect">
            <a:avLst/>
          </a:prstGeom>
          <a:noFill/>
          <a:ln w="9525">
            <a:noFill/>
            <a:miter lim="800000"/>
            <a:headEnd/>
            <a:tailEnd/>
          </a:ln>
        </p:spPr>
        <p:txBody>
          <a:bodyPr wrap="none">
            <a:spAutoFit/>
          </a:bodyPr>
          <a:lstStyle/>
          <a:p>
            <a:r>
              <a:rPr lang="en-US" sz="2000" b="1">
                <a:latin typeface="Times New Roman" pitchFamily="18" charset="0"/>
              </a:rPr>
              <a:t>Y1 = </a:t>
            </a:r>
            <a:r>
              <a:rPr lang="en-US" b="1">
                <a:latin typeface="Times New Roman" pitchFamily="18" charset="0"/>
                <a:cs typeface="Times New Roman" pitchFamily="18" charset="0"/>
              </a:rPr>
              <a:t>x</a:t>
            </a:r>
            <a:r>
              <a:rPr lang="en-US" sz="2800" b="1" baseline="30000">
                <a:latin typeface="Times New Roman" pitchFamily="18" charset="0"/>
                <a:cs typeface="Times New Roman" pitchFamily="18" charset="0"/>
              </a:rPr>
              <a:t>2</a:t>
            </a:r>
            <a:r>
              <a:rPr lang="en-US" sz="2000" b="1">
                <a:latin typeface="Times New Roman" pitchFamily="18" charset="0"/>
              </a:rPr>
              <a:t> – 4x + 3</a:t>
            </a:r>
          </a:p>
          <a:p>
            <a:r>
              <a:rPr lang="en-US" sz="2000" b="1">
                <a:latin typeface="Times New Roman" pitchFamily="18" charset="0"/>
              </a:rPr>
              <a:t>Y2 = 4(x</a:t>
            </a:r>
            <a:r>
              <a:rPr lang="en-US" sz="2800" b="1" baseline="30000">
                <a:latin typeface="Times New Roman" pitchFamily="18" charset="0"/>
                <a:cs typeface="Times New Roman" pitchFamily="18" charset="0"/>
              </a:rPr>
              <a:t>2</a:t>
            </a:r>
            <a:r>
              <a:rPr lang="en-US" sz="2000" b="1">
                <a:latin typeface="Times New Roman" pitchFamily="18" charset="0"/>
              </a:rPr>
              <a:t> – 4x + 3)</a:t>
            </a:r>
            <a:r>
              <a:rPr lang="en-US" sz="2400" b="1">
                <a:latin typeface="Times New Roman" pitchFamily="18" charset="0"/>
              </a:rPr>
              <a:t> </a:t>
            </a:r>
          </a:p>
        </p:txBody>
      </p:sp>
      <p:sp>
        <p:nvSpPr>
          <p:cNvPr id="29703" name="Text Box 8"/>
          <p:cNvSpPr txBox="1">
            <a:spLocks noChangeArrowheads="1"/>
          </p:cNvSpPr>
          <p:nvPr/>
        </p:nvSpPr>
        <p:spPr bwMode="auto">
          <a:xfrm>
            <a:off x="4184650" y="2590800"/>
            <a:ext cx="4959350" cy="1187450"/>
          </a:xfrm>
          <a:prstGeom prst="rect">
            <a:avLst/>
          </a:prstGeom>
          <a:noFill/>
          <a:ln w="9525">
            <a:noFill/>
            <a:miter lim="800000"/>
            <a:headEnd/>
            <a:tailEnd/>
          </a:ln>
        </p:spPr>
        <p:txBody>
          <a:bodyPr wrap="none">
            <a:spAutoFit/>
          </a:bodyPr>
          <a:lstStyle/>
          <a:p>
            <a:r>
              <a:rPr lang="en-US" sz="2400" b="1">
                <a:latin typeface="Times New Roman" pitchFamily="18" charset="0"/>
              </a:rPr>
              <a:t>Enter window Xmin = -2, Xmax = 8</a:t>
            </a:r>
          </a:p>
          <a:p>
            <a:r>
              <a:rPr lang="en-US" sz="2400" b="1">
                <a:latin typeface="Times New Roman" pitchFamily="18" charset="0"/>
              </a:rPr>
              <a:t>                        Ymin = -5   Ymax = 10</a:t>
            </a:r>
          </a:p>
          <a:p>
            <a:r>
              <a:rPr lang="en-US" sz="2400" b="1">
                <a:latin typeface="Times New Roman" pitchFamily="18" charset="0"/>
              </a:rPr>
              <a:t>               And enter graph</a:t>
            </a:r>
          </a:p>
        </p:txBody>
      </p:sp>
      <p:sp>
        <p:nvSpPr>
          <p:cNvPr id="29704" name="Rectangle 10"/>
          <p:cNvSpPr>
            <a:spLocks noChangeArrowheads="1"/>
          </p:cNvSpPr>
          <p:nvPr/>
        </p:nvSpPr>
        <p:spPr bwMode="auto">
          <a:xfrm>
            <a:off x="6248400" y="5257800"/>
            <a:ext cx="1003300" cy="276225"/>
          </a:xfrm>
          <a:prstGeom prst="rect">
            <a:avLst/>
          </a:prstGeom>
          <a:noFill/>
          <a:ln w="9525">
            <a:noFill/>
            <a:miter lim="800000"/>
            <a:headEnd/>
            <a:tailEnd/>
          </a:ln>
        </p:spPr>
        <p:txBody>
          <a:bodyPr wrap="none">
            <a:spAutoFit/>
          </a:bodyPr>
          <a:lstStyle/>
          <a:p>
            <a:r>
              <a:rPr lang="en-US" sz="1200"/>
              <a:t>X-intercepts</a:t>
            </a:r>
          </a:p>
        </p:txBody>
      </p:sp>
      <p:cxnSp>
        <p:nvCxnSpPr>
          <p:cNvPr id="13" name="Straight Arrow Connector 12"/>
          <p:cNvCxnSpPr/>
          <p:nvPr/>
        </p:nvCxnSpPr>
        <p:spPr>
          <a:xfrm rot="5400000">
            <a:off x="6324600" y="51054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6705600" y="51054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274638"/>
            <a:ext cx="8229600" cy="563562"/>
          </a:xfrm>
        </p:spPr>
        <p:txBody>
          <a:bodyPr/>
          <a:lstStyle/>
          <a:p>
            <a:pPr eaLnBrk="1" hangingPunct="1"/>
            <a:r>
              <a:rPr lang="en-US" sz="2400" b="1" smtClean="0"/>
              <a:t>Solve by factoring ( Pg 485)</a:t>
            </a:r>
          </a:p>
        </p:txBody>
      </p:sp>
      <p:sp>
        <p:nvSpPr>
          <p:cNvPr id="30722" name="Rectangle 3"/>
          <p:cNvSpPr>
            <a:spLocks noGrp="1" noChangeArrowheads="1"/>
          </p:cNvSpPr>
          <p:nvPr>
            <p:ph idx="1"/>
          </p:nvPr>
        </p:nvSpPr>
        <p:spPr>
          <a:xfrm>
            <a:off x="0" y="914400"/>
            <a:ext cx="9144000" cy="4525963"/>
          </a:xfrm>
        </p:spPr>
        <p:txBody>
          <a:bodyPr/>
          <a:lstStyle/>
          <a:p>
            <a:pPr eaLnBrk="1" hangingPunct="1">
              <a:buFontTx/>
              <a:buNone/>
            </a:pPr>
            <a:r>
              <a:rPr lang="en-US" sz="1600" b="1" u="sng" smtClean="0"/>
              <a:t>12)</a:t>
            </a:r>
            <a:r>
              <a:rPr lang="en-US" sz="1600" b="1" smtClean="0"/>
              <a:t> 3b</a:t>
            </a:r>
            <a:r>
              <a:rPr lang="en-US" sz="1600" b="1" baseline="30000" smtClean="0"/>
              <a:t>2</a:t>
            </a:r>
            <a:r>
              <a:rPr lang="en-US" sz="1600" b="1" smtClean="0"/>
              <a:t> -4b – 4= 0                            </a:t>
            </a:r>
            <a:r>
              <a:rPr lang="en-US" sz="1600" b="1" u="sng" smtClean="0"/>
              <a:t>22)</a:t>
            </a:r>
            <a:r>
              <a:rPr lang="en-US" sz="1600" b="1" smtClean="0"/>
              <a:t> (z – 1) </a:t>
            </a:r>
            <a:r>
              <a:rPr lang="en-US" sz="1600" b="1" baseline="30000" smtClean="0"/>
              <a:t>2</a:t>
            </a:r>
            <a:r>
              <a:rPr lang="en-US" sz="1600" b="1" smtClean="0"/>
              <a:t> = 2z</a:t>
            </a:r>
            <a:r>
              <a:rPr lang="en-US" sz="1600" b="1" baseline="30000" smtClean="0"/>
              <a:t>2</a:t>
            </a:r>
            <a:r>
              <a:rPr lang="en-US" sz="1600" b="1" smtClean="0"/>
              <a:t> +3z – 5                   </a:t>
            </a:r>
            <a:r>
              <a:rPr lang="en-US" sz="1600" b="1" u="sng" smtClean="0"/>
              <a:t>24)</a:t>
            </a:r>
            <a:r>
              <a:rPr lang="en-US" sz="1600" b="1" smtClean="0"/>
              <a:t> (w + 1) (2w – 3) = 3</a:t>
            </a:r>
          </a:p>
          <a:p>
            <a:pPr eaLnBrk="1" hangingPunct="1">
              <a:buFontTx/>
              <a:buNone/>
            </a:pPr>
            <a:r>
              <a:rPr lang="en-US" sz="1600" b="1" smtClean="0"/>
              <a:t>(3b + 2) (b – 2) ( Foil)                             (z – 1) (z – 1) = 2z</a:t>
            </a:r>
            <a:r>
              <a:rPr lang="en-US" sz="1600" b="1" baseline="30000" smtClean="0"/>
              <a:t>2</a:t>
            </a:r>
            <a:r>
              <a:rPr lang="en-US" sz="1600" b="1" smtClean="0"/>
              <a:t> + 3z - 5             2w</a:t>
            </a:r>
            <a:r>
              <a:rPr lang="en-US" sz="1600" b="1" baseline="30000" smtClean="0"/>
              <a:t>2</a:t>
            </a:r>
            <a:r>
              <a:rPr lang="en-US" sz="1600" b="1" smtClean="0"/>
              <a:t> -3w + 2w – 3= 3</a:t>
            </a:r>
          </a:p>
          <a:p>
            <a:pPr eaLnBrk="1" hangingPunct="1">
              <a:buFontTx/>
              <a:buNone/>
            </a:pPr>
            <a:r>
              <a:rPr lang="en-US" sz="1600" b="1" smtClean="0"/>
              <a:t>3b+ 2=0, b-2 = 0( Zero factor Pr.)          z</a:t>
            </a:r>
            <a:r>
              <a:rPr lang="en-US" sz="1600" b="1" baseline="30000" smtClean="0"/>
              <a:t>2</a:t>
            </a:r>
            <a:r>
              <a:rPr lang="en-US" sz="1600" b="1" smtClean="0"/>
              <a:t> -2z +1= 2z</a:t>
            </a:r>
            <a:r>
              <a:rPr lang="en-US" sz="1600" b="1" baseline="30000" smtClean="0"/>
              <a:t>2 </a:t>
            </a:r>
            <a:r>
              <a:rPr lang="en-US" sz="1600" b="1" smtClean="0"/>
              <a:t>+3z -5                      ( Distributive Prop.)</a:t>
            </a:r>
          </a:p>
          <a:p>
            <a:pPr eaLnBrk="1" hangingPunct="1">
              <a:buFontTx/>
              <a:buNone/>
            </a:pPr>
            <a:r>
              <a:rPr lang="en-US" sz="1600" b="1" smtClean="0"/>
              <a:t>                                                                             ( Distributive Prop.)          2w</a:t>
            </a:r>
            <a:r>
              <a:rPr lang="en-US" sz="1600" b="1" baseline="30000" smtClean="0"/>
              <a:t>2</a:t>
            </a:r>
            <a:r>
              <a:rPr lang="en-US" sz="1600" b="1" smtClean="0"/>
              <a:t> –w -6 = 0</a:t>
            </a:r>
          </a:p>
          <a:p>
            <a:pPr eaLnBrk="1" hangingPunct="1">
              <a:buFontTx/>
              <a:buNone/>
            </a:pPr>
            <a:r>
              <a:rPr lang="en-US" sz="1600" b="1" smtClean="0"/>
              <a:t>3b = -2     b = 2                                      0 = z</a:t>
            </a:r>
            <a:r>
              <a:rPr lang="en-US" sz="1600" b="1" baseline="30000" smtClean="0"/>
              <a:t>2</a:t>
            </a:r>
            <a:r>
              <a:rPr lang="en-US" sz="1600" b="1" smtClean="0"/>
              <a:t> +5z – 6                                   (2w + 3) (w – 2) = 0</a:t>
            </a:r>
          </a:p>
          <a:p>
            <a:pPr eaLnBrk="1" hangingPunct="1">
              <a:buFontTx/>
              <a:buNone/>
            </a:pPr>
            <a:r>
              <a:rPr lang="en-US" sz="1600" b="1" smtClean="0"/>
              <a:t>b = -2/3, b = 2                                        0 = ( z – 1) (z + 6)                         2w = - 3, w = 2 ( Zero                    </a:t>
            </a:r>
          </a:p>
          <a:p>
            <a:pPr eaLnBrk="1" hangingPunct="1">
              <a:buFontTx/>
              <a:buNone/>
            </a:pPr>
            <a:r>
              <a:rPr lang="en-US" sz="1600" b="1" smtClean="0"/>
              <a:t>                                                                                                                                             Factor)</a:t>
            </a:r>
          </a:p>
          <a:p>
            <a:pPr eaLnBrk="1" hangingPunct="1">
              <a:buFontTx/>
              <a:buNone/>
            </a:pPr>
            <a:r>
              <a:rPr lang="en-US" sz="1600" b="1" smtClean="0"/>
              <a:t>                                                              z = 1, z = -6 ( zero factor)              w = -3/2   , w= 2</a:t>
            </a:r>
          </a:p>
          <a:p>
            <a:pPr eaLnBrk="1" hangingPunct="1">
              <a:buFontTx/>
              <a:buNone/>
            </a:pPr>
            <a:endParaRPr lang="en-US" sz="1600" b="1" smtClean="0"/>
          </a:p>
        </p:txBody>
      </p:sp>
      <p:sp>
        <p:nvSpPr>
          <p:cNvPr id="30723" name="Line 4"/>
          <p:cNvSpPr>
            <a:spLocks noChangeShapeType="1"/>
          </p:cNvSpPr>
          <p:nvPr/>
        </p:nvSpPr>
        <p:spPr bwMode="auto">
          <a:xfrm>
            <a:off x="2819400" y="838200"/>
            <a:ext cx="0" cy="2743200"/>
          </a:xfrm>
          <a:prstGeom prst="line">
            <a:avLst/>
          </a:prstGeom>
          <a:noFill/>
          <a:ln w="9525">
            <a:solidFill>
              <a:schemeClr val="tx1"/>
            </a:solidFill>
            <a:round/>
            <a:headEnd/>
            <a:tailEnd/>
          </a:ln>
        </p:spPr>
        <p:txBody>
          <a:bodyPr/>
          <a:lstStyle/>
          <a:p>
            <a:endParaRPr lang="en-US"/>
          </a:p>
        </p:txBody>
      </p:sp>
      <p:sp>
        <p:nvSpPr>
          <p:cNvPr id="30724" name="Line 5"/>
          <p:cNvSpPr>
            <a:spLocks noChangeShapeType="1"/>
          </p:cNvSpPr>
          <p:nvPr/>
        </p:nvSpPr>
        <p:spPr bwMode="auto">
          <a:xfrm>
            <a:off x="5486400" y="838200"/>
            <a:ext cx="46038" cy="274320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3600" b="1" smtClean="0"/>
              <a:t>6.2 Solving Quadratic Equations</a:t>
            </a:r>
          </a:p>
        </p:txBody>
      </p:sp>
      <p:sp>
        <p:nvSpPr>
          <p:cNvPr id="31746" name="Rectangle 3"/>
          <p:cNvSpPr>
            <a:spLocks noGrp="1" noChangeArrowheads="1"/>
          </p:cNvSpPr>
          <p:nvPr>
            <p:ph idx="1"/>
          </p:nvPr>
        </p:nvSpPr>
        <p:spPr>
          <a:xfrm>
            <a:off x="0" y="1447800"/>
            <a:ext cx="9144000" cy="4724400"/>
          </a:xfrm>
        </p:spPr>
        <p:txBody>
          <a:bodyPr/>
          <a:lstStyle/>
          <a:p>
            <a:pPr eaLnBrk="1" hangingPunct="1">
              <a:lnSpc>
                <a:spcPct val="80000"/>
              </a:lnSpc>
              <a:buFontTx/>
              <a:buNone/>
            </a:pPr>
            <a:r>
              <a:rPr lang="en-US" sz="2400" u="sng" dirty="0" smtClean="0"/>
              <a:t>Squares of Binomials </a:t>
            </a:r>
          </a:p>
          <a:p>
            <a:pPr eaLnBrk="1" hangingPunct="1">
              <a:lnSpc>
                <a:spcPct val="80000"/>
              </a:lnSpc>
              <a:buFontTx/>
              <a:buNone/>
            </a:pPr>
            <a:r>
              <a:rPr lang="en-US" sz="2400" dirty="0" smtClean="0"/>
              <a:t>a( x – p) </a:t>
            </a:r>
            <a:r>
              <a:rPr lang="en-US" sz="1800" b="1" i="1" baseline="30000" dirty="0" smtClean="0">
                <a:cs typeface="Times New Roman" pitchFamily="18" charset="0"/>
              </a:rPr>
              <a:t>2  </a:t>
            </a:r>
            <a:r>
              <a:rPr lang="en-US" sz="1800" b="1" i="1" dirty="0" smtClean="0">
                <a:cs typeface="Times New Roman" pitchFamily="18" charset="0"/>
              </a:rPr>
              <a:t> </a:t>
            </a:r>
            <a:r>
              <a:rPr lang="en-US" sz="2400" dirty="0" smtClean="0"/>
              <a:t> + r =  0</a:t>
            </a:r>
          </a:p>
          <a:p>
            <a:pPr eaLnBrk="1" hangingPunct="1">
              <a:lnSpc>
                <a:spcPct val="80000"/>
              </a:lnSpc>
              <a:buFontTx/>
              <a:buNone/>
            </a:pPr>
            <a:r>
              <a:rPr lang="en-US" sz="2400" dirty="0" smtClean="0"/>
              <a:t>Where the left side of the equation includes the square</a:t>
            </a:r>
          </a:p>
          <a:p>
            <a:pPr eaLnBrk="1" hangingPunct="1">
              <a:lnSpc>
                <a:spcPct val="80000"/>
              </a:lnSpc>
              <a:buFontTx/>
              <a:buNone/>
            </a:pPr>
            <a:r>
              <a:rPr lang="en-US" sz="2400" dirty="0" smtClean="0"/>
              <a:t>of a binomial, or a perfect square. We can write any</a:t>
            </a:r>
          </a:p>
          <a:p>
            <a:pPr eaLnBrk="1" hangingPunct="1">
              <a:lnSpc>
                <a:spcPct val="80000"/>
              </a:lnSpc>
              <a:buFontTx/>
              <a:buNone/>
            </a:pPr>
            <a:r>
              <a:rPr lang="en-US" sz="2400" dirty="0" smtClean="0"/>
              <a:t>quadratic equation in this form by completing the square</a:t>
            </a:r>
          </a:p>
          <a:p>
            <a:pPr eaLnBrk="1" hangingPunct="1">
              <a:lnSpc>
                <a:spcPct val="80000"/>
              </a:lnSpc>
              <a:buFontTx/>
              <a:buNone/>
            </a:pPr>
            <a:endParaRPr lang="en-US" sz="1600" u="sng" dirty="0" smtClean="0"/>
          </a:p>
          <a:p>
            <a:pPr eaLnBrk="1" hangingPunct="1">
              <a:lnSpc>
                <a:spcPct val="80000"/>
              </a:lnSpc>
              <a:buFontTx/>
              <a:buNone/>
            </a:pPr>
            <a:r>
              <a:rPr lang="en-US" sz="1600" b="1" u="sng" dirty="0" smtClean="0"/>
              <a:t>Square of binomial</a:t>
            </a:r>
            <a:r>
              <a:rPr lang="en-US" sz="1600" b="1" dirty="0" smtClean="0"/>
              <a:t>         ( x + p) </a:t>
            </a:r>
            <a:r>
              <a:rPr lang="en-US" sz="1600" b="1" i="1" baseline="30000" dirty="0" smtClean="0">
                <a:cs typeface="Times New Roman" pitchFamily="18" charset="0"/>
              </a:rPr>
              <a:t>2</a:t>
            </a:r>
            <a:r>
              <a:rPr lang="en-US" sz="1600" b="1" dirty="0" smtClean="0"/>
              <a:t>                                   p       2p                 p</a:t>
            </a:r>
            <a:r>
              <a:rPr lang="en-US" sz="1600" b="1" baseline="30000" dirty="0" smtClean="0"/>
              <a:t>2  </a:t>
            </a:r>
          </a:p>
          <a:p>
            <a:pPr eaLnBrk="1" hangingPunct="1">
              <a:lnSpc>
                <a:spcPct val="80000"/>
              </a:lnSpc>
              <a:buFontTx/>
              <a:buNone/>
            </a:pPr>
            <a:endParaRPr lang="en-US" sz="1600" b="1" baseline="30000" dirty="0" smtClean="0"/>
          </a:p>
          <a:p>
            <a:pPr eaLnBrk="1" hangingPunct="1">
              <a:lnSpc>
                <a:spcPct val="80000"/>
              </a:lnSpc>
              <a:buFontTx/>
              <a:buNone/>
            </a:pPr>
            <a:r>
              <a:rPr lang="en-US" sz="2400" b="1" baseline="30000" dirty="0" smtClean="0"/>
              <a:t>                                     </a:t>
            </a:r>
            <a:r>
              <a:rPr lang="en-US" sz="1400" b="1" dirty="0" smtClean="0"/>
              <a:t>1. (x + 5) </a:t>
            </a:r>
            <a:r>
              <a:rPr lang="en-US" sz="1400" b="1" baseline="30000" dirty="0" smtClean="0"/>
              <a:t>2</a:t>
            </a:r>
            <a:r>
              <a:rPr lang="en-US" sz="1400" b="1" dirty="0" smtClean="0"/>
              <a:t> = x</a:t>
            </a:r>
            <a:r>
              <a:rPr lang="en-US" sz="1400" b="1" baseline="30000" dirty="0" smtClean="0"/>
              <a:t>2</a:t>
            </a:r>
            <a:r>
              <a:rPr lang="en-US" sz="1400" b="1" dirty="0" smtClean="0"/>
              <a:t> + 10x + 25                   5        2(5) = 10         5</a:t>
            </a:r>
            <a:r>
              <a:rPr lang="en-US" sz="1400" b="1" baseline="30000" dirty="0" smtClean="0"/>
              <a:t>2</a:t>
            </a:r>
            <a:r>
              <a:rPr lang="en-US" sz="1400" b="1" dirty="0" smtClean="0"/>
              <a:t> = 25 </a:t>
            </a:r>
          </a:p>
          <a:p>
            <a:pPr eaLnBrk="1" hangingPunct="1">
              <a:lnSpc>
                <a:spcPct val="80000"/>
              </a:lnSpc>
              <a:buFontTx/>
              <a:buNone/>
            </a:pPr>
            <a:r>
              <a:rPr lang="en-US" sz="1400" b="1" baseline="30000" dirty="0" smtClean="0"/>
              <a:t>                                                                </a:t>
            </a:r>
            <a:r>
              <a:rPr lang="en-US" sz="1400" b="1" dirty="0" smtClean="0"/>
              <a:t>2. (x – 3)</a:t>
            </a:r>
            <a:r>
              <a:rPr lang="en-US" sz="1400" b="1" baseline="30000" dirty="0" smtClean="0"/>
              <a:t>2</a:t>
            </a:r>
            <a:r>
              <a:rPr lang="en-US" sz="1400" b="1" dirty="0" smtClean="0"/>
              <a:t> = x</a:t>
            </a:r>
            <a:r>
              <a:rPr lang="en-US" sz="1400" b="1" baseline="30000" dirty="0" smtClean="0"/>
              <a:t>2</a:t>
            </a:r>
            <a:r>
              <a:rPr lang="en-US" sz="1400" b="1" dirty="0" smtClean="0"/>
              <a:t> -6x + 9                        - 3      2( -3) = - 6       (-3)</a:t>
            </a:r>
            <a:r>
              <a:rPr lang="en-US" sz="1400" b="1" baseline="30000" dirty="0" smtClean="0"/>
              <a:t>2</a:t>
            </a:r>
            <a:r>
              <a:rPr lang="en-US" sz="1400" b="1" dirty="0" smtClean="0"/>
              <a:t> = 9</a:t>
            </a:r>
          </a:p>
          <a:p>
            <a:pPr eaLnBrk="1" hangingPunct="1">
              <a:lnSpc>
                <a:spcPct val="80000"/>
              </a:lnSpc>
              <a:buFontTx/>
              <a:buNone/>
            </a:pPr>
            <a:r>
              <a:rPr lang="en-US" sz="1400" b="1" baseline="30000" dirty="0" smtClean="0"/>
              <a:t>                                                                </a:t>
            </a:r>
            <a:r>
              <a:rPr lang="en-US" sz="1400" b="1" dirty="0" smtClean="0"/>
              <a:t>3. ( x – 12)</a:t>
            </a:r>
            <a:r>
              <a:rPr lang="en-US" sz="1400" b="1" baseline="30000" dirty="0" smtClean="0"/>
              <a:t>2</a:t>
            </a:r>
            <a:r>
              <a:rPr lang="en-US" sz="1400" b="1" dirty="0" smtClean="0"/>
              <a:t> =  x</a:t>
            </a:r>
            <a:r>
              <a:rPr lang="en-US" sz="1400" b="1" baseline="30000" dirty="0" smtClean="0"/>
              <a:t>2</a:t>
            </a:r>
            <a:r>
              <a:rPr lang="en-US" sz="1400" b="1" dirty="0" smtClean="0"/>
              <a:t> -24 x + 144             -12      2(-12) = -24    ( -12)</a:t>
            </a:r>
            <a:r>
              <a:rPr lang="en-US" sz="1400" b="1" baseline="30000" dirty="0" smtClean="0"/>
              <a:t>2</a:t>
            </a:r>
            <a:r>
              <a:rPr lang="en-US" sz="1400" b="1" dirty="0" smtClean="0"/>
              <a:t> = 144</a:t>
            </a:r>
          </a:p>
          <a:p>
            <a:pPr eaLnBrk="1" hangingPunct="1">
              <a:lnSpc>
                <a:spcPct val="80000"/>
              </a:lnSpc>
              <a:buFontTx/>
              <a:buNone/>
            </a:pPr>
            <a:endParaRPr lang="en-US" sz="1400" b="1" dirty="0" smtClean="0"/>
          </a:p>
          <a:p>
            <a:pPr eaLnBrk="1" hangingPunct="1">
              <a:lnSpc>
                <a:spcPct val="80000"/>
              </a:lnSpc>
              <a:buFontTx/>
              <a:buNone/>
            </a:pPr>
            <a:r>
              <a:rPr lang="en-US" sz="1400" b="1" u="sng" dirty="0" smtClean="0"/>
              <a:t>In each case </a:t>
            </a:r>
            <a:r>
              <a:rPr lang="en-US" sz="1400" b="1" dirty="0" smtClean="0"/>
              <a:t>, the square of the binomial is a quadratic trinomial,</a:t>
            </a:r>
          </a:p>
          <a:p>
            <a:pPr eaLnBrk="1" hangingPunct="1">
              <a:lnSpc>
                <a:spcPct val="80000"/>
              </a:lnSpc>
              <a:buFontTx/>
              <a:buNone/>
            </a:pPr>
            <a:r>
              <a:rPr lang="en-US" sz="1400" b="1" dirty="0" smtClean="0"/>
              <a:t>(x + p) </a:t>
            </a:r>
            <a:r>
              <a:rPr lang="en-US" sz="1400" b="1" baseline="30000" dirty="0" smtClean="0"/>
              <a:t>2</a:t>
            </a:r>
            <a:r>
              <a:rPr lang="en-US" sz="1400" b="1" dirty="0" smtClean="0"/>
              <a:t> = x</a:t>
            </a:r>
            <a:r>
              <a:rPr lang="en-US" sz="1400" b="1" baseline="30000" dirty="0" smtClean="0"/>
              <a:t>2</a:t>
            </a:r>
            <a:r>
              <a:rPr lang="en-US" sz="1400" b="1" dirty="0" smtClean="0"/>
              <a:t> + 2px + p</a:t>
            </a:r>
            <a:r>
              <a:rPr lang="en-US" sz="1400" b="1" baseline="30000" dirty="0" smtClean="0"/>
              <a:t>2 </a:t>
            </a:r>
          </a:p>
          <a:p>
            <a:pPr eaLnBrk="1" hangingPunct="1">
              <a:lnSpc>
                <a:spcPct val="80000"/>
              </a:lnSpc>
              <a:buFontTx/>
              <a:buNone/>
            </a:pPr>
            <a:endParaRPr lang="en-US" sz="1400" b="1" baseline="30000" dirty="0" smtClean="0"/>
          </a:p>
          <a:p>
            <a:pPr eaLnBrk="1" hangingPunct="1">
              <a:lnSpc>
                <a:spcPct val="80000"/>
              </a:lnSpc>
              <a:buFontTx/>
              <a:buNone/>
            </a:pPr>
            <a:endParaRPr lang="en-US" sz="1400" b="1" baseline="30000" dirty="0" smtClean="0"/>
          </a:p>
          <a:p>
            <a:pPr eaLnBrk="1" hangingPunct="1">
              <a:lnSpc>
                <a:spcPct val="80000"/>
              </a:lnSpc>
              <a:buFontTx/>
              <a:buNone/>
            </a:pPr>
            <a:r>
              <a:rPr lang="en-US" sz="1400" b="1" dirty="0" smtClean="0"/>
              <a:t>We can find the constant term by taking one-half the coefficient of x and then squaring the result. Adding</a:t>
            </a:r>
          </a:p>
          <a:p>
            <a:pPr eaLnBrk="1" hangingPunct="1">
              <a:lnSpc>
                <a:spcPct val="80000"/>
              </a:lnSpc>
              <a:buFontTx/>
              <a:buNone/>
            </a:pPr>
            <a:r>
              <a:rPr lang="en-US" sz="1400" b="1" dirty="0" smtClean="0"/>
              <a:t>a constant term obtained in this way is called </a:t>
            </a:r>
            <a:r>
              <a:rPr lang="en-US" sz="1400" b="1" u="sng" dirty="0" smtClean="0"/>
              <a:t>completing square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smtClean="0"/>
              <a:t>Applications</a:t>
            </a:r>
          </a:p>
        </p:txBody>
      </p:sp>
      <p:sp>
        <p:nvSpPr>
          <p:cNvPr id="73730" name="Rectangle 3"/>
          <p:cNvSpPr>
            <a:spLocks noGrp="1" noChangeArrowheads="1"/>
          </p:cNvSpPr>
          <p:nvPr>
            <p:ph idx="1"/>
          </p:nvPr>
        </p:nvSpPr>
        <p:spPr/>
        <p:txBody>
          <a:bodyPr/>
          <a:lstStyle/>
          <a:p>
            <a:pPr marL="609600" indent="-609600" eaLnBrk="1" hangingPunct="1">
              <a:buFont typeface="Arial" charset="0"/>
              <a:buNone/>
            </a:pPr>
            <a:r>
              <a:rPr lang="en-US" sz="2400" smtClean="0"/>
              <a:t>We have now seen four different algebraic methods for</a:t>
            </a:r>
          </a:p>
          <a:p>
            <a:pPr marL="609600" indent="-609600" eaLnBrk="1" hangingPunct="1">
              <a:buFont typeface="Arial" charset="0"/>
              <a:buNone/>
            </a:pPr>
            <a:r>
              <a:rPr lang="en-US" sz="2400" smtClean="0"/>
              <a:t>solving quadratic equations</a:t>
            </a:r>
          </a:p>
          <a:p>
            <a:pPr marL="609600" indent="-609600" eaLnBrk="1" hangingPunct="1">
              <a:buFont typeface="Arial" charset="0"/>
              <a:buNone/>
            </a:pPr>
            <a:endParaRPr lang="en-US" sz="2400" smtClean="0"/>
          </a:p>
          <a:p>
            <a:pPr marL="609600" indent="-609600" eaLnBrk="1" hangingPunct="1">
              <a:buFontTx/>
              <a:buAutoNum type="arabicPeriod"/>
            </a:pPr>
            <a:r>
              <a:rPr lang="en-US" sz="2400" b="1" smtClean="0"/>
              <a:t>Factoring</a:t>
            </a:r>
          </a:p>
          <a:p>
            <a:pPr marL="609600" indent="-609600" eaLnBrk="1" hangingPunct="1">
              <a:buFontTx/>
              <a:buAutoNum type="arabicPeriod"/>
            </a:pPr>
            <a:r>
              <a:rPr lang="en-US" sz="2400" b="1" smtClean="0"/>
              <a:t>Extraction of roots</a:t>
            </a:r>
          </a:p>
          <a:p>
            <a:pPr marL="609600" indent="-609600" eaLnBrk="1" hangingPunct="1">
              <a:buFontTx/>
              <a:buAutoNum type="arabicPeriod"/>
            </a:pPr>
            <a:r>
              <a:rPr lang="en-US" sz="2400" b="1" smtClean="0"/>
              <a:t>Completing the square</a:t>
            </a:r>
          </a:p>
          <a:p>
            <a:pPr marL="609600" indent="-609600" eaLnBrk="1" hangingPunct="1">
              <a:buFontTx/>
              <a:buAutoNum type="arabicPeriod"/>
            </a:pPr>
            <a:r>
              <a:rPr lang="en-US" sz="2400" b="1" smtClean="0"/>
              <a:t>Quadratic Formula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600" b="1"/>
              <a:t>Pythagorian Formula for Right angled triangle</a:t>
            </a:r>
          </a:p>
        </p:txBody>
      </p:sp>
      <p:sp>
        <p:nvSpPr>
          <p:cNvPr id="9234" name="Rectangle 3"/>
          <p:cNvSpPr>
            <a:spLocks noGrp="1" noChangeArrowheads="1"/>
          </p:cNvSpPr>
          <p:nvPr>
            <p:ph idx="1"/>
          </p:nvPr>
        </p:nvSpPr>
        <p:spPr/>
        <p:txBody>
          <a:bodyPr/>
          <a:lstStyle/>
          <a:p>
            <a:pPr eaLnBrk="1" hangingPunct="1"/>
            <a:endParaRPr lang="en-US" smtClean="0"/>
          </a:p>
        </p:txBody>
      </p:sp>
      <p:sp>
        <p:nvSpPr>
          <p:cNvPr id="9235" name="Line 4"/>
          <p:cNvSpPr>
            <a:spLocks noChangeShapeType="1"/>
          </p:cNvSpPr>
          <p:nvPr/>
        </p:nvSpPr>
        <p:spPr bwMode="auto">
          <a:xfrm>
            <a:off x="1447800" y="5181600"/>
            <a:ext cx="4114800" cy="0"/>
          </a:xfrm>
          <a:prstGeom prst="line">
            <a:avLst/>
          </a:prstGeom>
          <a:noFill/>
          <a:ln w="9525">
            <a:solidFill>
              <a:srgbClr val="FF0066"/>
            </a:solidFill>
            <a:round/>
            <a:headEnd/>
            <a:tailEnd/>
          </a:ln>
        </p:spPr>
        <p:txBody>
          <a:bodyPr/>
          <a:lstStyle/>
          <a:p>
            <a:endParaRPr lang="en-US"/>
          </a:p>
        </p:txBody>
      </p:sp>
      <p:sp>
        <p:nvSpPr>
          <p:cNvPr id="9236" name="Line 5"/>
          <p:cNvSpPr>
            <a:spLocks noChangeShapeType="1"/>
          </p:cNvSpPr>
          <p:nvPr/>
        </p:nvSpPr>
        <p:spPr bwMode="auto">
          <a:xfrm flipV="1">
            <a:off x="1447800" y="2590800"/>
            <a:ext cx="0" cy="2667000"/>
          </a:xfrm>
          <a:prstGeom prst="line">
            <a:avLst/>
          </a:prstGeom>
          <a:noFill/>
          <a:ln w="9525">
            <a:solidFill>
              <a:srgbClr val="FF0066"/>
            </a:solidFill>
            <a:round/>
            <a:headEnd/>
            <a:tailEnd/>
          </a:ln>
        </p:spPr>
        <p:txBody>
          <a:bodyPr/>
          <a:lstStyle/>
          <a:p>
            <a:endParaRPr lang="en-US"/>
          </a:p>
        </p:txBody>
      </p:sp>
      <p:sp>
        <p:nvSpPr>
          <p:cNvPr id="9237" name="Line 6"/>
          <p:cNvSpPr>
            <a:spLocks noChangeShapeType="1"/>
          </p:cNvSpPr>
          <p:nvPr/>
        </p:nvSpPr>
        <p:spPr bwMode="auto">
          <a:xfrm>
            <a:off x="1371600" y="2590800"/>
            <a:ext cx="4191000" cy="2590800"/>
          </a:xfrm>
          <a:prstGeom prst="line">
            <a:avLst/>
          </a:prstGeom>
          <a:noFill/>
          <a:ln w="9525">
            <a:solidFill>
              <a:srgbClr val="FF0066"/>
            </a:solidFill>
            <a:round/>
            <a:headEnd/>
            <a:tailEnd/>
          </a:ln>
        </p:spPr>
        <p:txBody>
          <a:bodyPr/>
          <a:lstStyle/>
          <a:p>
            <a:endParaRPr lang="en-US"/>
          </a:p>
        </p:txBody>
      </p:sp>
      <p:sp>
        <p:nvSpPr>
          <p:cNvPr id="9238" name="Text Box 7"/>
          <p:cNvSpPr txBox="1">
            <a:spLocks noChangeArrowheads="1"/>
          </p:cNvSpPr>
          <p:nvPr/>
        </p:nvSpPr>
        <p:spPr bwMode="auto">
          <a:xfrm>
            <a:off x="1431925" y="5527675"/>
            <a:ext cx="5008563" cy="822325"/>
          </a:xfrm>
          <a:prstGeom prst="rect">
            <a:avLst/>
          </a:prstGeom>
          <a:noFill/>
          <a:ln w="9525">
            <a:noFill/>
            <a:miter lim="800000"/>
            <a:headEnd/>
            <a:tailEnd/>
          </a:ln>
        </p:spPr>
        <p:txBody>
          <a:bodyPr wrap="none">
            <a:spAutoFit/>
          </a:bodyPr>
          <a:lstStyle/>
          <a:p>
            <a:r>
              <a:rPr lang="en-US" sz="2400" b="1">
                <a:latin typeface="Times New Roman" pitchFamily="18" charset="0"/>
              </a:rPr>
              <a:t>In a right triangle</a:t>
            </a:r>
          </a:p>
          <a:p>
            <a:r>
              <a:rPr lang="en-US" sz="2400" b="1">
                <a:latin typeface="Times New Roman" pitchFamily="18" charset="0"/>
              </a:rPr>
              <a:t>(Hypotenuse) </a:t>
            </a:r>
            <a:r>
              <a:rPr lang="en-US" sz="2400" b="1" i="1" baseline="30000">
                <a:latin typeface="Times New Roman" pitchFamily="18" charset="0"/>
                <a:cs typeface="Times New Roman" pitchFamily="18" charset="0"/>
              </a:rPr>
              <a:t>2</a:t>
            </a:r>
            <a:r>
              <a:rPr lang="en-US" sz="2400" b="1">
                <a:latin typeface="Times New Roman" pitchFamily="18" charset="0"/>
              </a:rPr>
              <a:t> = (Base) </a:t>
            </a:r>
            <a:r>
              <a:rPr lang="en-US" sz="2400" b="1" i="1" baseline="30000">
                <a:latin typeface="Times New Roman" pitchFamily="18" charset="0"/>
                <a:cs typeface="Times New Roman" pitchFamily="18" charset="0"/>
              </a:rPr>
              <a:t>2</a:t>
            </a:r>
            <a:r>
              <a:rPr lang="en-US" sz="2400" b="1">
                <a:latin typeface="Times New Roman" pitchFamily="18" charset="0"/>
              </a:rPr>
              <a:t> +(Height) </a:t>
            </a:r>
            <a:r>
              <a:rPr lang="en-US" sz="2400" b="1" i="1" baseline="30000">
                <a:latin typeface="Times New Roman" pitchFamily="18" charset="0"/>
                <a:cs typeface="Times New Roman" pitchFamily="18" charset="0"/>
              </a:rPr>
              <a:t>2</a:t>
            </a:r>
            <a:r>
              <a:rPr lang="en-US" sz="2400" b="1">
                <a:latin typeface="Times New Roman" pitchFamily="18" charset="0"/>
              </a:rPr>
              <a:t> </a:t>
            </a:r>
          </a:p>
        </p:txBody>
      </p:sp>
      <p:sp>
        <p:nvSpPr>
          <p:cNvPr id="9239" name="Text Box 8"/>
          <p:cNvSpPr txBox="1">
            <a:spLocks noChangeArrowheads="1"/>
          </p:cNvSpPr>
          <p:nvPr/>
        </p:nvSpPr>
        <p:spPr bwMode="auto">
          <a:xfrm>
            <a:off x="3870325" y="3165475"/>
            <a:ext cx="1725613" cy="457200"/>
          </a:xfrm>
          <a:prstGeom prst="rect">
            <a:avLst/>
          </a:prstGeom>
          <a:noFill/>
          <a:ln w="9525">
            <a:noFill/>
            <a:miter lim="800000"/>
            <a:headEnd/>
            <a:tailEnd/>
          </a:ln>
        </p:spPr>
        <p:txBody>
          <a:bodyPr wrap="none">
            <a:spAutoFit/>
          </a:bodyPr>
          <a:lstStyle/>
          <a:p>
            <a:r>
              <a:rPr lang="en-US" sz="2400" b="1">
                <a:latin typeface="Times New Roman" pitchFamily="18" charset="0"/>
              </a:rPr>
              <a:t>Hypotenuse</a:t>
            </a:r>
          </a:p>
        </p:txBody>
      </p:sp>
      <p:sp>
        <p:nvSpPr>
          <p:cNvPr id="9240" name="Text Box 9"/>
          <p:cNvSpPr txBox="1">
            <a:spLocks noChangeArrowheads="1"/>
          </p:cNvSpPr>
          <p:nvPr/>
        </p:nvSpPr>
        <p:spPr bwMode="auto">
          <a:xfrm>
            <a:off x="3733800" y="5257800"/>
            <a:ext cx="184150" cy="457200"/>
          </a:xfrm>
          <a:prstGeom prst="rect">
            <a:avLst/>
          </a:prstGeom>
          <a:noFill/>
          <a:ln w="9525">
            <a:noFill/>
            <a:miter lim="800000"/>
            <a:headEnd/>
            <a:tailEnd/>
          </a:ln>
        </p:spPr>
        <p:txBody>
          <a:bodyPr>
            <a:spAutoFit/>
          </a:bodyPr>
          <a:lstStyle/>
          <a:p>
            <a:pPr>
              <a:spcBef>
                <a:spcPct val="50000"/>
              </a:spcBef>
            </a:pPr>
            <a:endParaRPr lang="en-US" sz="2400">
              <a:latin typeface="Times New Roman" pitchFamily="18" charset="0"/>
            </a:endParaRPr>
          </a:p>
        </p:txBody>
      </p:sp>
      <p:sp>
        <p:nvSpPr>
          <p:cNvPr id="9241" name="Text Box 10"/>
          <p:cNvSpPr txBox="1">
            <a:spLocks noChangeArrowheads="1"/>
          </p:cNvSpPr>
          <p:nvPr/>
        </p:nvSpPr>
        <p:spPr bwMode="auto">
          <a:xfrm>
            <a:off x="3565525" y="5146675"/>
            <a:ext cx="793750" cy="457200"/>
          </a:xfrm>
          <a:prstGeom prst="rect">
            <a:avLst/>
          </a:prstGeom>
          <a:noFill/>
          <a:ln w="9525">
            <a:noFill/>
            <a:miter lim="800000"/>
            <a:headEnd/>
            <a:tailEnd/>
          </a:ln>
        </p:spPr>
        <p:txBody>
          <a:bodyPr wrap="none">
            <a:spAutoFit/>
          </a:bodyPr>
          <a:lstStyle/>
          <a:p>
            <a:r>
              <a:rPr lang="en-US" sz="2400" b="1">
                <a:latin typeface="Times New Roman" pitchFamily="18" charset="0"/>
              </a:rPr>
              <a:t>Base</a:t>
            </a:r>
          </a:p>
        </p:txBody>
      </p:sp>
      <p:sp>
        <p:nvSpPr>
          <p:cNvPr id="9242" name="Text Box 11"/>
          <p:cNvSpPr txBox="1">
            <a:spLocks noChangeArrowheads="1"/>
          </p:cNvSpPr>
          <p:nvPr/>
        </p:nvSpPr>
        <p:spPr bwMode="auto">
          <a:xfrm>
            <a:off x="304800" y="3657600"/>
            <a:ext cx="1063625" cy="457200"/>
          </a:xfrm>
          <a:prstGeom prst="rect">
            <a:avLst/>
          </a:prstGeom>
          <a:noFill/>
          <a:ln w="9525">
            <a:noFill/>
            <a:miter lim="800000"/>
            <a:headEnd/>
            <a:tailEnd/>
          </a:ln>
        </p:spPr>
        <p:txBody>
          <a:bodyPr wrap="none">
            <a:spAutoFit/>
          </a:bodyPr>
          <a:lstStyle/>
          <a:p>
            <a:r>
              <a:rPr lang="en-US" sz="2400" b="1">
                <a:latin typeface="Times New Roman" pitchFamily="18" charset="0"/>
              </a:rPr>
              <a:t>Height</a:t>
            </a:r>
          </a:p>
        </p:txBody>
      </p:sp>
      <p:sp>
        <p:nvSpPr>
          <p:cNvPr id="9243" name="Line 12"/>
          <p:cNvSpPr>
            <a:spLocks noChangeShapeType="1"/>
          </p:cNvSpPr>
          <p:nvPr/>
        </p:nvSpPr>
        <p:spPr bwMode="auto">
          <a:xfrm>
            <a:off x="1447800" y="4876800"/>
            <a:ext cx="457200" cy="0"/>
          </a:xfrm>
          <a:prstGeom prst="line">
            <a:avLst/>
          </a:prstGeom>
          <a:noFill/>
          <a:ln w="9525">
            <a:solidFill>
              <a:schemeClr val="tx1"/>
            </a:solidFill>
            <a:round/>
            <a:headEnd/>
            <a:tailEnd/>
          </a:ln>
        </p:spPr>
        <p:txBody>
          <a:bodyPr/>
          <a:lstStyle/>
          <a:p>
            <a:endParaRPr lang="en-US"/>
          </a:p>
        </p:txBody>
      </p:sp>
      <p:sp>
        <p:nvSpPr>
          <p:cNvPr id="9244" name="Line 13"/>
          <p:cNvSpPr>
            <a:spLocks noChangeShapeType="1"/>
          </p:cNvSpPr>
          <p:nvPr/>
        </p:nvSpPr>
        <p:spPr bwMode="auto">
          <a:xfrm>
            <a:off x="1905000" y="4876800"/>
            <a:ext cx="0" cy="381000"/>
          </a:xfrm>
          <a:prstGeom prst="line">
            <a:avLst/>
          </a:prstGeom>
          <a:noFill/>
          <a:ln w="9525">
            <a:solidFill>
              <a:schemeClr val="tx1"/>
            </a:solidFill>
            <a:round/>
            <a:headEnd/>
            <a:tailEnd/>
          </a:ln>
        </p:spPr>
        <p:txBody>
          <a:bodyPr/>
          <a:lstStyle/>
          <a:p>
            <a:endParaRPr lang="en-US"/>
          </a:p>
        </p:txBody>
      </p:sp>
      <p:sp>
        <p:nvSpPr>
          <p:cNvPr id="9245" name="Text Box 14"/>
          <p:cNvSpPr txBox="1">
            <a:spLocks noChangeArrowheads="1"/>
          </p:cNvSpPr>
          <p:nvPr/>
        </p:nvSpPr>
        <p:spPr bwMode="auto">
          <a:xfrm>
            <a:off x="2041525" y="4537075"/>
            <a:ext cx="1376363" cy="457200"/>
          </a:xfrm>
          <a:prstGeom prst="rect">
            <a:avLst/>
          </a:prstGeom>
          <a:noFill/>
          <a:ln w="9525">
            <a:noFill/>
            <a:miter lim="800000"/>
            <a:headEnd/>
            <a:tailEnd/>
          </a:ln>
        </p:spPr>
        <p:txBody>
          <a:bodyPr wrap="none">
            <a:spAutoFit/>
          </a:bodyPr>
          <a:lstStyle/>
          <a:p>
            <a:r>
              <a:rPr lang="en-US" sz="2400">
                <a:latin typeface="Times New Roman" pitchFamily="18" charset="0"/>
              </a:rPr>
              <a:t>90 degree</a:t>
            </a:r>
          </a:p>
        </p:txBody>
      </p:sp>
      <p:sp>
        <p:nvSpPr>
          <p:cNvPr id="9246" name="Line 15"/>
          <p:cNvSpPr>
            <a:spLocks noChangeShapeType="1"/>
          </p:cNvSpPr>
          <p:nvPr/>
        </p:nvSpPr>
        <p:spPr bwMode="auto">
          <a:xfrm flipH="1">
            <a:off x="1981200" y="4800600"/>
            <a:ext cx="76200" cy="152400"/>
          </a:xfrm>
          <a:prstGeom prst="line">
            <a:avLst/>
          </a:prstGeom>
          <a:noFill/>
          <a:ln w="9525">
            <a:solidFill>
              <a:schemeClr val="tx1"/>
            </a:solidFill>
            <a:round/>
            <a:headEnd/>
            <a:tailEnd type="triangle" w="med" len="med"/>
          </a:ln>
        </p:spPr>
        <p:txBody>
          <a:bodyPr/>
          <a:lstStyle/>
          <a:p>
            <a:endParaRPr lang="en-US"/>
          </a:p>
        </p:txBody>
      </p:sp>
      <p:graphicFrame>
        <p:nvGraphicFramePr>
          <p:cNvPr id="9232" name="Object 16"/>
          <p:cNvGraphicFramePr>
            <a:graphicFrameLocks noChangeAspect="1"/>
          </p:cNvGraphicFramePr>
          <p:nvPr/>
        </p:nvGraphicFramePr>
        <p:xfrm>
          <a:off x="4514850" y="3321050"/>
          <a:ext cx="114300" cy="215900"/>
        </p:xfrm>
        <a:graphic>
          <a:graphicData uri="http://schemas.openxmlformats.org/presentationml/2006/ole">
            <p:oleObj spid="_x0000_s9232" name="Equation" r:id="rId3" imgW="114120" imgH="215640" progId="Equation.3">
              <p:embed/>
            </p:oleObj>
          </a:graphicData>
        </a:graphic>
      </p:graphicFrame>
      <p:sp>
        <p:nvSpPr>
          <p:cNvPr id="9247" name="Text Box 17"/>
          <p:cNvSpPr txBox="1">
            <a:spLocks noChangeArrowheads="1"/>
          </p:cNvSpPr>
          <p:nvPr/>
        </p:nvSpPr>
        <p:spPr bwMode="auto">
          <a:xfrm>
            <a:off x="822325" y="2251075"/>
            <a:ext cx="404813" cy="457200"/>
          </a:xfrm>
          <a:prstGeom prst="rect">
            <a:avLst/>
          </a:prstGeom>
          <a:noFill/>
          <a:ln w="9525">
            <a:noFill/>
            <a:miter lim="800000"/>
            <a:headEnd/>
            <a:tailEnd/>
          </a:ln>
        </p:spPr>
        <p:txBody>
          <a:bodyPr wrap="none">
            <a:spAutoFit/>
          </a:bodyPr>
          <a:lstStyle/>
          <a:p>
            <a:r>
              <a:rPr lang="en-US" sz="2400" b="1">
                <a:latin typeface="Times New Roman" pitchFamily="18" charset="0"/>
              </a:rPr>
              <a:t>A</a:t>
            </a:r>
          </a:p>
        </p:txBody>
      </p:sp>
      <p:sp>
        <p:nvSpPr>
          <p:cNvPr id="9248" name="Text Box 18"/>
          <p:cNvSpPr txBox="1">
            <a:spLocks noChangeArrowheads="1"/>
          </p:cNvSpPr>
          <p:nvPr/>
        </p:nvSpPr>
        <p:spPr bwMode="auto">
          <a:xfrm>
            <a:off x="1203325" y="5146675"/>
            <a:ext cx="387350" cy="457200"/>
          </a:xfrm>
          <a:prstGeom prst="rect">
            <a:avLst/>
          </a:prstGeom>
          <a:noFill/>
          <a:ln w="9525">
            <a:noFill/>
            <a:miter lim="800000"/>
            <a:headEnd/>
            <a:tailEnd/>
          </a:ln>
        </p:spPr>
        <p:txBody>
          <a:bodyPr wrap="none">
            <a:spAutoFit/>
          </a:bodyPr>
          <a:lstStyle/>
          <a:p>
            <a:r>
              <a:rPr lang="en-US" sz="2400" b="1">
                <a:latin typeface="Times New Roman" pitchFamily="18" charset="0"/>
              </a:rPr>
              <a:t>B</a:t>
            </a:r>
          </a:p>
        </p:txBody>
      </p:sp>
      <p:sp>
        <p:nvSpPr>
          <p:cNvPr id="9249" name="Text Box 19"/>
          <p:cNvSpPr txBox="1">
            <a:spLocks noChangeArrowheads="1"/>
          </p:cNvSpPr>
          <p:nvPr/>
        </p:nvSpPr>
        <p:spPr bwMode="auto">
          <a:xfrm>
            <a:off x="5622925" y="4994275"/>
            <a:ext cx="404813" cy="457200"/>
          </a:xfrm>
          <a:prstGeom prst="rect">
            <a:avLst/>
          </a:prstGeom>
          <a:noFill/>
          <a:ln w="9525">
            <a:noFill/>
            <a:miter lim="800000"/>
            <a:headEnd/>
            <a:tailEnd/>
          </a:ln>
        </p:spPr>
        <p:txBody>
          <a:bodyPr wrap="none">
            <a:spAutoFit/>
          </a:bodyPr>
          <a:lstStyle/>
          <a:p>
            <a:r>
              <a:rPr lang="en-US" sz="2400" b="1">
                <a:latin typeface="Times New Roman" pitchFamily="18" charset="0"/>
              </a:rPr>
              <a:t>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 </a:t>
            </a:r>
          </a:p>
        </p:txBody>
      </p:sp>
      <p:sp>
        <p:nvSpPr>
          <p:cNvPr id="10251" name="Text Box 11"/>
          <p:cNvSpPr txBox="1">
            <a:spLocks noGrp="1" noChangeArrowheads="1"/>
          </p:cNvSpPr>
          <p:nvPr>
            <p:ph idx="1"/>
          </p:nvPr>
        </p:nvSpPr>
        <p:spPr>
          <a:xfrm>
            <a:off x="5540375" y="2103438"/>
            <a:ext cx="1452563" cy="334962"/>
          </a:xfrm>
        </p:spPr>
        <p:txBody>
          <a:bodyPr rtlCol="0">
            <a:normAutofit fontScale="92500" lnSpcReduction="10000"/>
          </a:bodyPr>
          <a:lstStyle/>
          <a:p>
            <a:pPr eaLnBrk="1" fontAlgn="auto" hangingPunct="1">
              <a:lnSpc>
                <a:spcPct val="90000"/>
              </a:lnSpc>
              <a:spcBef>
                <a:spcPct val="0"/>
              </a:spcBef>
              <a:spcAft>
                <a:spcPts val="0"/>
              </a:spcAft>
              <a:buFontTx/>
              <a:buNone/>
              <a:defRPr/>
            </a:pPr>
            <a:r>
              <a:rPr lang="en-US" sz="2000" b="1"/>
              <a:t>16 inches</a:t>
            </a:r>
          </a:p>
        </p:txBody>
      </p:sp>
      <p:sp>
        <p:nvSpPr>
          <p:cNvPr id="35843" name="Oval 3"/>
          <p:cNvSpPr>
            <a:spLocks noChangeArrowheads="1"/>
          </p:cNvSpPr>
          <p:nvPr/>
        </p:nvSpPr>
        <p:spPr bwMode="auto">
          <a:xfrm>
            <a:off x="1143000" y="1676400"/>
            <a:ext cx="1828800" cy="1752600"/>
          </a:xfrm>
          <a:prstGeom prst="ellipse">
            <a:avLst/>
          </a:prstGeom>
          <a:solidFill>
            <a:schemeClr val="accent1"/>
          </a:solidFill>
          <a:ln w="9525">
            <a:solidFill>
              <a:schemeClr val="tx1"/>
            </a:solidFill>
            <a:round/>
            <a:headEnd/>
            <a:tailEnd/>
          </a:ln>
        </p:spPr>
        <p:txBody>
          <a:bodyPr wrap="none" anchor="ctr"/>
          <a:lstStyle/>
          <a:p>
            <a:pPr algn="ctr"/>
            <a:endParaRPr lang="en-US" sz="2400">
              <a:solidFill>
                <a:srgbClr val="FF0066"/>
              </a:solidFill>
              <a:latin typeface="Times New Roman" pitchFamily="18" charset="0"/>
            </a:endParaRPr>
          </a:p>
        </p:txBody>
      </p:sp>
      <p:sp>
        <p:nvSpPr>
          <p:cNvPr id="35844" name="Rectangle 4"/>
          <p:cNvSpPr>
            <a:spLocks noChangeArrowheads="1"/>
          </p:cNvSpPr>
          <p:nvPr/>
        </p:nvSpPr>
        <p:spPr bwMode="auto">
          <a:xfrm>
            <a:off x="1371600" y="1981200"/>
            <a:ext cx="1371600" cy="1066800"/>
          </a:xfrm>
          <a:prstGeom prst="rect">
            <a:avLst/>
          </a:prstGeom>
          <a:solidFill>
            <a:srgbClr val="FF0066"/>
          </a:solidFill>
          <a:ln w="9525">
            <a:solidFill>
              <a:schemeClr val="tx1"/>
            </a:solidFill>
            <a:miter lim="800000"/>
            <a:headEnd/>
            <a:tailEnd/>
          </a:ln>
        </p:spPr>
        <p:txBody>
          <a:bodyPr wrap="none" anchor="ctr"/>
          <a:lstStyle/>
          <a:p>
            <a:pPr algn="ctr"/>
            <a:r>
              <a:rPr lang="en-US" sz="2400">
                <a:latin typeface="Times New Roman" pitchFamily="18" charset="0"/>
              </a:rPr>
              <a:t>              </a:t>
            </a:r>
            <a:r>
              <a:rPr lang="en-US" sz="1600">
                <a:latin typeface="Times New Roman" pitchFamily="18" charset="0"/>
              </a:rPr>
              <a:t>8 in</a:t>
            </a:r>
          </a:p>
        </p:txBody>
      </p:sp>
      <p:sp>
        <p:nvSpPr>
          <p:cNvPr id="35845" name="Line 5"/>
          <p:cNvSpPr>
            <a:spLocks noChangeShapeType="1"/>
          </p:cNvSpPr>
          <p:nvPr/>
        </p:nvSpPr>
        <p:spPr bwMode="auto">
          <a:xfrm flipV="1">
            <a:off x="1371600" y="1981200"/>
            <a:ext cx="1371600" cy="1066800"/>
          </a:xfrm>
          <a:prstGeom prst="line">
            <a:avLst/>
          </a:prstGeom>
          <a:noFill/>
          <a:ln w="9525">
            <a:solidFill>
              <a:schemeClr val="tx1"/>
            </a:solidFill>
            <a:round/>
            <a:headEnd/>
            <a:tailEnd/>
          </a:ln>
        </p:spPr>
        <p:txBody>
          <a:bodyPr/>
          <a:lstStyle/>
          <a:p>
            <a:endParaRPr lang="en-US"/>
          </a:p>
        </p:txBody>
      </p:sp>
      <p:sp>
        <p:nvSpPr>
          <p:cNvPr id="35846" name="Text Box 6"/>
          <p:cNvSpPr txBox="1">
            <a:spLocks noChangeArrowheads="1"/>
          </p:cNvSpPr>
          <p:nvPr/>
        </p:nvSpPr>
        <p:spPr bwMode="auto">
          <a:xfrm>
            <a:off x="0" y="609600"/>
            <a:ext cx="9096375" cy="457200"/>
          </a:xfrm>
          <a:prstGeom prst="rect">
            <a:avLst/>
          </a:prstGeom>
          <a:noFill/>
          <a:ln w="9525">
            <a:noFill/>
            <a:miter lim="800000"/>
            <a:headEnd/>
            <a:tailEnd/>
          </a:ln>
        </p:spPr>
        <p:txBody>
          <a:bodyPr wrap="none">
            <a:spAutoFit/>
          </a:bodyPr>
          <a:lstStyle/>
          <a:p>
            <a:r>
              <a:rPr lang="en-US" sz="2400" b="1">
                <a:latin typeface="Times New Roman" pitchFamily="18" charset="0"/>
              </a:rPr>
              <a:t>What size of a square can be inscribed in a circle of radius 8 inches ?</a:t>
            </a:r>
          </a:p>
        </p:txBody>
      </p:sp>
      <p:sp>
        <p:nvSpPr>
          <p:cNvPr id="35847" name="Oval 7"/>
          <p:cNvSpPr>
            <a:spLocks noChangeArrowheads="1"/>
          </p:cNvSpPr>
          <p:nvPr/>
        </p:nvSpPr>
        <p:spPr bwMode="auto">
          <a:xfrm>
            <a:off x="2057400" y="24384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5848" name="Line 8"/>
          <p:cNvSpPr>
            <a:spLocks noChangeShapeType="1"/>
          </p:cNvSpPr>
          <p:nvPr/>
        </p:nvSpPr>
        <p:spPr bwMode="auto">
          <a:xfrm>
            <a:off x="7772400" y="2133600"/>
            <a:ext cx="0" cy="1295400"/>
          </a:xfrm>
          <a:prstGeom prst="line">
            <a:avLst/>
          </a:prstGeom>
          <a:noFill/>
          <a:ln w="9525">
            <a:solidFill>
              <a:schemeClr val="tx1"/>
            </a:solidFill>
            <a:round/>
            <a:headEnd/>
            <a:tailEnd/>
          </a:ln>
        </p:spPr>
        <p:txBody>
          <a:bodyPr/>
          <a:lstStyle/>
          <a:p>
            <a:endParaRPr lang="en-US"/>
          </a:p>
        </p:txBody>
      </p:sp>
      <p:sp>
        <p:nvSpPr>
          <p:cNvPr id="35849" name="Line 9"/>
          <p:cNvSpPr>
            <a:spLocks noChangeShapeType="1"/>
          </p:cNvSpPr>
          <p:nvPr/>
        </p:nvSpPr>
        <p:spPr bwMode="auto">
          <a:xfrm flipH="1">
            <a:off x="6019800" y="3429000"/>
            <a:ext cx="1752600" cy="0"/>
          </a:xfrm>
          <a:prstGeom prst="line">
            <a:avLst/>
          </a:prstGeom>
          <a:noFill/>
          <a:ln w="9525">
            <a:solidFill>
              <a:schemeClr val="tx1"/>
            </a:solidFill>
            <a:round/>
            <a:headEnd/>
            <a:tailEnd/>
          </a:ln>
        </p:spPr>
        <p:txBody>
          <a:bodyPr/>
          <a:lstStyle/>
          <a:p>
            <a:endParaRPr lang="en-US"/>
          </a:p>
        </p:txBody>
      </p:sp>
      <p:sp>
        <p:nvSpPr>
          <p:cNvPr id="35850" name="Line 10"/>
          <p:cNvSpPr>
            <a:spLocks noChangeShapeType="1"/>
          </p:cNvSpPr>
          <p:nvPr/>
        </p:nvSpPr>
        <p:spPr bwMode="auto">
          <a:xfrm flipV="1">
            <a:off x="6019800" y="2133600"/>
            <a:ext cx="1752600" cy="1295400"/>
          </a:xfrm>
          <a:prstGeom prst="line">
            <a:avLst/>
          </a:prstGeom>
          <a:noFill/>
          <a:ln w="9525">
            <a:solidFill>
              <a:schemeClr val="tx1"/>
            </a:solidFill>
            <a:round/>
            <a:headEnd/>
            <a:tailEnd/>
          </a:ln>
        </p:spPr>
        <p:txBody>
          <a:bodyPr/>
          <a:lstStyle/>
          <a:p>
            <a:endParaRPr lang="en-US"/>
          </a:p>
        </p:txBody>
      </p:sp>
      <p:sp>
        <p:nvSpPr>
          <p:cNvPr id="35851" name="Text Box 12"/>
          <p:cNvSpPr txBox="1">
            <a:spLocks noChangeArrowheads="1"/>
          </p:cNvSpPr>
          <p:nvPr/>
        </p:nvSpPr>
        <p:spPr bwMode="auto">
          <a:xfrm>
            <a:off x="7010400" y="3505200"/>
            <a:ext cx="303213" cy="457200"/>
          </a:xfrm>
          <a:prstGeom prst="rect">
            <a:avLst/>
          </a:prstGeom>
          <a:noFill/>
          <a:ln w="9525">
            <a:noFill/>
            <a:miter lim="800000"/>
            <a:headEnd/>
            <a:tailEnd/>
          </a:ln>
        </p:spPr>
        <p:txBody>
          <a:bodyPr wrap="none">
            <a:spAutoFit/>
          </a:bodyPr>
          <a:lstStyle/>
          <a:p>
            <a:r>
              <a:rPr lang="en-US" sz="2400" b="1">
                <a:latin typeface="Times New Roman" pitchFamily="18" charset="0"/>
              </a:rPr>
              <a:t>s</a:t>
            </a:r>
          </a:p>
        </p:txBody>
      </p:sp>
      <p:sp>
        <p:nvSpPr>
          <p:cNvPr id="35852" name="Text Box 13"/>
          <p:cNvSpPr txBox="1">
            <a:spLocks noChangeArrowheads="1"/>
          </p:cNvSpPr>
          <p:nvPr/>
        </p:nvSpPr>
        <p:spPr bwMode="auto">
          <a:xfrm>
            <a:off x="8077200" y="2667000"/>
            <a:ext cx="303213" cy="457200"/>
          </a:xfrm>
          <a:prstGeom prst="rect">
            <a:avLst/>
          </a:prstGeom>
          <a:noFill/>
          <a:ln w="9525">
            <a:noFill/>
            <a:miter lim="800000"/>
            <a:headEnd/>
            <a:tailEnd/>
          </a:ln>
        </p:spPr>
        <p:txBody>
          <a:bodyPr wrap="none">
            <a:spAutoFit/>
          </a:bodyPr>
          <a:lstStyle/>
          <a:p>
            <a:r>
              <a:rPr lang="en-US" sz="2400" b="1">
                <a:latin typeface="Times New Roman" pitchFamily="18" charset="0"/>
              </a:rPr>
              <a:t>s</a:t>
            </a:r>
          </a:p>
        </p:txBody>
      </p:sp>
      <p:sp>
        <p:nvSpPr>
          <p:cNvPr id="35853" name="Text Box 14"/>
          <p:cNvSpPr txBox="1">
            <a:spLocks noChangeArrowheads="1"/>
          </p:cNvSpPr>
          <p:nvPr/>
        </p:nvSpPr>
        <p:spPr bwMode="auto">
          <a:xfrm>
            <a:off x="3244850" y="4940300"/>
            <a:ext cx="5899150" cy="1917700"/>
          </a:xfrm>
          <a:prstGeom prst="rect">
            <a:avLst/>
          </a:prstGeom>
          <a:noFill/>
          <a:ln w="9525">
            <a:noFill/>
            <a:miter lim="800000"/>
            <a:headEnd/>
            <a:tailEnd/>
          </a:ln>
        </p:spPr>
        <p:txBody>
          <a:bodyPr wrap="none">
            <a:spAutoFit/>
          </a:bodyPr>
          <a:lstStyle/>
          <a:p>
            <a:r>
              <a:rPr lang="en-US" sz="2400" b="1">
                <a:latin typeface="Times New Roman" pitchFamily="18" charset="0"/>
              </a:rPr>
              <a:t>s represent the length of a side of the square</a:t>
            </a:r>
          </a:p>
          <a:p>
            <a:r>
              <a:rPr lang="en-US" sz="2400" b="1">
                <a:latin typeface="Times New Roman" pitchFamily="18" charset="0"/>
              </a:rPr>
              <a:t>    s </a:t>
            </a:r>
            <a:r>
              <a:rPr lang="en-US" sz="2400" b="1" i="1" baseline="30000">
                <a:latin typeface="Times New Roman" pitchFamily="18" charset="0"/>
                <a:cs typeface="Times New Roman" pitchFamily="18" charset="0"/>
              </a:rPr>
              <a:t>2</a:t>
            </a:r>
            <a:r>
              <a:rPr lang="en-US" sz="2400" b="1">
                <a:latin typeface="Times New Roman" pitchFamily="18" charset="0"/>
              </a:rPr>
              <a:t> + s </a:t>
            </a:r>
            <a:r>
              <a:rPr lang="en-US" sz="2400" b="1" i="1" baseline="30000">
                <a:latin typeface="Times New Roman" pitchFamily="18" charset="0"/>
                <a:cs typeface="Times New Roman" pitchFamily="18" charset="0"/>
              </a:rPr>
              <a:t>2</a:t>
            </a:r>
            <a:r>
              <a:rPr lang="en-US" sz="2400" b="1">
                <a:latin typeface="Times New Roman" pitchFamily="18" charset="0"/>
              </a:rPr>
              <a:t> = 16 </a:t>
            </a:r>
            <a:r>
              <a:rPr lang="en-US" sz="2400" b="1" i="1" baseline="30000">
                <a:latin typeface="Times New Roman" pitchFamily="18" charset="0"/>
                <a:cs typeface="Times New Roman" pitchFamily="18" charset="0"/>
              </a:rPr>
              <a:t>2</a:t>
            </a:r>
            <a:r>
              <a:rPr lang="en-US" sz="2400" b="1">
                <a:latin typeface="Times New Roman" pitchFamily="18" charset="0"/>
              </a:rPr>
              <a:t> </a:t>
            </a:r>
          </a:p>
          <a:p>
            <a:r>
              <a:rPr lang="en-US" sz="2400" b="1">
                <a:latin typeface="Times New Roman" pitchFamily="18" charset="0"/>
              </a:rPr>
              <a:t>   2s = 256</a:t>
            </a:r>
          </a:p>
          <a:p>
            <a:r>
              <a:rPr lang="en-US" sz="2400" b="1">
                <a:latin typeface="Times New Roman" pitchFamily="18" charset="0"/>
              </a:rPr>
              <a:t>    s </a:t>
            </a:r>
            <a:r>
              <a:rPr lang="en-US" sz="2400" b="1" i="1" baseline="30000">
                <a:latin typeface="Times New Roman" pitchFamily="18" charset="0"/>
                <a:cs typeface="Times New Roman" pitchFamily="18" charset="0"/>
              </a:rPr>
              <a:t>2</a:t>
            </a:r>
            <a:r>
              <a:rPr lang="en-US" sz="2400" b="1">
                <a:latin typeface="Times New Roman" pitchFamily="18" charset="0"/>
              </a:rPr>
              <a:t> = 128</a:t>
            </a:r>
          </a:p>
          <a:p>
            <a:r>
              <a:rPr lang="en-US" sz="2400" b="1">
                <a:latin typeface="Times New Roman" pitchFamily="18" charset="0"/>
              </a:rPr>
              <a:t>    s =   128 = 11.3 inches</a:t>
            </a:r>
          </a:p>
        </p:txBody>
      </p:sp>
      <p:sp>
        <p:nvSpPr>
          <p:cNvPr id="35854" name="Text Box 15"/>
          <p:cNvSpPr txBox="1">
            <a:spLocks noChangeArrowheads="1"/>
          </p:cNvSpPr>
          <p:nvPr/>
        </p:nvSpPr>
        <p:spPr bwMode="auto">
          <a:xfrm>
            <a:off x="1736725" y="2728913"/>
            <a:ext cx="444500" cy="336550"/>
          </a:xfrm>
          <a:prstGeom prst="rect">
            <a:avLst/>
          </a:prstGeom>
          <a:noFill/>
          <a:ln w="9525">
            <a:noFill/>
            <a:miter lim="800000"/>
            <a:headEnd/>
            <a:tailEnd/>
          </a:ln>
        </p:spPr>
        <p:txBody>
          <a:bodyPr wrap="none">
            <a:spAutoFit/>
          </a:bodyPr>
          <a:lstStyle/>
          <a:p>
            <a:r>
              <a:rPr lang="en-US" sz="1600">
                <a:latin typeface="Times New Roman" pitchFamily="18" charset="0"/>
              </a:rPr>
              <a:t>8in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5" name="Rectangle 2"/>
          <p:cNvSpPr>
            <a:spLocks noGrp="1" noChangeArrowheads="1"/>
          </p:cNvSpPr>
          <p:nvPr>
            <p:ph type="title"/>
          </p:nvPr>
        </p:nvSpPr>
        <p:spPr>
          <a:xfrm>
            <a:off x="457200" y="0"/>
            <a:ext cx="8229600" cy="1143000"/>
          </a:xfrm>
        </p:spPr>
        <p:txBody>
          <a:bodyPr/>
          <a:lstStyle/>
          <a:p>
            <a:pPr eaLnBrk="1" hangingPunct="1"/>
            <a:r>
              <a:rPr lang="en-US" sz="3200" b="1" smtClean="0"/>
              <a:t>Extraction of roots</a:t>
            </a:r>
          </a:p>
        </p:txBody>
      </p:sp>
      <p:sp>
        <p:nvSpPr>
          <p:cNvPr id="5146" name="Text Box 10"/>
          <p:cNvSpPr>
            <a:spLocks noGrp="1" noChangeArrowheads="1"/>
          </p:cNvSpPr>
          <p:nvPr>
            <p:ph type="body" sz="half" idx="1"/>
          </p:nvPr>
        </p:nvSpPr>
        <p:spPr>
          <a:xfrm>
            <a:off x="1981200" y="4343400"/>
            <a:ext cx="3048000" cy="533400"/>
          </a:xfrm>
        </p:spPr>
        <p:txBody>
          <a:bodyPr/>
          <a:lstStyle/>
          <a:p>
            <a:pPr eaLnBrk="1" hangingPunct="1">
              <a:spcBef>
                <a:spcPct val="0"/>
              </a:spcBef>
              <a:buFontTx/>
              <a:buNone/>
            </a:pPr>
            <a:r>
              <a:rPr lang="en-US" sz="1600" smtClean="0"/>
              <a:t>0.5           1              1.5</a:t>
            </a:r>
          </a:p>
        </p:txBody>
      </p:sp>
      <p:graphicFrame>
        <p:nvGraphicFramePr>
          <p:cNvPr id="5144" name="Object 24"/>
          <p:cNvGraphicFramePr>
            <a:graphicFrameLocks noChangeAspect="1"/>
          </p:cNvGraphicFramePr>
          <p:nvPr>
            <p:ph sz="half" idx="2"/>
          </p:nvPr>
        </p:nvGraphicFramePr>
        <p:xfrm>
          <a:off x="5943600" y="4267200"/>
          <a:ext cx="533400" cy="300038"/>
        </p:xfrm>
        <a:graphic>
          <a:graphicData uri="http://schemas.openxmlformats.org/presentationml/2006/ole">
            <p:oleObj spid="_x0000_s5144" name="Equation" r:id="rId3" imgW="406080" imgH="228600" progId="Equation.3">
              <p:embed/>
            </p:oleObj>
          </a:graphicData>
        </a:graphic>
      </p:graphicFrame>
      <p:sp>
        <p:nvSpPr>
          <p:cNvPr id="5147" name="Line 3"/>
          <p:cNvSpPr>
            <a:spLocks noChangeShapeType="1"/>
          </p:cNvSpPr>
          <p:nvPr/>
        </p:nvSpPr>
        <p:spPr bwMode="auto">
          <a:xfrm>
            <a:off x="1371600" y="4343400"/>
            <a:ext cx="3657600" cy="0"/>
          </a:xfrm>
          <a:prstGeom prst="line">
            <a:avLst/>
          </a:prstGeom>
          <a:noFill/>
          <a:ln w="9525">
            <a:solidFill>
              <a:schemeClr val="tx1"/>
            </a:solidFill>
            <a:round/>
            <a:headEnd/>
            <a:tailEnd type="triangle" w="med" len="med"/>
          </a:ln>
        </p:spPr>
        <p:txBody>
          <a:bodyPr/>
          <a:lstStyle/>
          <a:p>
            <a:endParaRPr lang="en-US"/>
          </a:p>
        </p:txBody>
      </p:sp>
      <p:sp>
        <p:nvSpPr>
          <p:cNvPr id="5148" name="Line 4"/>
          <p:cNvSpPr>
            <a:spLocks noChangeShapeType="1"/>
          </p:cNvSpPr>
          <p:nvPr/>
        </p:nvSpPr>
        <p:spPr bwMode="auto">
          <a:xfrm flipV="1">
            <a:off x="1371600" y="1600200"/>
            <a:ext cx="0" cy="2743200"/>
          </a:xfrm>
          <a:prstGeom prst="line">
            <a:avLst/>
          </a:prstGeom>
          <a:noFill/>
          <a:ln w="9525">
            <a:solidFill>
              <a:schemeClr val="tx1"/>
            </a:solidFill>
            <a:round/>
            <a:headEnd/>
            <a:tailEnd type="triangle" w="med" len="med"/>
          </a:ln>
        </p:spPr>
        <p:txBody>
          <a:bodyPr/>
          <a:lstStyle/>
          <a:p>
            <a:endParaRPr lang="en-US"/>
          </a:p>
        </p:txBody>
      </p:sp>
      <p:sp>
        <p:nvSpPr>
          <p:cNvPr id="5149" name="Arc 5"/>
          <p:cNvSpPr>
            <a:spLocks/>
          </p:cNvSpPr>
          <p:nvPr/>
        </p:nvSpPr>
        <p:spPr bwMode="auto">
          <a:xfrm>
            <a:off x="1371600" y="2438400"/>
            <a:ext cx="1981200" cy="1905000"/>
          </a:xfrm>
          <a:custGeom>
            <a:avLst/>
            <a:gdLst>
              <a:gd name="T0" fmla="*/ 0 w 21600"/>
              <a:gd name="T1" fmla="*/ 0 h 21600"/>
              <a:gd name="T2" fmla="*/ 181720047 w 21600"/>
              <a:gd name="T3" fmla="*/ 168010400 h 21600"/>
              <a:gd name="T4" fmla="*/ 0 w 21600"/>
              <a:gd name="T5" fmla="*/ 168010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5150" name="Text Box 6"/>
          <p:cNvSpPr txBox="1">
            <a:spLocks noChangeArrowheads="1"/>
          </p:cNvSpPr>
          <p:nvPr/>
        </p:nvSpPr>
        <p:spPr bwMode="auto">
          <a:xfrm>
            <a:off x="838200" y="2286000"/>
            <a:ext cx="412750" cy="1465263"/>
          </a:xfrm>
          <a:prstGeom prst="rect">
            <a:avLst/>
          </a:prstGeom>
          <a:noFill/>
          <a:ln w="9525">
            <a:noFill/>
            <a:miter lim="800000"/>
            <a:headEnd/>
            <a:tailEnd/>
          </a:ln>
        </p:spPr>
        <p:txBody>
          <a:bodyPr wrap="none">
            <a:spAutoFit/>
          </a:bodyPr>
          <a:lstStyle/>
          <a:p>
            <a:r>
              <a:rPr lang="en-US">
                <a:latin typeface="Times New Roman" pitchFamily="18" charset="0"/>
              </a:rPr>
              <a:t>20</a:t>
            </a:r>
          </a:p>
          <a:p>
            <a:endParaRPr lang="en-US">
              <a:latin typeface="Times New Roman" pitchFamily="18" charset="0"/>
            </a:endParaRPr>
          </a:p>
          <a:p>
            <a:endParaRPr lang="en-US">
              <a:latin typeface="Times New Roman" pitchFamily="18" charset="0"/>
            </a:endParaRPr>
          </a:p>
          <a:p>
            <a:endParaRPr lang="en-US">
              <a:latin typeface="Times New Roman" pitchFamily="18" charset="0"/>
            </a:endParaRPr>
          </a:p>
          <a:p>
            <a:r>
              <a:rPr lang="en-US">
                <a:latin typeface="Times New Roman" pitchFamily="18" charset="0"/>
              </a:rPr>
              <a:t>10</a:t>
            </a:r>
          </a:p>
        </p:txBody>
      </p:sp>
      <p:sp>
        <p:nvSpPr>
          <p:cNvPr id="5151" name="Text Box 7"/>
          <p:cNvSpPr txBox="1">
            <a:spLocks noChangeArrowheads="1"/>
          </p:cNvSpPr>
          <p:nvPr/>
        </p:nvSpPr>
        <p:spPr bwMode="auto">
          <a:xfrm>
            <a:off x="4800600" y="4343400"/>
            <a:ext cx="268288" cy="457200"/>
          </a:xfrm>
          <a:prstGeom prst="rect">
            <a:avLst/>
          </a:prstGeom>
          <a:noFill/>
          <a:ln w="9525">
            <a:noFill/>
            <a:miter lim="800000"/>
            <a:headEnd/>
            <a:tailEnd/>
          </a:ln>
        </p:spPr>
        <p:txBody>
          <a:bodyPr wrap="none">
            <a:spAutoFit/>
          </a:bodyPr>
          <a:lstStyle/>
          <a:p>
            <a:r>
              <a:rPr lang="en-US" sz="2400">
                <a:latin typeface="Times New Roman" pitchFamily="18" charset="0"/>
              </a:rPr>
              <a:t>t</a:t>
            </a:r>
          </a:p>
        </p:txBody>
      </p:sp>
      <p:sp>
        <p:nvSpPr>
          <p:cNvPr id="5152" name="Text Box 8"/>
          <p:cNvSpPr txBox="1">
            <a:spLocks noChangeArrowheads="1"/>
          </p:cNvSpPr>
          <p:nvPr/>
        </p:nvSpPr>
        <p:spPr bwMode="auto">
          <a:xfrm>
            <a:off x="838200" y="990600"/>
            <a:ext cx="336550" cy="457200"/>
          </a:xfrm>
          <a:prstGeom prst="rect">
            <a:avLst/>
          </a:prstGeom>
          <a:noFill/>
          <a:ln w="9525">
            <a:noFill/>
            <a:miter lim="800000"/>
            <a:headEnd/>
            <a:tailEnd/>
          </a:ln>
        </p:spPr>
        <p:txBody>
          <a:bodyPr wrap="none">
            <a:spAutoFit/>
          </a:bodyPr>
          <a:lstStyle/>
          <a:p>
            <a:r>
              <a:rPr lang="en-US" sz="2400">
                <a:latin typeface="Times New Roman" pitchFamily="18" charset="0"/>
              </a:rPr>
              <a:t>h</a:t>
            </a:r>
          </a:p>
        </p:txBody>
      </p:sp>
      <p:sp>
        <p:nvSpPr>
          <p:cNvPr id="5153" name="Text Box 9"/>
          <p:cNvSpPr txBox="1">
            <a:spLocks noChangeArrowheads="1"/>
          </p:cNvSpPr>
          <p:nvPr/>
        </p:nvSpPr>
        <p:spPr bwMode="auto">
          <a:xfrm>
            <a:off x="5638800" y="1524000"/>
            <a:ext cx="1236663" cy="336550"/>
          </a:xfrm>
          <a:prstGeom prst="rect">
            <a:avLst/>
          </a:prstGeom>
          <a:noFill/>
          <a:ln w="9525">
            <a:noFill/>
            <a:miter lim="800000"/>
            <a:headEnd/>
            <a:tailEnd/>
          </a:ln>
        </p:spPr>
        <p:txBody>
          <a:bodyPr wrap="none">
            <a:spAutoFit/>
          </a:bodyPr>
          <a:lstStyle/>
          <a:p>
            <a:r>
              <a:rPr lang="en-US" sz="1600" b="1">
                <a:latin typeface="Times New Roman" pitchFamily="18" charset="0"/>
                <a:cs typeface="Times New Roman" pitchFamily="18" charset="0"/>
              </a:rPr>
              <a:t>when t = 0.5</a:t>
            </a:r>
          </a:p>
        </p:txBody>
      </p:sp>
      <p:sp>
        <p:nvSpPr>
          <p:cNvPr id="5154" name="Oval 11"/>
          <p:cNvSpPr>
            <a:spLocks noChangeArrowheads="1"/>
          </p:cNvSpPr>
          <p:nvPr/>
        </p:nvSpPr>
        <p:spPr bwMode="auto">
          <a:xfrm flipV="1">
            <a:off x="2209800" y="2590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55" name="Text Box 12"/>
          <p:cNvSpPr txBox="1">
            <a:spLocks noChangeArrowheads="1"/>
          </p:cNvSpPr>
          <p:nvPr/>
        </p:nvSpPr>
        <p:spPr bwMode="auto">
          <a:xfrm>
            <a:off x="2133600" y="2133600"/>
            <a:ext cx="1038225" cy="366713"/>
          </a:xfrm>
          <a:prstGeom prst="rect">
            <a:avLst/>
          </a:prstGeom>
          <a:noFill/>
          <a:ln w="9525">
            <a:noFill/>
            <a:miter lim="800000"/>
            <a:headEnd/>
            <a:tailEnd/>
          </a:ln>
        </p:spPr>
        <p:txBody>
          <a:bodyPr wrap="none">
            <a:spAutoFit/>
          </a:bodyPr>
          <a:lstStyle/>
          <a:p>
            <a:r>
              <a:rPr lang="en-US">
                <a:solidFill>
                  <a:srgbClr val="FF0066"/>
                </a:solidFill>
                <a:latin typeface="Times New Roman" pitchFamily="18" charset="0"/>
              </a:rPr>
              <a:t>a </a:t>
            </a:r>
            <a:r>
              <a:rPr lang="en-US" sz="1600" b="1">
                <a:solidFill>
                  <a:srgbClr val="FF0066"/>
                </a:solidFill>
                <a:latin typeface="Times New Roman" pitchFamily="18" charset="0"/>
              </a:rPr>
              <a:t>(16, 0.5)</a:t>
            </a:r>
          </a:p>
        </p:txBody>
      </p:sp>
      <p:sp>
        <p:nvSpPr>
          <p:cNvPr id="5156" name="Oval 13"/>
          <p:cNvSpPr>
            <a:spLocks noChangeArrowheads="1"/>
          </p:cNvSpPr>
          <p:nvPr/>
        </p:nvSpPr>
        <p:spPr bwMode="auto">
          <a:xfrm flipV="1">
            <a:off x="3352800" y="42672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57" name="Text Box 14"/>
          <p:cNvSpPr txBox="1">
            <a:spLocks noChangeArrowheads="1"/>
          </p:cNvSpPr>
          <p:nvPr/>
        </p:nvSpPr>
        <p:spPr bwMode="auto">
          <a:xfrm>
            <a:off x="3336925" y="3948113"/>
            <a:ext cx="285750" cy="336550"/>
          </a:xfrm>
          <a:prstGeom prst="rect">
            <a:avLst/>
          </a:prstGeom>
          <a:noFill/>
          <a:ln w="9525">
            <a:noFill/>
            <a:miter lim="800000"/>
            <a:headEnd/>
            <a:tailEnd/>
          </a:ln>
        </p:spPr>
        <p:txBody>
          <a:bodyPr wrap="none">
            <a:spAutoFit/>
          </a:bodyPr>
          <a:lstStyle/>
          <a:p>
            <a:r>
              <a:rPr lang="en-US" sz="1600">
                <a:solidFill>
                  <a:srgbClr val="FF0066"/>
                </a:solidFill>
                <a:latin typeface="Times New Roman" pitchFamily="18" charset="0"/>
              </a:rPr>
              <a:t>b</a:t>
            </a:r>
          </a:p>
        </p:txBody>
      </p:sp>
      <p:sp>
        <p:nvSpPr>
          <p:cNvPr id="5158" name="Text Box 15"/>
          <p:cNvSpPr txBox="1">
            <a:spLocks noChangeArrowheads="1"/>
          </p:cNvSpPr>
          <p:nvPr/>
        </p:nvSpPr>
        <p:spPr bwMode="auto">
          <a:xfrm>
            <a:off x="5334000" y="1752600"/>
            <a:ext cx="3171825" cy="33337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    </a:t>
            </a:r>
            <a:r>
              <a:rPr lang="en-US" sz="1600" b="1">
                <a:latin typeface="Times New Roman" pitchFamily="18" charset="0"/>
              </a:rPr>
              <a:t>= 20 – 16(0.5) </a:t>
            </a:r>
            <a:r>
              <a:rPr lang="en-US" sz="2400" b="1" baseline="30000">
                <a:latin typeface="Times New Roman" pitchFamily="18" charset="0"/>
                <a:cs typeface="Times New Roman" pitchFamily="18" charset="0"/>
              </a:rPr>
              <a:t>2</a:t>
            </a:r>
          </a:p>
          <a:p>
            <a:endParaRPr lang="en-US" sz="2400" b="1" baseline="30000">
              <a:latin typeface="Times New Roman" pitchFamily="18" charset="0"/>
              <a:cs typeface="Times New Roman" pitchFamily="18" charset="0"/>
            </a:endParaRPr>
          </a:p>
          <a:p>
            <a:r>
              <a:rPr lang="en-US" sz="2400" b="1" baseline="30000">
                <a:latin typeface="Times New Roman" pitchFamily="18" charset="0"/>
                <a:cs typeface="Times New Roman" pitchFamily="18" charset="0"/>
              </a:rPr>
              <a:t>    = 20 – 16(0.25)</a:t>
            </a:r>
          </a:p>
          <a:p>
            <a:r>
              <a:rPr lang="en-US" sz="2400" b="1" baseline="30000">
                <a:latin typeface="Times New Roman" pitchFamily="18" charset="0"/>
                <a:cs typeface="Times New Roman" pitchFamily="18" charset="0"/>
              </a:rPr>
              <a:t>    = 20 – 4</a:t>
            </a:r>
          </a:p>
          <a:p>
            <a:r>
              <a:rPr lang="en-US" sz="2400" b="1" baseline="30000">
                <a:latin typeface="Times New Roman" pitchFamily="18" charset="0"/>
                <a:cs typeface="Times New Roman" pitchFamily="18" charset="0"/>
              </a:rPr>
              <a:t>    = 16ft</a:t>
            </a:r>
          </a:p>
          <a:p>
            <a:endParaRPr lang="en-US" sz="2400" b="1" baseline="30000">
              <a:latin typeface="Times New Roman" pitchFamily="18" charset="0"/>
              <a:cs typeface="Times New Roman" pitchFamily="18" charset="0"/>
            </a:endParaRPr>
          </a:p>
          <a:p>
            <a:r>
              <a:rPr lang="en-US" sz="2400" b="1" baseline="30000">
                <a:latin typeface="Times New Roman" pitchFamily="18" charset="0"/>
                <a:cs typeface="Times New Roman" pitchFamily="18" charset="0"/>
              </a:rPr>
              <a:t>When h = 0 the equation to obtain</a:t>
            </a:r>
          </a:p>
          <a:p>
            <a:r>
              <a:rPr lang="en-US" sz="1600" b="1">
                <a:latin typeface="Times New Roman" pitchFamily="18" charset="0"/>
              </a:rPr>
              <a:t>0 = 20 - 16t </a:t>
            </a:r>
            <a:r>
              <a:rPr lang="en-US" sz="1600" b="1" baseline="30000">
                <a:latin typeface="Times New Roman" pitchFamily="18" charset="0"/>
                <a:cs typeface="Times New Roman" pitchFamily="18" charset="0"/>
              </a:rPr>
              <a:t>2</a:t>
            </a:r>
            <a:r>
              <a:rPr lang="en-US" sz="2000" b="1">
                <a:latin typeface="Times New Roman" pitchFamily="18" charset="0"/>
              </a:rPr>
              <a:t> </a:t>
            </a:r>
          </a:p>
          <a:p>
            <a:r>
              <a:rPr lang="en-US" sz="1600" b="1">
                <a:latin typeface="Times New Roman" pitchFamily="18" charset="0"/>
              </a:rPr>
              <a:t>16t </a:t>
            </a:r>
            <a:r>
              <a:rPr lang="en-US" sz="1600" b="1" baseline="30000">
                <a:latin typeface="Times New Roman" pitchFamily="18" charset="0"/>
                <a:cs typeface="Times New Roman" pitchFamily="18" charset="0"/>
              </a:rPr>
              <a:t>2</a:t>
            </a:r>
            <a:r>
              <a:rPr lang="en-US" sz="1600" b="1">
                <a:latin typeface="Times New Roman" pitchFamily="18" charset="0"/>
              </a:rPr>
              <a:t>  = 20</a:t>
            </a:r>
          </a:p>
          <a:p>
            <a:r>
              <a:rPr lang="en-US" sz="2000" b="1">
                <a:latin typeface="Times New Roman" pitchFamily="18" charset="0"/>
              </a:rPr>
              <a:t>t </a:t>
            </a:r>
            <a:r>
              <a:rPr lang="en-US" sz="2000" b="1" baseline="30000">
                <a:latin typeface="Times New Roman" pitchFamily="18" charset="0"/>
                <a:cs typeface="Times New Roman" pitchFamily="18" charset="0"/>
              </a:rPr>
              <a:t>2    = 20/16 = 1.25 </a:t>
            </a:r>
          </a:p>
          <a:p>
            <a:r>
              <a:rPr lang="en-US" sz="2000" b="1" baseline="30000">
                <a:latin typeface="Times New Roman" pitchFamily="18" charset="0"/>
                <a:cs typeface="Times New Roman" pitchFamily="18" charset="0"/>
              </a:rPr>
              <a:t> </a:t>
            </a:r>
            <a:r>
              <a:rPr lang="en-US" sz="2400" b="1" baseline="30000">
                <a:latin typeface="Times New Roman" pitchFamily="18" charset="0"/>
                <a:cs typeface="Times New Roman" pitchFamily="18" charset="0"/>
              </a:rPr>
              <a:t>t =  +             =  +   1. 118sec</a:t>
            </a:r>
          </a:p>
          <a:p>
            <a:r>
              <a:rPr lang="en-US" sz="2000" b="1" baseline="30000">
                <a:latin typeface="Times New Roman" pitchFamily="18" charset="0"/>
                <a:cs typeface="Times New Roman" pitchFamily="18" charset="0"/>
              </a:rPr>
              <a:t>           -                     -</a:t>
            </a:r>
          </a:p>
          <a:p>
            <a:r>
              <a:rPr lang="en-US" sz="2000" b="1" baseline="30000">
                <a:latin typeface="Times New Roman" pitchFamily="18" charset="0"/>
                <a:cs typeface="Times New Roman" pitchFamily="18" charset="0"/>
              </a:rPr>
              <a:t>         </a:t>
            </a:r>
          </a:p>
        </p:txBody>
      </p:sp>
      <p:sp>
        <p:nvSpPr>
          <p:cNvPr id="5159" name="Line 19"/>
          <p:cNvSpPr>
            <a:spLocks noChangeShapeType="1"/>
          </p:cNvSpPr>
          <p:nvPr/>
        </p:nvSpPr>
        <p:spPr bwMode="auto">
          <a:xfrm flipV="1">
            <a:off x="457200" y="2438400"/>
            <a:ext cx="0" cy="1828800"/>
          </a:xfrm>
          <a:prstGeom prst="line">
            <a:avLst/>
          </a:prstGeom>
          <a:noFill/>
          <a:ln w="9525">
            <a:solidFill>
              <a:schemeClr val="tx1"/>
            </a:solidFill>
            <a:round/>
            <a:headEnd/>
            <a:tailEnd type="triangle" w="med" len="med"/>
          </a:ln>
        </p:spPr>
        <p:txBody>
          <a:bodyPr/>
          <a:lstStyle/>
          <a:p>
            <a:endParaRPr lang="en-US"/>
          </a:p>
        </p:txBody>
      </p:sp>
      <p:sp>
        <p:nvSpPr>
          <p:cNvPr id="5160" name="Text Box 20"/>
          <p:cNvSpPr txBox="1">
            <a:spLocks noChangeArrowheads="1"/>
          </p:cNvSpPr>
          <p:nvPr/>
        </p:nvSpPr>
        <p:spPr bwMode="auto">
          <a:xfrm rot="-5511813">
            <a:off x="-303213" y="3001963"/>
            <a:ext cx="1063625" cy="457200"/>
          </a:xfrm>
          <a:prstGeom prst="rect">
            <a:avLst/>
          </a:prstGeom>
          <a:noFill/>
          <a:ln w="9525">
            <a:noFill/>
            <a:miter lim="800000"/>
            <a:headEnd/>
            <a:tailEnd/>
          </a:ln>
        </p:spPr>
        <p:txBody>
          <a:bodyPr wrap="none">
            <a:spAutoFit/>
          </a:bodyPr>
          <a:lstStyle/>
          <a:p>
            <a:r>
              <a:rPr lang="en-US" sz="2400" b="1">
                <a:latin typeface="Times New Roman" pitchFamily="18" charset="0"/>
              </a:rPr>
              <a:t>Height</a:t>
            </a:r>
          </a:p>
        </p:txBody>
      </p:sp>
      <p:sp>
        <p:nvSpPr>
          <p:cNvPr id="5161" name="Text Box 21"/>
          <p:cNvSpPr txBox="1">
            <a:spLocks noChangeArrowheads="1"/>
          </p:cNvSpPr>
          <p:nvPr/>
        </p:nvSpPr>
        <p:spPr bwMode="auto">
          <a:xfrm>
            <a:off x="1279525" y="4994275"/>
            <a:ext cx="860425" cy="457200"/>
          </a:xfrm>
          <a:prstGeom prst="rect">
            <a:avLst/>
          </a:prstGeom>
          <a:noFill/>
          <a:ln w="9525">
            <a:noFill/>
            <a:miter lim="800000"/>
            <a:headEnd/>
            <a:tailEnd/>
          </a:ln>
        </p:spPr>
        <p:txBody>
          <a:bodyPr wrap="none">
            <a:spAutoFit/>
          </a:bodyPr>
          <a:lstStyle/>
          <a:p>
            <a:r>
              <a:rPr lang="en-US" sz="2400" b="1">
                <a:latin typeface="Times New Roman" pitchFamily="18" charset="0"/>
              </a:rPr>
              <a:t>Time</a:t>
            </a:r>
          </a:p>
        </p:txBody>
      </p:sp>
      <p:sp>
        <p:nvSpPr>
          <p:cNvPr id="5162" name="Line 22"/>
          <p:cNvSpPr>
            <a:spLocks noChangeShapeType="1"/>
          </p:cNvSpPr>
          <p:nvPr/>
        </p:nvSpPr>
        <p:spPr bwMode="auto">
          <a:xfrm>
            <a:off x="2438400" y="5257800"/>
            <a:ext cx="1905000" cy="0"/>
          </a:xfrm>
          <a:prstGeom prst="line">
            <a:avLst/>
          </a:prstGeom>
          <a:noFill/>
          <a:ln w="9525">
            <a:solidFill>
              <a:schemeClr val="tx1"/>
            </a:solidFill>
            <a:round/>
            <a:headEnd/>
            <a:tailEnd type="triangle" w="med" len="med"/>
          </a:ln>
        </p:spPr>
        <p:txBody>
          <a:bodyPr/>
          <a:lstStyle/>
          <a:p>
            <a:endParaRPr lang="en-US"/>
          </a:p>
        </p:txBody>
      </p:sp>
      <p:sp>
        <p:nvSpPr>
          <p:cNvPr id="5163" name="Text Box 23"/>
          <p:cNvSpPr txBox="1">
            <a:spLocks noChangeArrowheads="1"/>
          </p:cNvSpPr>
          <p:nvPr/>
        </p:nvSpPr>
        <p:spPr bwMode="auto">
          <a:xfrm>
            <a:off x="5486400" y="914400"/>
            <a:ext cx="1893888" cy="701675"/>
          </a:xfrm>
          <a:prstGeom prst="rect">
            <a:avLst/>
          </a:prstGeom>
          <a:noFill/>
          <a:ln w="9525">
            <a:noFill/>
            <a:miter lim="800000"/>
            <a:headEnd/>
            <a:tailEnd/>
          </a:ln>
        </p:spPr>
        <p:txBody>
          <a:bodyPr wrap="none">
            <a:spAutoFit/>
          </a:bodyPr>
          <a:lstStyle/>
          <a:p>
            <a:r>
              <a:rPr lang="en-US" sz="2400" b="1">
                <a:latin typeface="Times New Roman" pitchFamily="18" charset="0"/>
              </a:rPr>
              <a:t>The formula </a:t>
            </a:r>
          </a:p>
          <a:p>
            <a:r>
              <a:rPr lang="en-US" sz="1600" b="1">
                <a:latin typeface="Times New Roman" pitchFamily="18" charset="0"/>
              </a:rPr>
              <a:t>h= 20 - 16</a:t>
            </a:r>
            <a:r>
              <a:rPr lang="en-US" sz="1600" b="1">
                <a:latin typeface="Times New Roman" pitchFamily="18" charset="0"/>
                <a:cs typeface="Times New Roman" pitchFamily="18" charset="0"/>
              </a:rPr>
              <a:t>t</a:t>
            </a:r>
            <a:r>
              <a:rPr lang="en-US" sz="1600" b="1" baseline="30000">
                <a:latin typeface="Times New Roman" pitchFamily="18" charset="0"/>
                <a:cs typeface="Times New Roman" pitchFamily="18" charset="0"/>
              </a:rPr>
              <a:t>2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b="1" smtClean="0"/>
              <a:t>Compound Interest Formula </a:t>
            </a:r>
          </a:p>
        </p:txBody>
      </p:sp>
      <p:sp>
        <p:nvSpPr>
          <p:cNvPr id="38914" name="Rectangle 3"/>
          <p:cNvSpPr>
            <a:spLocks noGrp="1" noChangeArrowheads="1"/>
          </p:cNvSpPr>
          <p:nvPr>
            <p:ph idx="1"/>
          </p:nvPr>
        </p:nvSpPr>
        <p:spPr/>
        <p:txBody>
          <a:bodyPr/>
          <a:lstStyle/>
          <a:p>
            <a:pPr eaLnBrk="1" hangingPunct="1">
              <a:buFont typeface="Arial" charset="0"/>
              <a:buNone/>
            </a:pPr>
            <a:r>
              <a:rPr lang="en-US" b="1" smtClean="0"/>
              <a:t>A = P(1 + r) </a:t>
            </a:r>
            <a:r>
              <a:rPr lang="en-US" sz="2400" b="1" i="1" baseline="30000" smtClean="0">
                <a:cs typeface="Times New Roman" pitchFamily="18" charset="0"/>
              </a:rPr>
              <a:t>n</a:t>
            </a:r>
            <a:r>
              <a:rPr lang="en-US" b="1" smtClean="0"/>
              <a:t> </a:t>
            </a:r>
          </a:p>
          <a:p>
            <a:pPr eaLnBrk="1" hangingPunct="1">
              <a:buFontTx/>
              <a:buNone/>
            </a:pPr>
            <a:endParaRPr lang="en-US" b="1" smtClean="0"/>
          </a:p>
          <a:p>
            <a:pPr eaLnBrk="1" hangingPunct="1">
              <a:buFontTx/>
              <a:buNone/>
            </a:pPr>
            <a:r>
              <a:rPr lang="en-US" smtClean="0"/>
              <a:t>Where </a:t>
            </a:r>
            <a:r>
              <a:rPr lang="en-US" smtClean="0">
                <a:solidFill>
                  <a:srgbClr val="FF0066"/>
                </a:solidFill>
              </a:rPr>
              <a:t>A</a:t>
            </a:r>
            <a:r>
              <a:rPr lang="en-US" smtClean="0"/>
              <a:t> = amount, </a:t>
            </a:r>
            <a:r>
              <a:rPr lang="en-US" smtClean="0">
                <a:solidFill>
                  <a:srgbClr val="FF0066"/>
                </a:solidFill>
              </a:rPr>
              <a:t>P</a:t>
            </a:r>
            <a:r>
              <a:rPr lang="en-US" smtClean="0"/>
              <a:t> = Principal, </a:t>
            </a:r>
            <a:r>
              <a:rPr lang="en-US" smtClean="0">
                <a:solidFill>
                  <a:srgbClr val="FF0066"/>
                </a:solidFill>
              </a:rPr>
              <a:t>R</a:t>
            </a:r>
            <a:r>
              <a:rPr lang="en-US" smtClean="0"/>
              <a:t> = rate of Interest,  </a:t>
            </a:r>
            <a:r>
              <a:rPr lang="en-US" smtClean="0">
                <a:solidFill>
                  <a:srgbClr val="FF0066"/>
                </a:solidFill>
              </a:rPr>
              <a:t>n</a:t>
            </a:r>
            <a:r>
              <a:rPr lang="en-US" smtClean="0"/>
              <a:t> = No.of years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b="1" smtClean="0"/>
              <a:t>Ch 6.1 Quadratic Equation</a:t>
            </a:r>
          </a:p>
        </p:txBody>
      </p:sp>
      <p:sp>
        <p:nvSpPr>
          <p:cNvPr id="17410" name="Rectangle 3"/>
          <p:cNvSpPr>
            <a:spLocks noGrp="1" noChangeArrowheads="1"/>
          </p:cNvSpPr>
          <p:nvPr>
            <p:ph idx="1"/>
          </p:nvPr>
        </p:nvSpPr>
        <p:spPr/>
        <p:txBody>
          <a:bodyPr/>
          <a:lstStyle/>
          <a:p>
            <a:pPr eaLnBrk="1" hangingPunct="1">
              <a:buFontTx/>
              <a:buNone/>
            </a:pPr>
            <a:r>
              <a:rPr lang="en-US" smtClean="0"/>
              <a:t> A quadratic equation involves the square of</a:t>
            </a:r>
          </a:p>
          <a:p>
            <a:pPr eaLnBrk="1" hangingPunct="1">
              <a:buFontTx/>
              <a:buNone/>
            </a:pPr>
            <a:r>
              <a:rPr lang="en-US" smtClean="0"/>
              <a:t>the variable. It has the form </a:t>
            </a:r>
          </a:p>
          <a:p>
            <a:pPr eaLnBrk="1" hangingPunct="1">
              <a:buFontTx/>
              <a:buNone/>
            </a:pPr>
            <a:r>
              <a:rPr lang="en-US" b="1" smtClean="0"/>
              <a:t>f(x) = ax </a:t>
            </a:r>
            <a:r>
              <a:rPr lang="en-US" sz="2400" b="1" i="1" baseline="30000" smtClean="0">
                <a:cs typeface="Times New Roman" pitchFamily="18" charset="0"/>
              </a:rPr>
              <a:t>2</a:t>
            </a:r>
            <a:r>
              <a:rPr lang="en-US" b="1" smtClean="0"/>
              <a:t> + bx + c</a:t>
            </a:r>
            <a:r>
              <a:rPr lang="en-US" smtClean="0"/>
              <a:t>  where a, b and c are</a:t>
            </a:r>
          </a:p>
          <a:p>
            <a:pPr eaLnBrk="1" hangingPunct="1">
              <a:buFontTx/>
              <a:buNone/>
            </a:pPr>
            <a:r>
              <a:rPr lang="en-US" smtClean="0"/>
              <a:t>constants</a:t>
            </a:r>
          </a:p>
          <a:p>
            <a:pPr eaLnBrk="1" hangingPunct="1">
              <a:buFontTx/>
              <a:buNone/>
            </a:pPr>
            <a:r>
              <a:rPr lang="en-US" smtClean="0"/>
              <a:t>If a = 0 , </a:t>
            </a:r>
          </a:p>
          <a:p>
            <a:pPr eaLnBrk="1" hangingPunct="1">
              <a:buFontTx/>
              <a:buNone/>
            </a:pPr>
            <a:r>
              <a:rPr lang="en-US" smtClean="0"/>
              <a:t>there is no x-squared term, so the equation</a:t>
            </a:r>
          </a:p>
          <a:p>
            <a:pPr eaLnBrk="1" hangingPunct="1">
              <a:buFontTx/>
              <a:buNone/>
            </a:pPr>
            <a:r>
              <a:rPr lang="en-US" smtClean="0"/>
              <a:t>is not quadratic</a:t>
            </a:r>
          </a:p>
        </p:txBody>
      </p:sp>
      <p:sp>
        <p:nvSpPr>
          <p:cNvPr id="17411" name="Line 4"/>
          <p:cNvSpPr>
            <a:spLocks noChangeShapeType="1"/>
          </p:cNvSpPr>
          <p:nvPr/>
        </p:nvSpPr>
        <p:spPr bwMode="auto">
          <a:xfrm flipH="1">
            <a:off x="1219200" y="4038600"/>
            <a:ext cx="152400" cy="38100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57200" y="0"/>
            <a:ext cx="7772400" cy="762000"/>
          </a:xfrm>
        </p:spPr>
        <p:txBody>
          <a:bodyPr/>
          <a:lstStyle/>
          <a:p>
            <a:pPr eaLnBrk="1" hangingPunct="1"/>
            <a:r>
              <a:rPr lang="en-US" sz="3200" b="1" smtClean="0"/>
              <a:t>  Quadratic Formula</a:t>
            </a:r>
          </a:p>
        </p:txBody>
      </p:sp>
      <p:sp>
        <p:nvSpPr>
          <p:cNvPr id="39938" name="Rectangle 3"/>
          <p:cNvSpPr>
            <a:spLocks noGrp="1" noChangeArrowheads="1"/>
          </p:cNvSpPr>
          <p:nvPr>
            <p:ph idx="1"/>
          </p:nvPr>
        </p:nvSpPr>
        <p:spPr>
          <a:xfrm>
            <a:off x="609600" y="914400"/>
            <a:ext cx="7772400" cy="4114800"/>
          </a:xfrm>
        </p:spPr>
        <p:txBody>
          <a:bodyPr/>
          <a:lstStyle/>
          <a:p>
            <a:pPr eaLnBrk="1" hangingPunct="1">
              <a:buFontTx/>
              <a:buNone/>
            </a:pPr>
            <a:r>
              <a:rPr lang="en-US" sz="2800" smtClean="0"/>
              <a:t>   The solutions to </a:t>
            </a:r>
            <a:r>
              <a:rPr lang="en-US" sz="2800" b="1" i="1" smtClean="0">
                <a:cs typeface="Times New Roman" pitchFamily="18" charset="0"/>
              </a:rPr>
              <a:t>ax </a:t>
            </a:r>
            <a:r>
              <a:rPr lang="en-US" sz="2800" b="1" i="1" baseline="30000" smtClean="0">
                <a:cs typeface="Times New Roman" pitchFamily="18" charset="0"/>
              </a:rPr>
              <a:t>2 </a:t>
            </a:r>
            <a:r>
              <a:rPr lang="en-US" sz="2800" b="1" i="1" smtClean="0">
                <a:cs typeface="Times New Roman" pitchFamily="18" charset="0"/>
              </a:rPr>
              <a:t> + bx + c = 0 with a = 0</a:t>
            </a:r>
            <a:r>
              <a:rPr lang="en-US" sz="2800" smtClean="0"/>
              <a:t>  are given by          </a:t>
            </a:r>
          </a:p>
          <a:p>
            <a:pPr eaLnBrk="1" hangingPunct="1">
              <a:buFontTx/>
              <a:buNone/>
            </a:pPr>
            <a:endParaRPr lang="en-US" sz="2800" b="1" smtClean="0"/>
          </a:p>
          <a:p>
            <a:pPr eaLnBrk="1" hangingPunct="1">
              <a:buFontTx/>
              <a:buNone/>
            </a:pPr>
            <a:endParaRPr lang="en-US" sz="2800" b="1" smtClean="0"/>
          </a:p>
          <a:p>
            <a:pPr eaLnBrk="1" hangingPunct="1">
              <a:buFontTx/>
              <a:buNone/>
            </a:pPr>
            <a:r>
              <a:rPr lang="en-US" sz="2800" b="1" smtClean="0"/>
              <a:t>                   - b </a:t>
            </a:r>
            <a:r>
              <a:rPr lang="en-US" sz="2000" b="1" smtClean="0"/>
              <a:t>+</a:t>
            </a:r>
            <a:r>
              <a:rPr lang="en-US" sz="2800" b="1" smtClean="0"/>
              <a:t>            b</a:t>
            </a:r>
            <a:r>
              <a:rPr lang="en-US" sz="2800" b="1" i="1" baseline="30000" smtClean="0">
                <a:cs typeface="Times New Roman" pitchFamily="18" charset="0"/>
              </a:rPr>
              <a:t>2</a:t>
            </a:r>
            <a:r>
              <a:rPr lang="en-US" sz="2800" b="1" i="1" smtClean="0">
                <a:cs typeface="Times New Roman" pitchFamily="18" charset="0"/>
              </a:rPr>
              <a:t> </a:t>
            </a:r>
            <a:r>
              <a:rPr lang="en-US" sz="2400" b="1" i="1" smtClean="0">
                <a:cs typeface="Times New Roman" pitchFamily="18" charset="0"/>
              </a:rPr>
              <a:t>– 4ac</a:t>
            </a:r>
            <a:endParaRPr lang="en-US" sz="2400" b="1" smtClean="0"/>
          </a:p>
        </p:txBody>
      </p:sp>
      <p:sp>
        <p:nvSpPr>
          <p:cNvPr id="39939" name="Line 4"/>
          <p:cNvSpPr>
            <a:spLocks noChangeShapeType="1"/>
          </p:cNvSpPr>
          <p:nvPr/>
        </p:nvSpPr>
        <p:spPr bwMode="auto">
          <a:xfrm flipH="1">
            <a:off x="6705600" y="1066800"/>
            <a:ext cx="152400" cy="228600"/>
          </a:xfrm>
          <a:prstGeom prst="line">
            <a:avLst/>
          </a:prstGeom>
          <a:noFill/>
          <a:ln w="9525">
            <a:solidFill>
              <a:schemeClr val="tx1"/>
            </a:solidFill>
            <a:round/>
            <a:headEnd/>
            <a:tailEnd/>
          </a:ln>
        </p:spPr>
        <p:txBody>
          <a:bodyPr/>
          <a:lstStyle/>
          <a:p>
            <a:endParaRPr lang="en-US"/>
          </a:p>
        </p:txBody>
      </p:sp>
      <p:sp>
        <p:nvSpPr>
          <p:cNvPr id="39940" name="Line 5"/>
          <p:cNvSpPr>
            <a:spLocks noChangeShapeType="1"/>
          </p:cNvSpPr>
          <p:nvPr/>
        </p:nvSpPr>
        <p:spPr bwMode="auto">
          <a:xfrm>
            <a:off x="2286000" y="3429000"/>
            <a:ext cx="2743200" cy="0"/>
          </a:xfrm>
          <a:prstGeom prst="line">
            <a:avLst/>
          </a:prstGeom>
          <a:noFill/>
          <a:ln w="9525">
            <a:solidFill>
              <a:schemeClr val="tx1"/>
            </a:solidFill>
            <a:round/>
            <a:headEnd/>
            <a:tailEnd/>
          </a:ln>
        </p:spPr>
        <p:txBody>
          <a:bodyPr/>
          <a:lstStyle/>
          <a:p>
            <a:endParaRPr lang="en-US"/>
          </a:p>
        </p:txBody>
      </p:sp>
      <p:sp>
        <p:nvSpPr>
          <p:cNvPr id="39941" name="Text Box 6"/>
          <p:cNvSpPr txBox="1">
            <a:spLocks noChangeArrowheads="1"/>
          </p:cNvSpPr>
          <p:nvPr/>
        </p:nvSpPr>
        <p:spPr bwMode="auto">
          <a:xfrm>
            <a:off x="3124200" y="3657600"/>
            <a:ext cx="438150" cy="396875"/>
          </a:xfrm>
          <a:prstGeom prst="rect">
            <a:avLst/>
          </a:prstGeom>
          <a:noFill/>
          <a:ln w="9525">
            <a:noFill/>
            <a:miter lim="800000"/>
            <a:headEnd/>
            <a:tailEnd/>
          </a:ln>
        </p:spPr>
        <p:txBody>
          <a:bodyPr wrap="none">
            <a:spAutoFit/>
          </a:bodyPr>
          <a:lstStyle/>
          <a:p>
            <a:r>
              <a:rPr lang="en-US" sz="2000" b="1">
                <a:latin typeface="Times New Roman" pitchFamily="18" charset="0"/>
              </a:rPr>
              <a:t>2a</a:t>
            </a:r>
          </a:p>
        </p:txBody>
      </p:sp>
      <p:sp>
        <p:nvSpPr>
          <p:cNvPr id="39942" name="Line 7"/>
          <p:cNvSpPr>
            <a:spLocks noChangeShapeType="1"/>
          </p:cNvSpPr>
          <p:nvPr/>
        </p:nvSpPr>
        <p:spPr bwMode="auto">
          <a:xfrm>
            <a:off x="3048000" y="3124200"/>
            <a:ext cx="228600" cy="228600"/>
          </a:xfrm>
          <a:prstGeom prst="line">
            <a:avLst/>
          </a:prstGeom>
          <a:noFill/>
          <a:ln w="9525">
            <a:solidFill>
              <a:schemeClr val="tx1"/>
            </a:solidFill>
            <a:round/>
            <a:headEnd/>
            <a:tailEnd/>
          </a:ln>
        </p:spPr>
        <p:txBody>
          <a:bodyPr/>
          <a:lstStyle/>
          <a:p>
            <a:endParaRPr lang="en-US"/>
          </a:p>
        </p:txBody>
      </p:sp>
      <p:sp>
        <p:nvSpPr>
          <p:cNvPr id="39943" name="Line 8"/>
          <p:cNvSpPr>
            <a:spLocks noChangeShapeType="1"/>
          </p:cNvSpPr>
          <p:nvPr/>
        </p:nvSpPr>
        <p:spPr bwMode="auto">
          <a:xfrm flipV="1">
            <a:off x="3276600" y="2895600"/>
            <a:ext cx="381000" cy="457200"/>
          </a:xfrm>
          <a:prstGeom prst="line">
            <a:avLst/>
          </a:prstGeom>
          <a:noFill/>
          <a:ln w="9525">
            <a:solidFill>
              <a:schemeClr val="tx1"/>
            </a:solidFill>
            <a:round/>
            <a:headEnd/>
            <a:tailEnd/>
          </a:ln>
        </p:spPr>
        <p:txBody>
          <a:bodyPr/>
          <a:lstStyle/>
          <a:p>
            <a:endParaRPr lang="en-US"/>
          </a:p>
        </p:txBody>
      </p:sp>
      <p:sp>
        <p:nvSpPr>
          <p:cNvPr id="39944" name="Line 9"/>
          <p:cNvSpPr>
            <a:spLocks noChangeShapeType="1"/>
          </p:cNvSpPr>
          <p:nvPr/>
        </p:nvSpPr>
        <p:spPr bwMode="auto">
          <a:xfrm>
            <a:off x="3657600" y="2895600"/>
            <a:ext cx="1524000" cy="0"/>
          </a:xfrm>
          <a:prstGeom prst="line">
            <a:avLst/>
          </a:prstGeom>
          <a:noFill/>
          <a:ln w="9525">
            <a:solidFill>
              <a:schemeClr val="tx1"/>
            </a:solidFill>
            <a:round/>
            <a:headEnd/>
            <a:tailEnd/>
          </a:ln>
        </p:spPr>
        <p:txBody>
          <a:bodyPr/>
          <a:lstStyle/>
          <a:p>
            <a:endParaRPr lang="en-US"/>
          </a:p>
        </p:txBody>
      </p:sp>
      <p:sp>
        <p:nvSpPr>
          <p:cNvPr id="39945" name="Line 10"/>
          <p:cNvSpPr>
            <a:spLocks noChangeShapeType="1"/>
          </p:cNvSpPr>
          <p:nvPr/>
        </p:nvSpPr>
        <p:spPr bwMode="auto">
          <a:xfrm>
            <a:off x="2667000" y="3352800"/>
            <a:ext cx="152400" cy="0"/>
          </a:xfrm>
          <a:prstGeom prst="line">
            <a:avLst/>
          </a:prstGeom>
          <a:noFill/>
          <a:ln w="9525">
            <a:solidFill>
              <a:schemeClr val="tx1"/>
            </a:solidFill>
            <a:round/>
            <a:headEnd/>
            <a:tailEnd/>
          </a:ln>
        </p:spPr>
        <p:txBody>
          <a:bodyPr/>
          <a:lstStyle/>
          <a:p>
            <a:endParaRPr lang="en-US"/>
          </a:p>
        </p:txBody>
      </p:sp>
      <p:sp>
        <p:nvSpPr>
          <p:cNvPr id="39946" name="Text Box 11"/>
          <p:cNvSpPr txBox="1">
            <a:spLocks noChangeArrowheads="1"/>
          </p:cNvSpPr>
          <p:nvPr/>
        </p:nvSpPr>
        <p:spPr bwMode="auto">
          <a:xfrm>
            <a:off x="1752600" y="3276600"/>
            <a:ext cx="534988" cy="366713"/>
          </a:xfrm>
          <a:prstGeom prst="rect">
            <a:avLst/>
          </a:prstGeom>
          <a:noFill/>
          <a:ln w="9525">
            <a:noFill/>
            <a:miter lim="800000"/>
            <a:headEnd/>
            <a:tailEnd/>
          </a:ln>
        </p:spPr>
        <p:txBody>
          <a:bodyPr wrap="none">
            <a:spAutoFit/>
          </a:bodyPr>
          <a:lstStyle/>
          <a:p>
            <a:r>
              <a:rPr lang="en-US" b="1">
                <a:latin typeface="Times New Roman" pitchFamily="18" charset="0"/>
              </a:rPr>
              <a:t>X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09600" y="0"/>
            <a:ext cx="7772400" cy="838200"/>
          </a:xfrm>
        </p:spPr>
        <p:txBody>
          <a:bodyPr/>
          <a:lstStyle/>
          <a:p>
            <a:pPr eaLnBrk="1" hangingPunct="1"/>
            <a:r>
              <a:rPr lang="en-US" sz="2800" b="1" smtClean="0"/>
              <a:t>Quadratic Equations whose solutions are given</a:t>
            </a:r>
          </a:p>
        </p:txBody>
      </p:sp>
      <p:sp>
        <p:nvSpPr>
          <p:cNvPr id="40962" name="Rectangle 3"/>
          <p:cNvSpPr>
            <a:spLocks noGrp="1" noChangeArrowheads="1"/>
          </p:cNvSpPr>
          <p:nvPr>
            <p:ph idx="1"/>
          </p:nvPr>
        </p:nvSpPr>
        <p:spPr>
          <a:xfrm>
            <a:off x="609600" y="762000"/>
            <a:ext cx="7772400" cy="4114800"/>
          </a:xfrm>
        </p:spPr>
        <p:txBody>
          <a:bodyPr/>
          <a:lstStyle/>
          <a:p>
            <a:pPr eaLnBrk="1" hangingPunct="1">
              <a:buFontTx/>
              <a:buNone/>
            </a:pPr>
            <a:r>
              <a:rPr lang="en-US" sz="2000" b="1" dirty="0" smtClean="0"/>
              <a:t>Example </a:t>
            </a:r>
          </a:p>
          <a:p>
            <a:pPr eaLnBrk="1" hangingPunct="1">
              <a:buFontTx/>
              <a:buNone/>
            </a:pPr>
            <a:r>
              <a:rPr lang="en-US" sz="2000" b="1" dirty="0" smtClean="0"/>
              <a:t>Solutions are – 3 and ½, The equation should be in standard</a:t>
            </a:r>
          </a:p>
          <a:p>
            <a:pPr eaLnBrk="1" hangingPunct="1">
              <a:buFontTx/>
              <a:buNone/>
            </a:pPr>
            <a:r>
              <a:rPr lang="en-US" sz="2000" b="1" dirty="0" smtClean="0"/>
              <a:t>form with integer coefficients</a:t>
            </a:r>
          </a:p>
          <a:p>
            <a:pPr eaLnBrk="1" hangingPunct="1">
              <a:buFontTx/>
              <a:buNone/>
            </a:pPr>
            <a:r>
              <a:rPr lang="en-US" sz="2000" b="1" dirty="0" smtClean="0"/>
              <a:t>[ x – (-3)] (x – ½) = 0</a:t>
            </a:r>
          </a:p>
          <a:p>
            <a:pPr eaLnBrk="1" hangingPunct="1">
              <a:buFontTx/>
              <a:buNone/>
            </a:pPr>
            <a:r>
              <a:rPr lang="en-US" sz="2000" b="1" dirty="0" smtClean="0"/>
              <a:t>(x + 3)(x – ½) = 0</a:t>
            </a:r>
          </a:p>
          <a:p>
            <a:pPr eaLnBrk="1" hangingPunct="1">
              <a:buFontTx/>
              <a:buNone/>
            </a:pPr>
            <a:r>
              <a:rPr lang="en-US" sz="2000" b="1" dirty="0" smtClean="0"/>
              <a:t> </a:t>
            </a:r>
            <a:r>
              <a:rPr lang="en-US" sz="2000" b="1" dirty="0" smtClean="0">
                <a:cs typeface="Times New Roman" pitchFamily="18" charset="0"/>
              </a:rPr>
              <a:t>x</a:t>
            </a:r>
            <a:r>
              <a:rPr lang="en-US" sz="2000" b="1" baseline="30000" dirty="0" smtClean="0">
                <a:cs typeface="Times New Roman" pitchFamily="18" charset="0"/>
              </a:rPr>
              <a:t>2</a:t>
            </a:r>
            <a:r>
              <a:rPr lang="en-US" sz="2000" b="1" baseline="30000" dirty="0" smtClean="0">
                <a:solidFill>
                  <a:srgbClr val="FF0066"/>
                </a:solidFill>
                <a:cs typeface="Times New Roman" pitchFamily="18" charset="0"/>
              </a:rPr>
              <a:t> </a:t>
            </a:r>
            <a:r>
              <a:rPr lang="en-US" sz="2000" b="1" dirty="0" smtClean="0"/>
              <a:t>– ½ x + 3x – 3/2 = 0</a:t>
            </a:r>
          </a:p>
          <a:p>
            <a:pPr eaLnBrk="1" hangingPunct="1">
              <a:buFontTx/>
              <a:buNone/>
            </a:pPr>
            <a:r>
              <a:rPr lang="en-US" sz="2000" b="1" dirty="0" smtClean="0"/>
              <a:t> </a:t>
            </a:r>
            <a:r>
              <a:rPr lang="en-US" sz="2000" b="1" dirty="0" smtClean="0">
                <a:cs typeface="Times New Roman" pitchFamily="18" charset="0"/>
              </a:rPr>
              <a:t>x</a:t>
            </a:r>
            <a:r>
              <a:rPr lang="en-US" sz="2000" b="1" baseline="30000" dirty="0" smtClean="0">
                <a:cs typeface="Times New Roman" pitchFamily="18" charset="0"/>
              </a:rPr>
              <a:t>2</a:t>
            </a:r>
            <a:r>
              <a:rPr lang="en-US" sz="2000" b="1" baseline="30000" dirty="0" smtClean="0">
                <a:solidFill>
                  <a:srgbClr val="FF0066"/>
                </a:solidFill>
                <a:cs typeface="Times New Roman" pitchFamily="18" charset="0"/>
              </a:rPr>
              <a:t> </a:t>
            </a:r>
            <a:r>
              <a:rPr lang="en-US" sz="2000" b="1" dirty="0" smtClean="0"/>
              <a:t>+ 5 x </a:t>
            </a:r>
            <a:r>
              <a:rPr lang="en-US" sz="2000" b="1" dirty="0" smtClean="0"/>
              <a:t>–  3    = 0</a:t>
            </a:r>
          </a:p>
          <a:p>
            <a:pPr eaLnBrk="1" hangingPunct="1">
              <a:buFontTx/>
              <a:buNone/>
            </a:pPr>
            <a:r>
              <a:rPr lang="en-US" sz="2000" b="1" dirty="0" smtClean="0"/>
              <a:t>        2       </a:t>
            </a:r>
            <a:r>
              <a:rPr lang="en-US" sz="2000" b="1" dirty="0" smtClean="0"/>
              <a:t>  2</a:t>
            </a:r>
            <a:endParaRPr lang="en-US" sz="2000" b="1" dirty="0" smtClean="0"/>
          </a:p>
          <a:p>
            <a:pPr eaLnBrk="1" hangingPunct="1">
              <a:buFontTx/>
              <a:buNone/>
            </a:pPr>
            <a:r>
              <a:rPr lang="en-US" sz="2000" b="1" dirty="0" smtClean="0"/>
              <a:t>2(</a:t>
            </a:r>
            <a:r>
              <a:rPr lang="en-US" sz="2000" b="1" dirty="0" smtClean="0">
                <a:cs typeface="Times New Roman" pitchFamily="18" charset="0"/>
              </a:rPr>
              <a:t>x</a:t>
            </a:r>
            <a:r>
              <a:rPr lang="en-US" sz="2000" b="1" baseline="30000" dirty="0" smtClean="0">
                <a:cs typeface="Times New Roman" pitchFamily="18" charset="0"/>
              </a:rPr>
              <a:t>2</a:t>
            </a:r>
            <a:r>
              <a:rPr lang="en-US" sz="2000" b="1" baseline="30000" dirty="0" smtClean="0">
                <a:solidFill>
                  <a:srgbClr val="FF0066"/>
                </a:solidFill>
                <a:cs typeface="Times New Roman" pitchFamily="18" charset="0"/>
              </a:rPr>
              <a:t> </a:t>
            </a:r>
            <a:r>
              <a:rPr lang="en-US" sz="2000" b="1" dirty="0" smtClean="0"/>
              <a:t>+ 5x –  3  ) = 2(0)  ( Multiply 2 to remove fraction) </a:t>
            </a:r>
          </a:p>
          <a:p>
            <a:pPr eaLnBrk="1" hangingPunct="1">
              <a:buFontTx/>
              <a:buNone/>
            </a:pPr>
            <a:r>
              <a:rPr lang="en-US" sz="2000" b="1" dirty="0" smtClean="0"/>
              <a:t>           </a:t>
            </a:r>
            <a:r>
              <a:rPr lang="en-US" sz="2000" b="1" dirty="0" smtClean="0"/>
              <a:t>2       2</a:t>
            </a:r>
            <a:endParaRPr lang="en-US" sz="2000" b="1" dirty="0" smtClean="0"/>
          </a:p>
          <a:p>
            <a:pPr eaLnBrk="1" hangingPunct="1">
              <a:buFontTx/>
              <a:buNone/>
            </a:pPr>
            <a:r>
              <a:rPr lang="en-US" sz="2000" b="1" dirty="0" smtClean="0"/>
              <a:t>2 </a:t>
            </a:r>
            <a:r>
              <a:rPr lang="en-US" sz="2000" b="1" dirty="0" smtClean="0">
                <a:cs typeface="Times New Roman" pitchFamily="18" charset="0"/>
              </a:rPr>
              <a:t>x</a:t>
            </a:r>
            <a:r>
              <a:rPr lang="en-US" sz="2000" b="1" baseline="30000" dirty="0" smtClean="0">
                <a:cs typeface="Times New Roman" pitchFamily="18" charset="0"/>
              </a:rPr>
              <a:t>2</a:t>
            </a:r>
            <a:r>
              <a:rPr lang="en-US" sz="2000" b="1" baseline="30000" dirty="0" smtClean="0">
                <a:solidFill>
                  <a:srgbClr val="FF0066"/>
                </a:solidFill>
                <a:cs typeface="Times New Roman" pitchFamily="18" charset="0"/>
              </a:rPr>
              <a:t> </a:t>
            </a:r>
            <a:r>
              <a:rPr lang="en-US" sz="2000" b="1" dirty="0" smtClean="0"/>
              <a:t> + 5x – 3 = 0</a:t>
            </a:r>
          </a:p>
          <a:p>
            <a:pPr eaLnBrk="1" hangingPunct="1">
              <a:buFontTx/>
              <a:buNone/>
            </a:pPr>
            <a:endParaRPr lang="en-US" sz="2000" b="1" dirty="0" smtClean="0"/>
          </a:p>
        </p:txBody>
      </p:sp>
      <p:sp>
        <p:nvSpPr>
          <p:cNvPr id="40963" name="Line 4"/>
          <p:cNvSpPr>
            <a:spLocks noChangeShapeType="1"/>
          </p:cNvSpPr>
          <p:nvPr/>
        </p:nvSpPr>
        <p:spPr bwMode="auto">
          <a:xfrm>
            <a:off x="1143000" y="3352800"/>
            <a:ext cx="152400" cy="0"/>
          </a:xfrm>
          <a:prstGeom prst="line">
            <a:avLst/>
          </a:prstGeom>
          <a:noFill/>
          <a:ln w="9525">
            <a:solidFill>
              <a:schemeClr val="tx1"/>
            </a:solidFill>
            <a:round/>
            <a:headEnd/>
            <a:tailEnd/>
          </a:ln>
        </p:spPr>
        <p:txBody>
          <a:bodyPr/>
          <a:lstStyle/>
          <a:p>
            <a:endParaRPr lang="en-US"/>
          </a:p>
        </p:txBody>
      </p:sp>
      <p:sp>
        <p:nvSpPr>
          <p:cNvPr id="40964" name="Line 5"/>
          <p:cNvSpPr>
            <a:spLocks noChangeShapeType="1"/>
          </p:cNvSpPr>
          <p:nvPr/>
        </p:nvSpPr>
        <p:spPr bwMode="auto">
          <a:xfrm>
            <a:off x="1752600" y="3352800"/>
            <a:ext cx="152400" cy="0"/>
          </a:xfrm>
          <a:prstGeom prst="line">
            <a:avLst/>
          </a:prstGeom>
          <a:noFill/>
          <a:ln w="9525">
            <a:solidFill>
              <a:schemeClr val="tx1"/>
            </a:solidFill>
            <a:round/>
            <a:headEnd/>
            <a:tailEnd/>
          </a:ln>
        </p:spPr>
        <p:txBody>
          <a:bodyPr/>
          <a:lstStyle/>
          <a:p>
            <a:endParaRPr lang="en-US"/>
          </a:p>
        </p:txBody>
      </p:sp>
      <p:sp>
        <p:nvSpPr>
          <p:cNvPr id="40965" name="Line 6"/>
          <p:cNvSpPr>
            <a:spLocks noChangeShapeType="1"/>
          </p:cNvSpPr>
          <p:nvPr/>
        </p:nvSpPr>
        <p:spPr bwMode="auto">
          <a:xfrm flipV="1">
            <a:off x="1295400" y="4038600"/>
            <a:ext cx="152400" cy="0"/>
          </a:xfrm>
          <a:prstGeom prst="line">
            <a:avLst/>
          </a:prstGeom>
          <a:noFill/>
          <a:ln w="9525">
            <a:solidFill>
              <a:schemeClr val="tx1"/>
            </a:solidFill>
            <a:round/>
            <a:headEnd/>
            <a:tailEnd/>
          </a:ln>
        </p:spPr>
        <p:txBody>
          <a:bodyPr/>
          <a:lstStyle/>
          <a:p>
            <a:endParaRPr lang="en-US"/>
          </a:p>
        </p:txBody>
      </p:sp>
      <p:sp>
        <p:nvSpPr>
          <p:cNvPr id="40966" name="Line 7"/>
          <p:cNvSpPr>
            <a:spLocks noChangeShapeType="1"/>
          </p:cNvSpPr>
          <p:nvPr/>
        </p:nvSpPr>
        <p:spPr bwMode="auto">
          <a:xfrm flipH="1" flipV="1">
            <a:off x="1828800" y="4038600"/>
            <a:ext cx="152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z="3200" b="1" smtClean="0"/>
              <a:t>The Discriminant and Quadratic Equation</a:t>
            </a:r>
          </a:p>
        </p:txBody>
      </p:sp>
      <p:sp>
        <p:nvSpPr>
          <p:cNvPr id="41986" name="Rectangle 3"/>
          <p:cNvSpPr>
            <a:spLocks noGrp="1" noChangeArrowheads="1"/>
          </p:cNvSpPr>
          <p:nvPr>
            <p:ph idx="1"/>
          </p:nvPr>
        </p:nvSpPr>
        <p:spPr/>
        <p:txBody>
          <a:bodyPr/>
          <a:lstStyle/>
          <a:p>
            <a:pPr eaLnBrk="1" hangingPunct="1">
              <a:buFontTx/>
              <a:buNone/>
            </a:pPr>
            <a:r>
              <a:rPr lang="en-US" sz="2800" dirty="0" smtClean="0"/>
              <a:t>To determine the number of solutions to </a:t>
            </a:r>
          </a:p>
          <a:p>
            <a:pPr eaLnBrk="1" hangingPunct="1">
              <a:buFontTx/>
              <a:buNone/>
            </a:pPr>
            <a:r>
              <a:rPr lang="en-US" sz="2800" b="1" i="1" dirty="0" smtClean="0">
                <a:cs typeface="Times New Roman" pitchFamily="18" charset="0"/>
              </a:rPr>
              <a:t>ax</a:t>
            </a:r>
            <a:r>
              <a:rPr lang="en-US" sz="2800" b="1" i="1" baseline="30000" dirty="0" smtClean="0">
                <a:cs typeface="Times New Roman" pitchFamily="18" charset="0"/>
              </a:rPr>
              <a:t>2</a:t>
            </a:r>
            <a:r>
              <a:rPr lang="en-US" sz="2800" b="1" i="1" dirty="0" smtClean="0">
                <a:cs typeface="Times New Roman" pitchFamily="18" charset="0"/>
              </a:rPr>
              <a:t> + </a:t>
            </a:r>
            <a:r>
              <a:rPr lang="en-US" sz="2800" b="1" i="1" dirty="0" err="1" smtClean="0">
                <a:cs typeface="Times New Roman" pitchFamily="18" charset="0"/>
              </a:rPr>
              <a:t>bx</a:t>
            </a:r>
            <a:r>
              <a:rPr lang="en-US" sz="2800" b="1" i="1" dirty="0" smtClean="0">
                <a:cs typeface="Times New Roman" pitchFamily="18" charset="0"/>
              </a:rPr>
              <a:t> + c = 0</a:t>
            </a:r>
            <a:r>
              <a:rPr lang="en-US" sz="2800" dirty="0" smtClean="0"/>
              <a:t> , evaluate the </a:t>
            </a:r>
            <a:r>
              <a:rPr lang="en-US" sz="2800" dirty="0" err="1" smtClean="0"/>
              <a:t>discriminant</a:t>
            </a:r>
            <a:r>
              <a:rPr lang="en-US" sz="2800" dirty="0" smtClean="0"/>
              <a:t> </a:t>
            </a:r>
          </a:p>
          <a:p>
            <a:pPr algn="ctr" eaLnBrk="1" hangingPunct="1">
              <a:buFontTx/>
              <a:buNone/>
            </a:pPr>
            <a:r>
              <a:rPr lang="en-US" sz="2800" b="1" i="1" baseline="-30000" dirty="0" smtClean="0">
                <a:cs typeface="Times New Roman" pitchFamily="18" charset="0"/>
              </a:rPr>
              <a:t>b </a:t>
            </a:r>
            <a:r>
              <a:rPr lang="en-US" sz="2800" b="1" i="1" baseline="30000" dirty="0" smtClean="0">
                <a:cs typeface="Times New Roman" pitchFamily="18" charset="0"/>
              </a:rPr>
              <a:t>2 </a:t>
            </a:r>
            <a:r>
              <a:rPr lang="en-US" sz="2800" b="1" i="1" baseline="-30000" dirty="0" smtClean="0">
                <a:cs typeface="Times New Roman" pitchFamily="18" charset="0"/>
              </a:rPr>
              <a:t>– 4ac</a:t>
            </a:r>
            <a:r>
              <a:rPr lang="en-US" sz="2800" dirty="0" smtClean="0"/>
              <a:t>  </a:t>
            </a:r>
            <a:r>
              <a:rPr lang="en-US" sz="2800" b="1" i="1" baseline="-30000" dirty="0" smtClean="0">
                <a:cs typeface="Times New Roman" pitchFamily="18" charset="0"/>
              </a:rPr>
              <a:t> &gt;  0,</a:t>
            </a:r>
            <a:endParaRPr lang="en-US" sz="2800" dirty="0" smtClean="0"/>
          </a:p>
          <a:p>
            <a:pPr eaLnBrk="1" hangingPunct="1">
              <a:buFontTx/>
              <a:buNone/>
            </a:pPr>
            <a:endParaRPr lang="en-US" sz="2800" dirty="0" smtClean="0"/>
          </a:p>
          <a:p>
            <a:pPr eaLnBrk="1" hangingPunct="1">
              <a:buFontTx/>
              <a:buNone/>
            </a:pPr>
            <a:r>
              <a:rPr lang="en-US" sz="2400" dirty="0" smtClean="0"/>
              <a:t>If</a:t>
            </a:r>
            <a:r>
              <a:rPr lang="en-US" sz="2800" dirty="0" smtClean="0"/>
              <a:t>      </a:t>
            </a:r>
            <a:r>
              <a:rPr lang="en-US" sz="2800" b="1" i="1" baseline="-30000" dirty="0" smtClean="0">
                <a:cs typeface="Times New Roman" pitchFamily="18" charset="0"/>
              </a:rPr>
              <a:t>b </a:t>
            </a:r>
            <a:r>
              <a:rPr lang="en-US" sz="2800" b="1" i="1" baseline="30000" dirty="0" smtClean="0">
                <a:cs typeface="Times New Roman" pitchFamily="18" charset="0"/>
              </a:rPr>
              <a:t>2 </a:t>
            </a:r>
            <a:r>
              <a:rPr lang="en-US" sz="2800" b="1" i="1" baseline="-30000" dirty="0" smtClean="0">
                <a:cs typeface="Times New Roman" pitchFamily="18" charset="0"/>
              </a:rPr>
              <a:t>– 4ac</a:t>
            </a:r>
            <a:r>
              <a:rPr lang="en-US" sz="2800" dirty="0" smtClean="0"/>
              <a:t>  </a:t>
            </a:r>
            <a:r>
              <a:rPr lang="en-US" sz="2800" b="1" i="1" baseline="-30000" dirty="0" smtClean="0">
                <a:cs typeface="Times New Roman" pitchFamily="18" charset="0"/>
              </a:rPr>
              <a:t> &gt;  0,</a:t>
            </a:r>
            <a:r>
              <a:rPr lang="en-US" sz="2800" b="1" i="1" baseline="30000" dirty="0" smtClean="0">
                <a:cs typeface="Times New Roman" pitchFamily="18" charset="0"/>
              </a:rPr>
              <a:t> </a:t>
            </a:r>
            <a:r>
              <a:rPr lang="en-US" sz="2800" b="1" baseline="-30000" dirty="0" smtClean="0">
                <a:cs typeface="Times New Roman" pitchFamily="18" charset="0"/>
              </a:rPr>
              <a:t>there are two real solutions</a:t>
            </a:r>
            <a:r>
              <a:rPr lang="en-US" sz="2800" dirty="0" smtClean="0"/>
              <a:t> </a:t>
            </a:r>
          </a:p>
          <a:p>
            <a:pPr eaLnBrk="1" hangingPunct="1">
              <a:buFontTx/>
              <a:buNone/>
            </a:pPr>
            <a:r>
              <a:rPr lang="en-US" sz="2400" dirty="0" smtClean="0"/>
              <a:t>If</a:t>
            </a:r>
            <a:r>
              <a:rPr lang="en-US" sz="2800" dirty="0" smtClean="0"/>
              <a:t>     </a:t>
            </a:r>
            <a:r>
              <a:rPr lang="en-US" sz="2800" b="1" i="1" baseline="-30000" dirty="0" smtClean="0">
                <a:cs typeface="Times New Roman" pitchFamily="18" charset="0"/>
              </a:rPr>
              <a:t>b </a:t>
            </a:r>
            <a:r>
              <a:rPr lang="en-US" sz="2800" b="1" i="1" baseline="30000" dirty="0" smtClean="0">
                <a:cs typeface="Times New Roman" pitchFamily="18" charset="0"/>
              </a:rPr>
              <a:t>2 </a:t>
            </a:r>
            <a:r>
              <a:rPr lang="en-US" sz="2800" b="1" i="1" baseline="-30000" dirty="0" smtClean="0">
                <a:cs typeface="Times New Roman" pitchFamily="18" charset="0"/>
              </a:rPr>
              <a:t>– 4ac</a:t>
            </a:r>
            <a:r>
              <a:rPr lang="en-US" sz="2800" dirty="0" smtClean="0"/>
              <a:t>  </a:t>
            </a:r>
            <a:r>
              <a:rPr lang="en-US" sz="2800" b="1" i="1" baseline="-30000" dirty="0" smtClean="0">
                <a:cs typeface="Times New Roman" pitchFamily="18" charset="0"/>
              </a:rPr>
              <a:t>=  0,</a:t>
            </a:r>
            <a:r>
              <a:rPr lang="en-US" sz="2800" b="1" i="1" baseline="30000" dirty="0" smtClean="0">
                <a:cs typeface="Times New Roman" pitchFamily="18" charset="0"/>
              </a:rPr>
              <a:t> </a:t>
            </a:r>
            <a:r>
              <a:rPr lang="en-US" sz="2800" b="1" i="1" baseline="-30000" dirty="0" smtClean="0">
                <a:cs typeface="Times New Roman" pitchFamily="18" charset="0"/>
              </a:rPr>
              <a:t>there is one real solution </a:t>
            </a:r>
          </a:p>
          <a:p>
            <a:pPr eaLnBrk="1" hangingPunct="1">
              <a:buFontTx/>
              <a:buNone/>
            </a:pPr>
            <a:r>
              <a:rPr lang="en-US" baseline="-30000" dirty="0" smtClean="0">
                <a:cs typeface="Times New Roman" pitchFamily="18" charset="0"/>
              </a:rPr>
              <a:t>If </a:t>
            </a:r>
            <a:r>
              <a:rPr lang="en-US" i="1" baseline="-30000" dirty="0" smtClean="0">
                <a:cs typeface="Times New Roman" pitchFamily="18" charset="0"/>
              </a:rPr>
              <a:t>  </a:t>
            </a:r>
            <a:r>
              <a:rPr lang="en-US" sz="2800" b="1" i="1" baseline="-30000" dirty="0" smtClean="0">
                <a:cs typeface="Times New Roman" pitchFamily="18" charset="0"/>
              </a:rPr>
              <a:t>     b </a:t>
            </a:r>
            <a:r>
              <a:rPr lang="en-US" sz="2800" b="1" i="1" baseline="30000" dirty="0" smtClean="0">
                <a:cs typeface="Times New Roman" pitchFamily="18" charset="0"/>
              </a:rPr>
              <a:t>2 </a:t>
            </a:r>
            <a:r>
              <a:rPr lang="en-US" sz="2800" b="1" i="1" baseline="-30000" dirty="0" smtClean="0">
                <a:cs typeface="Times New Roman" pitchFamily="18" charset="0"/>
              </a:rPr>
              <a:t>– 4ac</a:t>
            </a:r>
            <a:r>
              <a:rPr lang="en-US" sz="2800" dirty="0" smtClean="0"/>
              <a:t>    </a:t>
            </a:r>
            <a:r>
              <a:rPr lang="en-US" sz="2800" b="1" i="1" baseline="-30000" dirty="0" smtClean="0">
                <a:cs typeface="Times New Roman" pitchFamily="18" charset="0"/>
              </a:rPr>
              <a:t> &lt;  0,</a:t>
            </a:r>
            <a:r>
              <a:rPr lang="en-US" sz="2800" b="1" i="1" baseline="30000" dirty="0" smtClean="0">
                <a:cs typeface="Times New Roman" pitchFamily="18" charset="0"/>
              </a:rPr>
              <a:t> </a:t>
            </a:r>
            <a:r>
              <a:rPr lang="en-US" sz="2800" b="1" baseline="-30000" dirty="0" smtClean="0">
                <a:cs typeface="Times New Roman" pitchFamily="18" charset="0"/>
              </a:rPr>
              <a:t>there are no real solutions , but two complex  </a:t>
            </a:r>
          </a:p>
          <a:p>
            <a:pPr eaLnBrk="1" hangingPunct="1">
              <a:buFontTx/>
              <a:buNone/>
            </a:pPr>
            <a:r>
              <a:rPr lang="en-US" sz="2800" b="1" baseline="-30000" dirty="0" smtClean="0">
                <a:cs typeface="Times New Roman" pitchFamily="18" charset="0"/>
              </a:rPr>
              <a:t>                                         solution</a:t>
            </a:r>
            <a:r>
              <a:rPr lang="en-US" sz="2800" b="1" dirty="0" smtClean="0"/>
              <a:t> </a:t>
            </a:r>
          </a:p>
          <a:p>
            <a:pPr eaLnBrk="1" hangingPunct="1">
              <a:buFontTx/>
              <a:buNone/>
            </a:pPr>
            <a:endParaRPr lang="en-US" b="1" dirty="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1" name="Rectangle 2"/>
          <p:cNvSpPr>
            <a:spLocks noGrp="1" noChangeArrowheads="1"/>
          </p:cNvSpPr>
          <p:nvPr>
            <p:ph type="title"/>
          </p:nvPr>
        </p:nvSpPr>
        <p:spPr/>
        <p:txBody>
          <a:bodyPr/>
          <a:lstStyle/>
          <a:p>
            <a:pPr eaLnBrk="1" hangingPunct="1"/>
            <a:r>
              <a:rPr lang="en-US" b="1" smtClean="0"/>
              <a:t>Solving Formulas</a:t>
            </a:r>
          </a:p>
        </p:txBody>
      </p:sp>
      <p:sp>
        <p:nvSpPr>
          <p:cNvPr id="6182" name="Rectangle 3"/>
          <p:cNvSpPr>
            <a:spLocks noGrp="1" noChangeArrowheads="1"/>
          </p:cNvSpPr>
          <p:nvPr>
            <p:ph type="body" sz="half" idx="1"/>
          </p:nvPr>
        </p:nvSpPr>
        <p:spPr>
          <a:xfrm>
            <a:off x="457200" y="1676400"/>
            <a:ext cx="7239000" cy="4525963"/>
          </a:xfrm>
        </p:spPr>
        <p:txBody>
          <a:bodyPr/>
          <a:lstStyle/>
          <a:p>
            <a:pPr eaLnBrk="1" hangingPunct="1">
              <a:buFontTx/>
              <a:buNone/>
            </a:pPr>
            <a:r>
              <a:rPr lang="en-US" sz="2400" b="1" u="sng" smtClean="0">
                <a:solidFill>
                  <a:srgbClr val="FF0066"/>
                </a:solidFill>
              </a:rPr>
              <a:t>Volume of Cone</a:t>
            </a:r>
            <a:r>
              <a:rPr lang="en-US" sz="2400" smtClean="0"/>
              <a:t>      </a:t>
            </a:r>
            <a:r>
              <a:rPr lang="en-US" sz="2000" b="1" smtClean="0"/>
              <a:t>V = 1      </a:t>
            </a:r>
            <a:r>
              <a:rPr lang="en-US" sz="2000" b="1" i="1" smtClean="0">
                <a:cs typeface="Times New Roman" pitchFamily="18" charset="0"/>
              </a:rPr>
              <a:t>r</a:t>
            </a:r>
            <a:r>
              <a:rPr lang="en-US" sz="2000" b="1" i="1" baseline="30000" smtClean="0">
                <a:cs typeface="Times New Roman" pitchFamily="18" charset="0"/>
              </a:rPr>
              <a:t>2 </a:t>
            </a:r>
            <a:r>
              <a:rPr lang="en-US" sz="2000" b="1" smtClean="0"/>
              <a:t> h</a:t>
            </a:r>
          </a:p>
          <a:p>
            <a:pPr eaLnBrk="1" hangingPunct="1">
              <a:buFontTx/>
              <a:buNone/>
            </a:pPr>
            <a:r>
              <a:rPr lang="en-US" sz="2000" b="1" smtClean="0"/>
              <a:t>                                                 3</a:t>
            </a:r>
          </a:p>
          <a:p>
            <a:pPr eaLnBrk="1" hangingPunct="1">
              <a:buFontTx/>
              <a:buNone/>
            </a:pPr>
            <a:r>
              <a:rPr lang="en-US" sz="2000" b="1" smtClean="0"/>
              <a:t>3V=</a:t>
            </a:r>
            <a:r>
              <a:rPr lang="en-US" sz="2400" b="1" smtClean="0"/>
              <a:t>     </a:t>
            </a:r>
            <a:r>
              <a:rPr lang="en-US" sz="2400" b="1" i="1" smtClean="0">
                <a:cs typeface="Times New Roman" pitchFamily="18" charset="0"/>
              </a:rPr>
              <a:t>r</a:t>
            </a:r>
            <a:r>
              <a:rPr lang="en-US" sz="2000" b="1" i="1" baseline="30000" smtClean="0">
                <a:cs typeface="Times New Roman" pitchFamily="18" charset="0"/>
              </a:rPr>
              <a:t>2</a:t>
            </a:r>
            <a:r>
              <a:rPr lang="en-US" sz="2000" b="1" smtClean="0"/>
              <a:t> h ( Divide both sides by  h ) </a:t>
            </a:r>
          </a:p>
          <a:p>
            <a:pPr eaLnBrk="1" hangingPunct="1">
              <a:buFontTx/>
              <a:buNone/>
            </a:pPr>
            <a:r>
              <a:rPr lang="en-US" sz="2000" b="1" smtClean="0"/>
              <a:t>and find square root </a:t>
            </a:r>
          </a:p>
          <a:p>
            <a:pPr eaLnBrk="1" hangingPunct="1">
              <a:buFontTx/>
              <a:buNone/>
            </a:pPr>
            <a:r>
              <a:rPr lang="en-US" sz="2000" b="1" smtClean="0"/>
              <a:t> </a:t>
            </a:r>
          </a:p>
          <a:p>
            <a:pPr eaLnBrk="1" hangingPunct="1">
              <a:buFontTx/>
              <a:buNone/>
            </a:pPr>
            <a:r>
              <a:rPr lang="en-US" sz="2000" b="1" smtClean="0"/>
              <a:t>r =  +          3V </a:t>
            </a:r>
          </a:p>
          <a:p>
            <a:pPr eaLnBrk="1" hangingPunct="1">
              <a:buFontTx/>
              <a:buNone/>
            </a:pPr>
            <a:r>
              <a:rPr lang="en-US" sz="2000" b="1" smtClean="0"/>
              <a:t>       -              h </a:t>
            </a:r>
          </a:p>
          <a:p>
            <a:pPr eaLnBrk="1" hangingPunct="1">
              <a:buFontTx/>
              <a:buNone/>
            </a:pPr>
            <a:r>
              <a:rPr lang="en-US" sz="2000" b="1" smtClean="0"/>
              <a:t>     </a:t>
            </a:r>
          </a:p>
        </p:txBody>
      </p:sp>
      <p:graphicFrame>
        <p:nvGraphicFramePr>
          <p:cNvPr id="6179" name="Object 35"/>
          <p:cNvGraphicFramePr>
            <a:graphicFrameLocks noChangeAspect="1"/>
          </p:cNvGraphicFramePr>
          <p:nvPr>
            <p:ph sz="quarter" idx="2"/>
          </p:nvPr>
        </p:nvGraphicFramePr>
        <p:xfrm>
          <a:off x="6610350" y="2586038"/>
          <a:ext cx="114300" cy="215900"/>
        </p:xfrm>
        <a:graphic>
          <a:graphicData uri="http://schemas.openxmlformats.org/presentationml/2006/ole">
            <p:oleObj spid="_x0000_s6179" name="Equation" r:id="rId3" imgW="114120" imgH="215640" progId="Equation.3">
              <p:embed/>
            </p:oleObj>
          </a:graphicData>
        </a:graphic>
      </p:graphicFrame>
      <p:sp>
        <p:nvSpPr>
          <p:cNvPr id="6183" name="Rectangle 42"/>
          <p:cNvSpPr>
            <a:spLocks noGrp="1" noChangeArrowheads="1"/>
          </p:cNvSpPr>
          <p:nvPr>
            <p:ph sz="quarter" idx="3"/>
          </p:nvPr>
        </p:nvSpPr>
        <p:spPr/>
        <p:txBody>
          <a:bodyPr/>
          <a:lstStyle/>
          <a:p>
            <a:pPr eaLnBrk="1" hangingPunct="1">
              <a:buNone/>
            </a:pPr>
            <a:endParaRPr lang="en-US" sz="2400" dirty="0" smtClean="0"/>
          </a:p>
        </p:txBody>
      </p:sp>
      <p:sp>
        <p:nvSpPr>
          <p:cNvPr id="6184" name="Line 7"/>
          <p:cNvSpPr>
            <a:spLocks noChangeShapeType="1"/>
          </p:cNvSpPr>
          <p:nvPr/>
        </p:nvSpPr>
        <p:spPr bwMode="auto">
          <a:xfrm>
            <a:off x="1524000" y="3962400"/>
            <a:ext cx="609600" cy="0"/>
          </a:xfrm>
          <a:prstGeom prst="line">
            <a:avLst/>
          </a:prstGeom>
          <a:noFill/>
          <a:ln w="9525">
            <a:solidFill>
              <a:schemeClr val="tx1"/>
            </a:solidFill>
            <a:round/>
            <a:headEnd/>
            <a:tailEnd/>
          </a:ln>
        </p:spPr>
        <p:txBody>
          <a:bodyPr/>
          <a:lstStyle/>
          <a:p>
            <a:endParaRPr lang="en-US"/>
          </a:p>
        </p:txBody>
      </p:sp>
      <p:graphicFrame>
        <p:nvGraphicFramePr>
          <p:cNvPr id="6152" name="Object 8"/>
          <p:cNvGraphicFramePr>
            <a:graphicFrameLocks noChangeAspect="1"/>
          </p:cNvGraphicFramePr>
          <p:nvPr/>
        </p:nvGraphicFramePr>
        <p:xfrm>
          <a:off x="3505200" y="1752600"/>
          <a:ext cx="311150" cy="311150"/>
        </p:xfrm>
        <a:graphic>
          <a:graphicData uri="http://schemas.openxmlformats.org/presentationml/2006/ole">
            <p:oleObj spid="_x0000_s6152" name="Equation" r:id="rId4" imgW="139680" imgH="139680" progId="Equation.3">
              <p:embed/>
            </p:oleObj>
          </a:graphicData>
        </a:graphic>
      </p:graphicFrame>
      <p:graphicFrame>
        <p:nvGraphicFramePr>
          <p:cNvPr id="6153" name="Object 9"/>
          <p:cNvGraphicFramePr>
            <a:graphicFrameLocks noChangeAspect="1"/>
          </p:cNvGraphicFramePr>
          <p:nvPr/>
        </p:nvGraphicFramePr>
        <p:xfrm>
          <a:off x="990600" y="2590800"/>
          <a:ext cx="311150" cy="311150"/>
        </p:xfrm>
        <a:graphic>
          <a:graphicData uri="http://schemas.openxmlformats.org/presentationml/2006/ole">
            <p:oleObj spid="_x0000_s6153" name="Equation" r:id="rId5" imgW="139680" imgH="139680" progId="Equation.3">
              <p:embed/>
            </p:oleObj>
          </a:graphicData>
        </a:graphic>
      </p:graphicFrame>
      <p:sp>
        <p:nvSpPr>
          <p:cNvPr id="6185" name="Line 10"/>
          <p:cNvSpPr>
            <a:spLocks noChangeShapeType="1"/>
          </p:cNvSpPr>
          <p:nvPr/>
        </p:nvSpPr>
        <p:spPr bwMode="auto">
          <a:xfrm>
            <a:off x="3352800" y="2057400"/>
            <a:ext cx="152400" cy="0"/>
          </a:xfrm>
          <a:prstGeom prst="line">
            <a:avLst/>
          </a:prstGeom>
          <a:noFill/>
          <a:ln w="9525">
            <a:solidFill>
              <a:schemeClr val="tx1"/>
            </a:solidFill>
            <a:round/>
            <a:headEnd/>
            <a:tailEnd/>
          </a:ln>
        </p:spPr>
        <p:txBody>
          <a:bodyPr/>
          <a:lstStyle/>
          <a:p>
            <a:endParaRPr lang="en-US"/>
          </a:p>
        </p:txBody>
      </p:sp>
      <p:sp>
        <p:nvSpPr>
          <p:cNvPr id="6186" name="AutoShape 11"/>
          <p:cNvSpPr>
            <a:spLocks noChangeArrowheads="1"/>
          </p:cNvSpPr>
          <p:nvPr/>
        </p:nvSpPr>
        <p:spPr bwMode="auto">
          <a:xfrm>
            <a:off x="5943600" y="1143000"/>
            <a:ext cx="1219200" cy="15240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2400">
                <a:latin typeface="Times New Roman" pitchFamily="18" charset="0"/>
              </a:rPr>
              <a:t>    </a:t>
            </a:r>
            <a:r>
              <a:rPr lang="en-US" sz="2400">
                <a:solidFill>
                  <a:srgbClr val="FF0066"/>
                </a:solidFill>
                <a:latin typeface="Times New Roman" pitchFamily="18" charset="0"/>
              </a:rPr>
              <a:t>h</a:t>
            </a:r>
          </a:p>
        </p:txBody>
      </p:sp>
      <p:sp>
        <p:nvSpPr>
          <p:cNvPr id="6187" name="Oval 12"/>
          <p:cNvSpPr>
            <a:spLocks noChangeArrowheads="1"/>
          </p:cNvSpPr>
          <p:nvPr/>
        </p:nvSpPr>
        <p:spPr bwMode="auto">
          <a:xfrm>
            <a:off x="5943600" y="2514600"/>
            <a:ext cx="12192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188" name="Line 13"/>
          <p:cNvSpPr>
            <a:spLocks noChangeShapeType="1"/>
          </p:cNvSpPr>
          <p:nvPr/>
        </p:nvSpPr>
        <p:spPr bwMode="auto">
          <a:xfrm>
            <a:off x="6553200" y="1219200"/>
            <a:ext cx="0" cy="1447800"/>
          </a:xfrm>
          <a:prstGeom prst="line">
            <a:avLst/>
          </a:prstGeom>
          <a:noFill/>
          <a:ln w="9525">
            <a:solidFill>
              <a:schemeClr val="tx1"/>
            </a:solidFill>
            <a:round/>
            <a:headEnd/>
            <a:tailEnd/>
          </a:ln>
        </p:spPr>
        <p:txBody>
          <a:bodyPr/>
          <a:lstStyle/>
          <a:p>
            <a:endParaRPr lang="en-US"/>
          </a:p>
        </p:txBody>
      </p:sp>
      <p:sp>
        <p:nvSpPr>
          <p:cNvPr id="6189" name="Line 14"/>
          <p:cNvSpPr>
            <a:spLocks noChangeShapeType="1"/>
          </p:cNvSpPr>
          <p:nvPr/>
        </p:nvSpPr>
        <p:spPr bwMode="auto">
          <a:xfrm flipV="1">
            <a:off x="5943600" y="2667000"/>
            <a:ext cx="609600" cy="0"/>
          </a:xfrm>
          <a:prstGeom prst="line">
            <a:avLst/>
          </a:prstGeom>
          <a:noFill/>
          <a:ln w="9525">
            <a:solidFill>
              <a:schemeClr val="tx1"/>
            </a:solidFill>
            <a:round/>
            <a:headEnd/>
            <a:tailEnd/>
          </a:ln>
        </p:spPr>
        <p:txBody>
          <a:bodyPr/>
          <a:lstStyle/>
          <a:p>
            <a:endParaRPr lang="en-US"/>
          </a:p>
        </p:txBody>
      </p:sp>
      <p:sp>
        <p:nvSpPr>
          <p:cNvPr id="6190" name="Text Box 15"/>
          <p:cNvSpPr txBox="1">
            <a:spLocks noChangeArrowheads="1"/>
          </p:cNvSpPr>
          <p:nvPr/>
        </p:nvSpPr>
        <p:spPr bwMode="auto">
          <a:xfrm>
            <a:off x="6019800" y="2667000"/>
            <a:ext cx="285750" cy="457200"/>
          </a:xfrm>
          <a:prstGeom prst="rect">
            <a:avLst/>
          </a:prstGeom>
          <a:noFill/>
          <a:ln w="9525">
            <a:noFill/>
            <a:miter lim="800000"/>
            <a:headEnd/>
            <a:tailEnd/>
          </a:ln>
        </p:spPr>
        <p:txBody>
          <a:bodyPr wrap="none">
            <a:spAutoFit/>
          </a:bodyPr>
          <a:lstStyle/>
          <a:p>
            <a:r>
              <a:rPr lang="en-US" sz="2400">
                <a:solidFill>
                  <a:srgbClr val="FF0066"/>
                </a:solidFill>
                <a:latin typeface="Times New Roman" pitchFamily="18" charset="0"/>
              </a:rPr>
              <a:t>r</a:t>
            </a:r>
          </a:p>
        </p:txBody>
      </p:sp>
      <p:sp>
        <p:nvSpPr>
          <p:cNvPr id="6191" name="Text Box 16"/>
          <p:cNvSpPr txBox="1">
            <a:spLocks noChangeArrowheads="1"/>
          </p:cNvSpPr>
          <p:nvPr/>
        </p:nvSpPr>
        <p:spPr bwMode="auto">
          <a:xfrm>
            <a:off x="228600" y="4876800"/>
            <a:ext cx="4202113" cy="1676400"/>
          </a:xfrm>
          <a:prstGeom prst="rect">
            <a:avLst/>
          </a:prstGeom>
          <a:noFill/>
          <a:ln w="9525">
            <a:noFill/>
            <a:miter lim="800000"/>
            <a:headEnd/>
            <a:tailEnd/>
          </a:ln>
        </p:spPr>
        <p:txBody>
          <a:bodyPr wrap="none">
            <a:spAutoFit/>
          </a:bodyPr>
          <a:lstStyle/>
          <a:p>
            <a:r>
              <a:rPr lang="en-US" sz="2400" b="1" u="sng">
                <a:solidFill>
                  <a:srgbClr val="FF0066"/>
                </a:solidFill>
                <a:latin typeface="Times New Roman" pitchFamily="18" charset="0"/>
              </a:rPr>
              <a:t>Volume of Cylinder</a:t>
            </a:r>
            <a:r>
              <a:rPr lang="en-US" sz="2400" b="1">
                <a:latin typeface="Times New Roman" pitchFamily="18" charset="0"/>
              </a:rPr>
              <a:t>  V=     </a:t>
            </a:r>
            <a:r>
              <a:rPr lang="en-US" sz="2400" b="1" i="1">
                <a:latin typeface="Times New Roman" pitchFamily="18" charset="0"/>
                <a:cs typeface="Times New Roman" pitchFamily="18" charset="0"/>
              </a:rPr>
              <a:t>r</a:t>
            </a:r>
            <a:r>
              <a:rPr lang="en-US" sz="2400" b="1" i="1" baseline="30000">
                <a:latin typeface="Times New Roman" pitchFamily="18" charset="0"/>
                <a:cs typeface="Times New Roman" pitchFamily="18" charset="0"/>
              </a:rPr>
              <a:t>2 </a:t>
            </a:r>
            <a:r>
              <a:rPr lang="en-US" sz="2400" b="1">
                <a:latin typeface="Times New Roman" pitchFamily="18" charset="0"/>
              </a:rPr>
              <a:t> h</a:t>
            </a:r>
          </a:p>
          <a:p>
            <a:endParaRPr lang="en-US" sz="2400" b="1">
              <a:latin typeface="Times New Roman" pitchFamily="18" charset="0"/>
            </a:endParaRPr>
          </a:p>
          <a:p>
            <a:endParaRPr lang="en-US" sz="2400" b="1">
              <a:latin typeface="Times New Roman" pitchFamily="18" charset="0"/>
            </a:endParaRPr>
          </a:p>
          <a:p>
            <a:endParaRPr lang="en-US" sz="2400" b="1" i="1" baseline="30000">
              <a:latin typeface="Times New Roman" pitchFamily="18" charset="0"/>
              <a:cs typeface="Times New Roman" pitchFamily="18" charset="0"/>
            </a:endParaRPr>
          </a:p>
          <a:p>
            <a:r>
              <a:rPr lang="en-US" sz="2400" b="1" i="1" baseline="30000">
                <a:latin typeface="Times New Roman" pitchFamily="18" charset="0"/>
                <a:cs typeface="Times New Roman" pitchFamily="18" charset="0"/>
              </a:rPr>
              <a:t> </a:t>
            </a:r>
          </a:p>
        </p:txBody>
      </p:sp>
      <p:graphicFrame>
        <p:nvGraphicFramePr>
          <p:cNvPr id="6161" name="Object 17"/>
          <p:cNvGraphicFramePr>
            <a:graphicFrameLocks noChangeAspect="1"/>
          </p:cNvGraphicFramePr>
          <p:nvPr/>
        </p:nvGraphicFramePr>
        <p:xfrm>
          <a:off x="3429000" y="4953000"/>
          <a:ext cx="311150" cy="311150"/>
        </p:xfrm>
        <a:graphic>
          <a:graphicData uri="http://schemas.openxmlformats.org/presentationml/2006/ole">
            <p:oleObj spid="_x0000_s6161" name="Equation" r:id="rId6" imgW="139680" imgH="139680" progId="Equation.3">
              <p:embed/>
            </p:oleObj>
          </a:graphicData>
        </a:graphic>
      </p:graphicFrame>
      <p:sp>
        <p:nvSpPr>
          <p:cNvPr id="6192" name="AutoShape 18"/>
          <p:cNvSpPr>
            <a:spLocks noChangeArrowheads="1"/>
          </p:cNvSpPr>
          <p:nvPr/>
        </p:nvSpPr>
        <p:spPr bwMode="auto">
          <a:xfrm>
            <a:off x="6172200" y="4572000"/>
            <a:ext cx="914400" cy="1371600"/>
          </a:xfrm>
          <a:prstGeom prst="can">
            <a:avLst>
              <a:gd name="adj" fmla="val 37500"/>
            </a:avLst>
          </a:prstGeom>
          <a:solidFill>
            <a:schemeClr val="accent1"/>
          </a:solidFill>
          <a:ln w="9525">
            <a:solidFill>
              <a:schemeClr val="tx1"/>
            </a:solidFill>
            <a:round/>
            <a:headEnd/>
            <a:tailEnd/>
          </a:ln>
        </p:spPr>
        <p:txBody>
          <a:bodyPr wrap="none" anchor="ctr"/>
          <a:lstStyle/>
          <a:p>
            <a:pPr algn="ctr"/>
            <a:r>
              <a:rPr lang="en-US" sz="2400">
                <a:latin typeface="Times New Roman" pitchFamily="18" charset="0"/>
              </a:rPr>
              <a:t>    h</a:t>
            </a:r>
          </a:p>
        </p:txBody>
      </p:sp>
      <p:sp>
        <p:nvSpPr>
          <p:cNvPr id="6193" name="Oval 19"/>
          <p:cNvSpPr>
            <a:spLocks noChangeArrowheads="1"/>
          </p:cNvSpPr>
          <p:nvPr/>
        </p:nvSpPr>
        <p:spPr bwMode="auto">
          <a:xfrm>
            <a:off x="6172200" y="5638800"/>
            <a:ext cx="914400" cy="304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194" name="Line 20"/>
          <p:cNvSpPr>
            <a:spLocks noChangeShapeType="1"/>
          </p:cNvSpPr>
          <p:nvPr/>
        </p:nvSpPr>
        <p:spPr bwMode="auto">
          <a:xfrm flipV="1">
            <a:off x="6172200" y="5791200"/>
            <a:ext cx="457200" cy="0"/>
          </a:xfrm>
          <a:prstGeom prst="line">
            <a:avLst/>
          </a:prstGeom>
          <a:noFill/>
          <a:ln w="9525">
            <a:solidFill>
              <a:schemeClr val="tx1"/>
            </a:solidFill>
            <a:round/>
            <a:headEnd/>
            <a:tailEnd/>
          </a:ln>
        </p:spPr>
        <p:txBody>
          <a:bodyPr/>
          <a:lstStyle/>
          <a:p>
            <a:endParaRPr lang="en-US"/>
          </a:p>
        </p:txBody>
      </p:sp>
      <p:sp>
        <p:nvSpPr>
          <p:cNvPr id="6195" name="Line 21"/>
          <p:cNvSpPr>
            <a:spLocks noChangeShapeType="1"/>
          </p:cNvSpPr>
          <p:nvPr/>
        </p:nvSpPr>
        <p:spPr bwMode="auto">
          <a:xfrm>
            <a:off x="6629400" y="4724400"/>
            <a:ext cx="0" cy="1066800"/>
          </a:xfrm>
          <a:prstGeom prst="line">
            <a:avLst/>
          </a:prstGeom>
          <a:noFill/>
          <a:ln w="9525">
            <a:solidFill>
              <a:schemeClr val="tx1"/>
            </a:solidFill>
            <a:round/>
            <a:headEnd/>
            <a:tailEnd/>
          </a:ln>
        </p:spPr>
        <p:txBody>
          <a:bodyPr/>
          <a:lstStyle/>
          <a:p>
            <a:endParaRPr lang="en-US"/>
          </a:p>
        </p:txBody>
      </p:sp>
      <p:sp>
        <p:nvSpPr>
          <p:cNvPr id="6196" name="Line 22"/>
          <p:cNvSpPr>
            <a:spLocks noChangeShapeType="1"/>
          </p:cNvSpPr>
          <p:nvPr/>
        </p:nvSpPr>
        <p:spPr bwMode="auto">
          <a:xfrm>
            <a:off x="6172200" y="4724400"/>
            <a:ext cx="457200" cy="0"/>
          </a:xfrm>
          <a:prstGeom prst="line">
            <a:avLst/>
          </a:prstGeom>
          <a:noFill/>
          <a:ln w="9525">
            <a:solidFill>
              <a:schemeClr val="tx1"/>
            </a:solidFill>
            <a:round/>
            <a:headEnd/>
            <a:tailEnd/>
          </a:ln>
        </p:spPr>
        <p:txBody>
          <a:bodyPr/>
          <a:lstStyle/>
          <a:p>
            <a:endParaRPr lang="en-US"/>
          </a:p>
        </p:txBody>
      </p:sp>
      <p:sp>
        <p:nvSpPr>
          <p:cNvPr id="6197" name="Text Box 23"/>
          <p:cNvSpPr txBox="1">
            <a:spLocks noChangeArrowheads="1"/>
          </p:cNvSpPr>
          <p:nvPr/>
        </p:nvSpPr>
        <p:spPr bwMode="auto">
          <a:xfrm>
            <a:off x="6324600" y="4267200"/>
            <a:ext cx="285750" cy="457200"/>
          </a:xfrm>
          <a:prstGeom prst="rect">
            <a:avLst/>
          </a:prstGeom>
          <a:noFill/>
          <a:ln w="9525">
            <a:noFill/>
            <a:miter lim="800000"/>
            <a:headEnd/>
            <a:tailEnd/>
          </a:ln>
        </p:spPr>
        <p:txBody>
          <a:bodyPr wrap="none">
            <a:spAutoFit/>
          </a:bodyPr>
          <a:lstStyle/>
          <a:p>
            <a:r>
              <a:rPr lang="en-US" sz="2400">
                <a:latin typeface="Times New Roman" pitchFamily="18" charset="0"/>
              </a:rPr>
              <a:t>r</a:t>
            </a:r>
          </a:p>
        </p:txBody>
      </p:sp>
      <p:sp>
        <p:nvSpPr>
          <p:cNvPr id="6198" name="Text Box 24"/>
          <p:cNvSpPr txBox="1">
            <a:spLocks noChangeArrowheads="1"/>
          </p:cNvSpPr>
          <p:nvPr/>
        </p:nvSpPr>
        <p:spPr bwMode="auto">
          <a:xfrm>
            <a:off x="2971800" y="5305425"/>
            <a:ext cx="1979613" cy="1552575"/>
          </a:xfrm>
          <a:prstGeom prst="rect">
            <a:avLst/>
          </a:prstGeom>
          <a:noFill/>
          <a:ln w="9525">
            <a:noFill/>
            <a:miter lim="800000"/>
            <a:headEnd/>
            <a:tailEnd/>
          </a:ln>
        </p:spPr>
        <p:txBody>
          <a:bodyPr wrap="none">
            <a:spAutoFit/>
          </a:bodyPr>
          <a:lstStyle/>
          <a:p>
            <a:r>
              <a:rPr lang="en-US" sz="2400" b="1">
                <a:latin typeface="Times New Roman" pitchFamily="18" charset="0"/>
              </a:rPr>
              <a:t>     V      = </a:t>
            </a:r>
            <a:r>
              <a:rPr lang="en-US" sz="2400" b="1" i="1">
                <a:latin typeface="Times New Roman" pitchFamily="18" charset="0"/>
                <a:cs typeface="Times New Roman" pitchFamily="18" charset="0"/>
              </a:rPr>
              <a:t>r</a:t>
            </a:r>
            <a:r>
              <a:rPr lang="en-US" sz="2400" b="1" i="1" baseline="30000">
                <a:latin typeface="Times New Roman" pitchFamily="18" charset="0"/>
                <a:cs typeface="Times New Roman" pitchFamily="18" charset="0"/>
              </a:rPr>
              <a:t>2</a:t>
            </a:r>
            <a:endParaRPr lang="en-US" sz="2400" b="1">
              <a:latin typeface="Times New Roman" pitchFamily="18" charset="0"/>
            </a:endParaRPr>
          </a:p>
          <a:p>
            <a:r>
              <a:rPr lang="en-US" sz="2400" b="1">
                <a:latin typeface="Times New Roman" pitchFamily="18" charset="0"/>
              </a:rPr>
              <a:t>     h</a:t>
            </a:r>
          </a:p>
          <a:p>
            <a:r>
              <a:rPr lang="en-US" sz="2400" b="1">
                <a:latin typeface="Times New Roman" pitchFamily="18" charset="0"/>
              </a:rPr>
              <a:t>r =  +           V</a:t>
            </a:r>
          </a:p>
          <a:p>
            <a:r>
              <a:rPr lang="en-US" sz="2400" b="1">
                <a:latin typeface="Times New Roman" pitchFamily="18" charset="0"/>
              </a:rPr>
              <a:t>       - </a:t>
            </a:r>
            <a:r>
              <a:rPr lang="en-US" sz="2400" b="1" i="1">
                <a:latin typeface="Times New Roman" pitchFamily="18" charset="0"/>
                <a:cs typeface="Times New Roman" pitchFamily="18" charset="0"/>
              </a:rPr>
              <a:t>            </a:t>
            </a:r>
            <a:r>
              <a:rPr lang="en-US" sz="2400" b="1">
                <a:latin typeface="Times New Roman" pitchFamily="18" charset="0"/>
              </a:rPr>
              <a:t>h</a:t>
            </a:r>
          </a:p>
        </p:txBody>
      </p:sp>
      <p:graphicFrame>
        <p:nvGraphicFramePr>
          <p:cNvPr id="6169" name="Object 25"/>
          <p:cNvGraphicFramePr>
            <a:graphicFrameLocks noChangeAspect="1"/>
          </p:cNvGraphicFramePr>
          <p:nvPr/>
        </p:nvGraphicFramePr>
        <p:xfrm>
          <a:off x="4343400" y="6546850"/>
          <a:ext cx="311150" cy="311150"/>
        </p:xfrm>
        <a:graphic>
          <a:graphicData uri="http://schemas.openxmlformats.org/presentationml/2006/ole">
            <p:oleObj spid="_x0000_s6169" name="Equation" r:id="rId7" imgW="139680" imgH="139680" progId="Equation.3">
              <p:embed/>
            </p:oleObj>
          </a:graphicData>
        </a:graphic>
      </p:graphicFrame>
      <p:sp>
        <p:nvSpPr>
          <p:cNvPr id="6199" name="Line 26"/>
          <p:cNvSpPr>
            <a:spLocks noChangeShapeType="1"/>
          </p:cNvSpPr>
          <p:nvPr/>
        </p:nvSpPr>
        <p:spPr bwMode="auto">
          <a:xfrm>
            <a:off x="4343400" y="6096000"/>
            <a:ext cx="685800" cy="0"/>
          </a:xfrm>
          <a:prstGeom prst="line">
            <a:avLst/>
          </a:prstGeom>
          <a:noFill/>
          <a:ln w="9525">
            <a:solidFill>
              <a:schemeClr val="tx1"/>
            </a:solidFill>
            <a:round/>
            <a:headEnd/>
            <a:tailEnd/>
          </a:ln>
        </p:spPr>
        <p:txBody>
          <a:bodyPr/>
          <a:lstStyle/>
          <a:p>
            <a:endParaRPr lang="en-US"/>
          </a:p>
        </p:txBody>
      </p:sp>
      <p:sp>
        <p:nvSpPr>
          <p:cNvPr id="6200" name="Line 27"/>
          <p:cNvSpPr>
            <a:spLocks noChangeShapeType="1"/>
          </p:cNvSpPr>
          <p:nvPr/>
        </p:nvSpPr>
        <p:spPr bwMode="auto">
          <a:xfrm>
            <a:off x="3962400" y="6324600"/>
            <a:ext cx="228600" cy="304800"/>
          </a:xfrm>
          <a:prstGeom prst="line">
            <a:avLst/>
          </a:prstGeom>
          <a:noFill/>
          <a:ln w="9525">
            <a:solidFill>
              <a:schemeClr val="tx1"/>
            </a:solidFill>
            <a:round/>
            <a:headEnd/>
            <a:tailEnd/>
          </a:ln>
        </p:spPr>
        <p:txBody>
          <a:bodyPr/>
          <a:lstStyle/>
          <a:p>
            <a:endParaRPr lang="en-US"/>
          </a:p>
        </p:txBody>
      </p:sp>
      <p:sp>
        <p:nvSpPr>
          <p:cNvPr id="6201" name="Line 28"/>
          <p:cNvSpPr>
            <a:spLocks noChangeShapeType="1"/>
          </p:cNvSpPr>
          <p:nvPr/>
        </p:nvSpPr>
        <p:spPr bwMode="auto">
          <a:xfrm flipV="1">
            <a:off x="4191000" y="6096000"/>
            <a:ext cx="152400" cy="533400"/>
          </a:xfrm>
          <a:prstGeom prst="line">
            <a:avLst/>
          </a:prstGeom>
          <a:noFill/>
          <a:ln w="9525">
            <a:solidFill>
              <a:schemeClr val="tx1"/>
            </a:solidFill>
            <a:round/>
            <a:headEnd/>
            <a:tailEnd/>
          </a:ln>
        </p:spPr>
        <p:txBody>
          <a:bodyPr/>
          <a:lstStyle/>
          <a:p>
            <a:endParaRPr lang="en-US"/>
          </a:p>
        </p:txBody>
      </p:sp>
      <p:sp>
        <p:nvSpPr>
          <p:cNvPr id="6202" name="Line 29"/>
          <p:cNvSpPr>
            <a:spLocks noChangeShapeType="1"/>
          </p:cNvSpPr>
          <p:nvPr/>
        </p:nvSpPr>
        <p:spPr bwMode="auto">
          <a:xfrm>
            <a:off x="4343400" y="6400800"/>
            <a:ext cx="609600" cy="0"/>
          </a:xfrm>
          <a:prstGeom prst="line">
            <a:avLst/>
          </a:prstGeom>
          <a:noFill/>
          <a:ln w="9525">
            <a:solidFill>
              <a:schemeClr val="tx1"/>
            </a:solidFill>
            <a:round/>
            <a:headEnd/>
            <a:tailEnd/>
          </a:ln>
        </p:spPr>
        <p:txBody>
          <a:bodyPr/>
          <a:lstStyle/>
          <a:p>
            <a:endParaRPr lang="en-US"/>
          </a:p>
        </p:txBody>
      </p:sp>
      <p:sp>
        <p:nvSpPr>
          <p:cNvPr id="6203" name="Text Box 30"/>
          <p:cNvSpPr txBox="1">
            <a:spLocks noChangeArrowheads="1"/>
          </p:cNvSpPr>
          <p:nvPr/>
        </p:nvSpPr>
        <p:spPr bwMode="auto">
          <a:xfrm>
            <a:off x="2667000" y="6400800"/>
            <a:ext cx="184150" cy="457200"/>
          </a:xfrm>
          <a:prstGeom prst="rect">
            <a:avLst/>
          </a:prstGeom>
          <a:noFill/>
          <a:ln w="9525">
            <a:noFill/>
            <a:miter lim="800000"/>
            <a:headEnd/>
            <a:tailEnd/>
          </a:ln>
        </p:spPr>
        <p:txBody>
          <a:bodyPr wrap="none">
            <a:spAutoFit/>
          </a:bodyPr>
          <a:lstStyle/>
          <a:p>
            <a:endParaRPr lang="en-US" sz="2400">
              <a:latin typeface="Times New Roman" pitchFamily="18" charset="0"/>
            </a:endParaRPr>
          </a:p>
        </p:txBody>
      </p:sp>
      <p:graphicFrame>
        <p:nvGraphicFramePr>
          <p:cNvPr id="6175" name="Object 31"/>
          <p:cNvGraphicFramePr>
            <a:graphicFrameLocks noChangeAspect="1"/>
          </p:cNvGraphicFramePr>
          <p:nvPr/>
        </p:nvGraphicFramePr>
        <p:xfrm>
          <a:off x="3124200" y="5791200"/>
          <a:ext cx="311150" cy="311150"/>
        </p:xfrm>
        <a:graphic>
          <a:graphicData uri="http://schemas.openxmlformats.org/presentationml/2006/ole">
            <p:oleObj spid="_x0000_s6175" name="Equation" r:id="rId8" imgW="139680" imgH="139680" progId="Equation.3">
              <p:embed/>
            </p:oleObj>
          </a:graphicData>
        </a:graphic>
      </p:graphicFrame>
      <p:sp>
        <p:nvSpPr>
          <p:cNvPr id="6204" name="Line 32"/>
          <p:cNvSpPr>
            <a:spLocks noChangeShapeType="1"/>
          </p:cNvSpPr>
          <p:nvPr/>
        </p:nvSpPr>
        <p:spPr bwMode="auto">
          <a:xfrm>
            <a:off x="3200400" y="5715000"/>
            <a:ext cx="609600" cy="0"/>
          </a:xfrm>
          <a:prstGeom prst="line">
            <a:avLst/>
          </a:prstGeom>
          <a:noFill/>
          <a:ln w="9525">
            <a:solidFill>
              <a:schemeClr val="tx1"/>
            </a:solidFill>
            <a:round/>
            <a:headEnd/>
            <a:tailEnd/>
          </a:ln>
        </p:spPr>
        <p:txBody>
          <a:bodyPr/>
          <a:lstStyle/>
          <a:p>
            <a:endParaRPr lang="en-US"/>
          </a:p>
        </p:txBody>
      </p:sp>
      <p:sp>
        <p:nvSpPr>
          <p:cNvPr id="6205" name="Text Box 33"/>
          <p:cNvSpPr txBox="1">
            <a:spLocks noChangeArrowheads="1"/>
          </p:cNvSpPr>
          <p:nvPr/>
        </p:nvSpPr>
        <p:spPr bwMode="auto">
          <a:xfrm>
            <a:off x="0" y="5527675"/>
            <a:ext cx="3392488" cy="822325"/>
          </a:xfrm>
          <a:prstGeom prst="rect">
            <a:avLst/>
          </a:prstGeom>
          <a:noFill/>
          <a:ln w="9525">
            <a:noFill/>
            <a:miter lim="800000"/>
            <a:headEnd/>
            <a:tailEnd/>
          </a:ln>
        </p:spPr>
        <p:txBody>
          <a:bodyPr>
            <a:spAutoFit/>
          </a:bodyPr>
          <a:lstStyle/>
          <a:p>
            <a:r>
              <a:rPr lang="en-US" sz="2400" b="1">
                <a:latin typeface="Times New Roman" pitchFamily="18" charset="0"/>
              </a:rPr>
              <a:t>(Dividing both sides </a:t>
            </a:r>
          </a:p>
          <a:p>
            <a:r>
              <a:rPr lang="en-US" sz="2400" b="1">
                <a:latin typeface="Times New Roman" pitchFamily="18" charset="0"/>
              </a:rPr>
              <a:t>by       h )</a:t>
            </a:r>
          </a:p>
        </p:txBody>
      </p:sp>
      <p:graphicFrame>
        <p:nvGraphicFramePr>
          <p:cNvPr id="6178" name="Object 34"/>
          <p:cNvGraphicFramePr>
            <a:graphicFrameLocks noChangeAspect="1"/>
          </p:cNvGraphicFramePr>
          <p:nvPr/>
        </p:nvGraphicFramePr>
        <p:xfrm>
          <a:off x="533400" y="6019800"/>
          <a:ext cx="311150" cy="311150"/>
        </p:xfrm>
        <a:graphic>
          <a:graphicData uri="http://schemas.openxmlformats.org/presentationml/2006/ole">
            <p:oleObj spid="_x0000_s6178" name="Equation" r:id="rId9" imgW="139680" imgH="139680" progId="Equation.3">
              <p:embed/>
            </p:oleObj>
          </a:graphicData>
        </a:graphic>
      </p:graphicFrame>
      <p:sp>
        <p:nvSpPr>
          <p:cNvPr id="6206" name="Line 37"/>
          <p:cNvSpPr>
            <a:spLocks noChangeShapeType="1"/>
          </p:cNvSpPr>
          <p:nvPr/>
        </p:nvSpPr>
        <p:spPr bwMode="auto">
          <a:xfrm>
            <a:off x="1295400" y="4038600"/>
            <a:ext cx="228600" cy="304800"/>
          </a:xfrm>
          <a:prstGeom prst="line">
            <a:avLst/>
          </a:prstGeom>
          <a:noFill/>
          <a:ln w="9525">
            <a:solidFill>
              <a:schemeClr val="tx1"/>
            </a:solidFill>
            <a:round/>
            <a:headEnd/>
            <a:tailEnd/>
          </a:ln>
        </p:spPr>
        <p:txBody>
          <a:bodyPr/>
          <a:lstStyle/>
          <a:p>
            <a:endParaRPr lang="en-US"/>
          </a:p>
        </p:txBody>
      </p:sp>
      <p:sp>
        <p:nvSpPr>
          <p:cNvPr id="6207" name="Line 38"/>
          <p:cNvSpPr>
            <a:spLocks noChangeShapeType="1"/>
          </p:cNvSpPr>
          <p:nvPr/>
        </p:nvSpPr>
        <p:spPr bwMode="auto">
          <a:xfrm flipV="1">
            <a:off x="1524000" y="3581400"/>
            <a:ext cx="76200" cy="762000"/>
          </a:xfrm>
          <a:prstGeom prst="line">
            <a:avLst/>
          </a:prstGeom>
          <a:noFill/>
          <a:ln w="9525">
            <a:solidFill>
              <a:schemeClr val="tx1"/>
            </a:solidFill>
            <a:round/>
            <a:headEnd/>
            <a:tailEnd/>
          </a:ln>
        </p:spPr>
        <p:txBody>
          <a:bodyPr/>
          <a:lstStyle/>
          <a:p>
            <a:endParaRPr lang="en-US"/>
          </a:p>
        </p:txBody>
      </p:sp>
      <p:sp>
        <p:nvSpPr>
          <p:cNvPr id="6208" name="Line 39"/>
          <p:cNvSpPr>
            <a:spLocks noChangeShapeType="1"/>
          </p:cNvSpPr>
          <p:nvPr/>
        </p:nvSpPr>
        <p:spPr bwMode="auto">
          <a:xfrm>
            <a:off x="1600200" y="3581400"/>
            <a:ext cx="762000" cy="0"/>
          </a:xfrm>
          <a:prstGeom prst="line">
            <a:avLst/>
          </a:prstGeom>
          <a:noFill/>
          <a:ln w="9525">
            <a:solidFill>
              <a:schemeClr val="tx1"/>
            </a:solidFill>
            <a:round/>
            <a:headEnd/>
            <a:tailEnd/>
          </a:ln>
        </p:spPr>
        <p:txBody>
          <a:bodyPr/>
          <a:lstStyle/>
          <a:p>
            <a:endParaRPr lang="en-US"/>
          </a:p>
        </p:txBody>
      </p:sp>
      <p:graphicFrame>
        <p:nvGraphicFramePr>
          <p:cNvPr id="6180" name="Object 36"/>
          <p:cNvGraphicFramePr>
            <a:graphicFrameLocks noChangeAspect="1"/>
          </p:cNvGraphicFramePr>
          <p:nvPr/>
        </p:nvGraphicFramePr>
        <p:xfrm>
          <a:off x="1600200" y="4038600"/>
          <a:ext cx="311150" cy="311150"/>
        </p:xfrm>
        <a:graphic>
          <a:graphicData uri="http://schemas.openxmlformats.org/presentationml/2006/ole">
            <p:oleObj spid="_x0000_s6180" name="Equation" r:id="rId10" imgW="139680" imgH="13968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8" name="Rectangle 2"/>
          <p:cNvSpPr>
            <a:spLocks noGrp="1" noChangeArrowheads="1"/>
          </p:cNvSpPr>
          <p:nvPr>
            <p:ph type="title"/>
          </p:nvPr>
        </p:nvSpPr>
        <p:spPr>
          <a:xfrm>
            <a:off x="457200" y="274638"/>
            <a:ext cx="8229600" cy="944562"/>
          </a:xfrm>
        </p:spPr>
        <p:txBody>
          <a:bodyPr/>
          <a:lstStyle/>
          <a:p>
            <a:pPr eaLnBrk="1" hangingPunct="1"/>
            <a:r>
              <a:rPr lang="en-US" sz="2400" b="1" smtClean="0"/>
              <a:t>Solve by completing the square( pg 498)</a:t>
            </a:r>
          </a:p>
        </p:txBody>
      </p:sp>
      <p:sp>
        <p:nvSpPr>
          <p:cNvPr id="48139" name="Rectangle 3"/>
          <p:cNvSpPr>
            <a:spLocks noGrp="1" noChangeArrowheads="1"/>
          </p:cNvSpPr>
          <p:nvPr>
            <p:ph type="body" sz="half" idx="1"/>
          </p:nvPr>
        </p:nvSpPr>
        <p:spPr/>
        <p:txBody>
          <a:bodyPr/>
          <a:lstStyle/>
          <a:p>
            <a:pPr eaLnBrk="1" hangingPunct="1">
              <a:lnSpc>
                <a:spcPct val="80000"/>
              </a:lnSpc>
              <a:buFontTx/>
              <a:buNone/>
            </a:pPr>
            <a:r>
              <a:rPr lang="en-US" sz="1600" b="1" smtClean="0">
                <a:cs typeface="Times New Roman" pitchFamily="18" charset="0"/>
              </a:rPr>
              <a:t>6. x</a:t>
            </a:r>
            <a:r>
              <a:rPr lang="en-US" sz="1600" b="1" baseline="30000" smtClean="0">
                <a:cs typeface="Times New Roman" pitchFamily="18" charset="0"/>
              </a:rPr>
              <a:t>2</a:t>
            </a:r>
            <a:r>
              <a:rPr lang="en-US" sz="1600" b="1" smtClean="0">
                <a:cs typeface="Times New Roman" pitchFamily="18" charset="0"/>
              </a:rPr>
              <a:t> - x - 20  = 0</a:t>
            </a:r>
          </a:p>
          <a:p>
            <a:pPr eaLnBrk="1" hangingPunct="1">
              <a:lnSpc>
                <a:spcPct val="80000"/>
              </a:lnSpc>
              <a:buFontTx/>
              <a:buNone/>
            </a:pPr>
            <a:r>
              <a:rPr lang="en-US" sz="1600" b="1" smtClean="0">
                <a:cs typeface="Times New Roman" pitchFamily="18" charset="0"/>
              </a:rPr>
              <a:t>x</a:t>
            </a:r>
            <a:r>
              <a:rPr lang="en-US" sz="1600" b="1" baseline="30000" smtClean="0">
                <a:cs typeface="Times New Roman" pitchFamily="18" charset="0"/>
              </a:rPr>
              <a:t>2</a:t>
            </a:r>
            <a:r>
              <a:rPr lang="en-US" sz="1600" b="1" smtClean="0">
                <a:cs typeface="Times New Roman" pitchFamily="18" charset="0"/>
              </a:rPr>
              <a:t> – x = 20</a:t>
            </a:r>
          </a:p>
          <a:p>
            <a:pPr eaLnBrk="1" hangingPunct="1">
              <a:lnSpc>
                <a:spcPct val="80000"/>
              </a:lnSpc>
              <a:buFontTx/>
              <a:buNone/>
            </a:pPr>
            <a:r>
              <a:rPr lang="en-US" sz="1600" b="1" smtClean="0">
                <a:cs typeface="Times New Roman" pitchFamily="18" charset="0"/>
              </a:rPr>
              <a:t>One half of – 1 is – ½, so add ( -1/2)</a:t>
            </a:r>
            <a:r>
              <a:rPr lang="en-US" sz="1600" b="1" baseline="30000" smtClean="0"/>
              <a:t> 2</a:t>
            </a:r>
            <a:r>
              <a:rPr lang="en-US" sz="1600" b="1" smtClean="0">
                <a:cs typeface="Times New Roman" pitchFamily="18" charset="0"/>
              </a:rPr>
              <a:t>  = ¼ to</a:t>
            </a:r>
          </a:p>
          <a:p>
            <a:pPr eaLnBrk="1" hangingPunct="1">
              <a:lnSpc>
                <a:spcPct val="80000"/>
              </a:lnSpc>
              <a:buFontTx/>
              <a:buNone/>
            </a:pPr>
            <a:r>
              <a:rPr lang="en-US" sz="1600" b="1" smtClean="0">
                <a:cs typeface="Times New Roman" pitchFamily="18" charset="0"/>
              </a:rPr>
              <a:t>both sides</a:t>
            </a:r>
          </a:p>
          <a:p>
            <a:pPr eaLnBrk="1" hangingPunct="1">
              <a:lnSpc>
                <a:spcPct val="80000"/>
              </a:lnSpc>
              <a:buFontTx/>
              <a:buNone/>
            </a:pPr>
            <a:r>
              <a:rPr lang="en-US" sz="1600" b="1" smtClean="0">
                <a:cs typeface="Times New Roman" pitchFamily="18" charset="0"/>
              </a:rPr>
              <a:t>x</a:t>
            </a:r>
            <a:r>
              <a:rPr lang="en-US" sz="1600" b="1" baseline="30000" smtClean="0">
                <a:cs typeface="Times New Roman" pitchFamily="18" charset="0"/>
              </a:rPr>
              <a:t>2</a:t>
            </a:r>
            <a:r>
              <a:rPr lang="en-US" sz="1600" b="1" smtClean="0">
                <a:cs typeface="Times New Roman" pitchFamily="18" charset="0"/>
              </a:rPr>
              <a:t> – x + ¼ = 20 + ¼             </a:t>
            </a:r>
          </a:p>
          <a:p>
            <a:pPr eaLnBrk="1" hangingPunct="1">
              <a:lnSpc>
                <a:spcPct val="80000"/>
              </a:lnSpc>
              <a:buFontTx/>
              <a:buNone/>
            </a:pPr>
            <a:r>
              <a:rPr lang="en-US" sz="1600" b="1" smtClean="0">
                <a:cs typeface="Times New Roman" pitchFamily="18" charset="0"/>
              </a:rPr>
              <a:t>( x – ½)</a:t>
            </a:r>
            <a:r>
              <a:rPr lang="en-US" sz="1600" b="1" baseline="30000" smtClean="0"/>
              <a:t> 2</a:t>
            </a:r>
            <a:r>
              <a:rPr lang="en-US" sz="1600" b="1" smtClean="0">
                <a:cs typeface="Times New Roman" pitchFamily="18" charset="0"/>
              </a:rPr>
              <a:t>     = 81/4</a:t>
            </a:r>
          </a:p>
          <a:p>
            <a:pPr eaLnBrk="1" hangingPunct="1">
              <a:lnSpc>
                <a:spcPct val="80000"/>
              </a:lnSpc>
              <a:buFontTx/>
              <a:buNone/>
            </a:pPr>
            <a:r>
              <a:rPr lang="en-US" sz="1600" b="1" smtClean="0">
                <a:cs typeface="Times New Roman" pitchFamily="18" charset="0"/>
              </a:rPr>
              <a:t>x – ½ = +</a:t>
            </a:r>
          </a:p>
          <a:p>
            <a:pPr eaLnBrk="1" hangingPunct="1">
              <a:lnSpc>
                <a:spcPct val="80000"/>
              </a:lnSpc>
              <a:buFontTx/>
              <a:buNone/>
            </a:pPr>
            <a:r>
              <a:rPr lang="en-US" sz="1600" b="1" smtClean="0">
                <a:cs typeface="Times New Roman" pitchFamily="18" charset="0"/>
              </a:rPr>
              <a:t>             - </a:t>
            </a:r>
          </a:p>
          <a:p>
            <a:pPr eaLnBrk="1" hangingPunct="1">
              <a:lnSpc>
                <a:spcPct val="80000"/>
              </a:lnSpc>
              <a:buFontTx/>
              <a:buNone/>
            </a:pPr>
            <a:endParaRPr lang="en-US" sz="1600" b="1" smtClean="0">
              <a:cs typeface="Times New Roman" pitchFamily="18" charset="0"/>
            </a:endParaRPr>
          </a:p>
          <a:p>
            <a:pPr eaLnBrk="1" hangingPunct="1">
              <a:lnSpc>
                <a:spcPct val="80000"/>
              </a:lnSpc>
              <a:buFontTx/>
              <a:buNone/>
            </a:pPr>
            <a:r>
              <a:rPr lang="en-US" sz="1600" b="1" smtClean="0">
                <a:cs typeface="Times New Roman" pitchFamily="18" charset="0"/>
              </a:rPr>
              <a:t>x = ½  +  9/2</a:t>
            </a:r>
          </a:p>
          <a:p>
            <a:pPr eaLnBrk="1" hangingPunct="1">
              <a:lnSpc>
                <a:spcPct val="80000"/>
              </a:lnSpc>
              <a:buFontTx/>
              <a:buNone/>
            </a:pPr>
            <a:r>
              <a:rPr lang="en-US" sz="1600" b="1" smtClean="0">
                <a:cs typeface="Times New Roman" pitchFamily="18" charset="0"/>
              </a:rPr>
              <a:t>            -</a:t>
            </a:r>
          </a:p>
          <a:p>
            <a:pPr eaLnBrk="1" hangingPunct="1">
              <a:lnSpc>
                <a:spcPct val="80000"/>
              </a:lnSpc>
              <a:buFontTx/>
              <a:buNone/>
            </a:pPr>
            <a:r>
              <a:rPr lang="en-US" sz="1600" b="1" smtClean="0">
                <a:cs typeface="Times New Roman" pitchFamily="18" charset="0"/>
              </a:rPr>
              <a:t>x = ½ + 9/2  or x = ½ - 9/2</a:t>
            </a:r>
          </a:p>
          <a:p>
            <a:pPr eaLnBrk="1" hangingPunct="1">
              <a:lnSpc>
                <a:spcPct val="80000"/>
              </a:lnSpc>
              <a:buFontTx/>
              <a:buNone/>
            </a:pPr>
            <a:endParaRPr lang="en-US" sz="1600" b="1" smtClean="0">
              <a:cs typeface="Times New Roman" pitchFamily="18" charset="0"/>
            </a:endParaRPr>
          </a:p>
          <a:p>
            <a:pPr eaLnBrk="1" hangingPunct="1">
              <a:lnSpc>
                <a:spcPct val="80000"/>
              </a:lnSpc>
              <a:buFontTx/>
              <a:buNone/>
            </a:pPr>
            <a:endParaRPr lang="en-US" sz="1600" b="1" smtClean="0">
              <a:cs typeface="Times New Roman" pitchFamily="18" charset="0"/>
            </a:endParaRPr>
          </a:p>
          <a:p>
            <a:pPr eaLnBrk="1" hangingPunct="1">
              <a:lnSpc>
                <a:spcPct val="80000"/>
              </a:lnSpc>
              <a:buFontTx/>
              <a:buNone/>
            </a:pPr>
            <a:r>
              <a:rPr lang="en-US" sz="1600" b="1" smtClean="0">
                <a:cs typeface="Times New Roman" pitchFamily="18" charset="0"/>
              </a:rPr>
              <a:t>x= 10/2 = 5,  x = -8/2 = -4 </a:t>
            </a:r>
          </a:p>
        </p:txBody>
      </p:sp>
      <p:graphicFrame>
        <p:nvGraphicFramePr>
          <p:cNvPr id="48132" name="Object 4"/>
          <p:cNvGraphicFramePr>
            <a:graphicFrameLocks noChangeAspect="1"/>
          </p:cNvGraphicFramePr>
          <p:nvPr>
            <p:ph sz="quarter" idx="2"/>
          </p:nvPr>
        </p:nvGraphicFramePr>
        <p:xfrm>
          <a:off x="1371600" y="3048000"/>
          <a:ext cx="317500" cy="444500"/>
        </p:xfrm>
        <a:graphic>
          <a:graphicData uri="http://schemas.openxmlformats.org/presentationml/2006/ole">
            <p:oleObj spid="_x0000_s48132" name="Equation" r:id="rId3" imgW="317160" imgH="444240" progId="Equation.3">
              <p:embed/>
            </p:oleObj>
          </a:graphicData>
        </a:graphic>
      </p:graphicFrame>
      <p:graphicFrame>
        <p:nvGraphicFramePr>
          <p:cNvPr id="48135" name="Object 7"/>
          <p:cNvGraphicFramePr>
            <a:graphicFrameLocks noChangeAspect="1"/>
          </p:cNvGraphicFramePr>
          <p:nvPr>
            <p:ph sz="quarter" idx="3"/>
          </p:nvPr>
        </p:nvGraphicFramePr>
        <p:xfrm>
          <a:off x="6019800" y="3200400"/>
          <a:ext cx="293688" cy="381000"/>
        </p:xfrm>
        <a:graphic>
          <a:graphicData uri="http://schemas.openxmlformats.org/presentationml/2006/ole">
            <p:oleObj spid="_x0000_s48135" name="Equation" r:id="rId4" imgW="342720" imgH="444240" progId="Equation.3">
              <p:embed/>
            </p:oleObj>
          </a:graphicData>
        </a:graphic>
      </p:graphicFrame>
      <p:sp>
        <p:nvSpPr>
          <p:cNvPr id="48140" name="Text Box 6"/>
          <p:cNvSpPr txBox="1">
            <a:spLocks noChangeArrowheads="1"/>
          </p:cNvSpPr>
          <p:nvPr/>
        </p:nvSpPr>
        <p:spPr bwMode="auto">
          <a:xfrm>
            <a:off x="4876800" y="1676400"/>
            <a:ext cx="3368675" cy="2954338"/>
          </a:xfrm>
          <a:prstGeom prst="rect">
            <a:avLst/>
          </a:prstGeom>
          <a:noFill/>
          <a:ln w="9525">
            <a:noFill/>
            <a:miter lim="800000"/>
            <a:headEnd/>
            <a:tailEnd/>
          </a:ln>
        </p:spPr>
        <p:txBody>
          <a:bodyPr>
            <a:spAutoFit/>
          </a:bodyPr>
          <a:lstStyle/>
          <a:p>
            <a:r>
              <a:rPr lang="en-US" sz="1400" b="1"/>
              <a:t>11. 3x</a:t>
            </a:r>
            <a:r>
              <a:rPr lang="en-US" sz="1400" b="1" baseline="30000"/>
              <a:t>2</a:t>
            </a:r>
            <a:r>
              <a:rPr lang="en-US" sz="1400" b="1"/>
              <a:t> + x = 4</a:t>
            </a:r>
          </a:p>
          <a:p>
            <a:r>
              <a:rPr lang="en-US" sz="1400" b="1"/>
              <a:t>(1/3)( 3x</a:t>
            </a:r>
            <a:r>
              <a:rPr lang="en-US" sz="1400" b="1" baseline="30000"/>
              <a:t>2</a:t>
            </a:r>
            <a:r>
              <a:rPr lang="en-US" sz="1400" b="1"/>
              <a:t> + x) = (1/3)  (4) ( Multiply 1/3)</a:t>
            </a:r>
          </a:p>
          <a:p>
            <a:r>
              <a:rPr lang="en-US" sz="1400" b="1"/>
              <a:t>x</a:t>
            </a:r>
            <a:r>
              <a:rPr lang="en-US" sz="1400" b="1" baseline="30000"/>
              <a:t>2 </a:t>
            </a:r>
            <a:r>
              <a:rPr lang="en-US" sz="1400" b="1"/>
              <a:t> + 1/3 (x) = 4/3</a:t>
            </a:r>
          </a:p>
          <a:p>
            <a:r>
              <a:rPr lang="en-US" sz="1400" b="1"/>
              <a:t>Since one-half of 1/3 is 1/6,</a:t>
            </a:r>
          </a:p>
          <a:p>
            <a:r>
              <a:rPr lang="en-US" sz="1400" b="1"/>
              <a:t>Add (1/6)</a:t>
            </a:r>
            <a:r>
              <a:rPr lang="en-US" sz="1400" b="1" baseline="30000"/>
              <a:t>2 </a:t>
            </a:r>
            <a:r>
              <a:rPr lang="en-US" sz="1400" b="1"/>
              <a:t>= 1/36 to both sides.</a:t>
            </a:r>
          </a:p>
          <a:p>
            <a:r>
              <a:rPr lang="en-US" sz="1400" b="1"/>
              <a:t>x</a:t>
            </a:r>
            <a:r>
              <a:rPr lang="en-US" sz="1400" b="1" baseline="30000"/>
              <a:t>2</a:t>
            </a:r>
            <a:r>
              <a:rPr lang="en-US" sz="1400" b="1"/>
              <a:t> + 1/3x + 1/36 = 4/3 + 1/36</a:t>
            </a:r>
          </a:p>
          <a:p>
            <a:r>
              <a:rPr lang="en-US" sz="1400" b="1"/>
              <a:t>( x + 1/6) </a:t>
            </a:r>
            <a:r>
              <a:rPr lang="en-US" sz="1400" b="1" baseline="30000"/>
              <a:t>2</a:t>
            </a:r>
            <a:r>
              <a:rPr lang="en-US" sz="1400" b="1"/>
              <a:t> = 49/36</a:t>
            </a:r>
          </a:p>
          <a:p>
            <a:r>
              <a:rPr lang="en-US" sz="1400" b="1"/>
              <a:t>x + 1/6 = + </a:t>
            </a:r>
          </a:p>
          <a:p>
            <a:r>
              <a:rPr lang="en-US" sz="1400" b="1"/>
              <a:t>               -</a:t>
            </a:r>
          </a:p>
          <a:p>
            <a:r>
              <a:rPr lang="en-US" sz="1400" b="1"/>
              <a:t>x = -1/6 + 7/6</a:t>
            </a:r>
          </a:p>
          <a:p>
            <a:r>
              <a:rPr lang="en-US" sz="1400" b="1"/>
              <a:t>              -</a:t>
            </a:r>
          </a:p>
          <a:p>
            <a:r>
              <a:rPr lang="en-US" sz="1400" b="1"/>
              <a:t>x= -1/6 + 7/6 or x = -1/6 – 7/6</a:t>
            </a:r>
          </a:p>
          <a:p>
            <a:r>
              <a:rPr lang="en-US" sz="1400" b="1"/>
              <a:t>x = 1                  x = -4</a:t>
            </a:r>
            <a:r>
              <a:rPr lang="en-US" b="1"/>
              <a:t>/3</a:t>
            </a:r>
          </a:p>
        </p:txBody>
      </p:sp>
      <p:sp>
        <p:nvSpPr>
          <p:cNvPr id="48141" name="Line 9"/>
          <p:cNvSpPr>
            <a:spLocks noChangeShapeType="1"/>
          </p:cNvSpPr>
          <p:nvPr/>
        </p:nvSpPr>
        <p:spPr bwMode="auto">
          <a:xfrm>
            <a:off x="4724400" y="1600200"/>
            <a:ext cx="0" cy="4953000"/>
          </a:xfrm>
          <a:prstGeom prst="line">
            <a:avLst/>
          </a:prstGeom>
          <a:noFill/>
          <a:ln w="9525">
            <a:solidFill>
              <a:schemeClr val="tx1"/>
            </a:solidFill>
            <a:round/>
            <a:headEnd/>
            <a:tailEnd/>
          </a:ln>
        </p:spPr>
        <p:txBody>
          <a:bodyPr/>
          <a:lstStyle/>
          <a:p>
            <a:endParaRPr lang="en-US"/>
          </a:p>
        </p:txBody>
      </p:sp>
      <p:graphicFrame>
        <p:nvGraphicFramePr>
          <p:cNvPr id="48137" name="Object 9"/>
          <p:cNvGraphicFramePr>
            <a:graphicFrameLocks noChangeAspect="1"/>
          </p:cNvGraphicFramePr>
          <p:nvPr/>
        </p:nvGraphicFramePr>
        <p:xfrm>
          <a:off x="4495800" y="3270250"/>
          <a:ext cx="152400" cy="317500"/>
        </p:xfrm>
        <a:graphic>
          <a:graphicData uri="http://schemas.openxmlformats.org/presentationml/2006/ole">
            <p:oleObj spid="_x0000_s48137" name="Equation" r:id="rId5" imgW="152280" imgH="31716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5" name="Rectangle 2"/>
          <p:cNvSpPr>
            <a:spLocks noGrp="1" noChangeArrowheads="1"/>
          </p:cNvSpPr>
          <p:nvPr>
            <p:ph type="title"/>
          </p:nvPr>
        </p:nvSpPr>
        <p:spPr/>
        <p:txBody>
          <a:bodyPr/>
          <a:lstStyle/>
          <a:p>
            <a:pPr eaLnBrk="1" hangingPunct="1"/>
            <a:r>
              <a:rPr lang="en-US" sz="2800" smtClean="0"/>
              <a:t>Use Quadratic Formula ( pg = 499)</a:t>
            </a:r>
          </a:p>
        </p:txBody>
      </p:sp>
      <p:sp>
        <p:nvSpPr>
          <p:cNvPr id="62476" name="Rectangle 3"/>
          <p:cNvSpPr>
            <a:spLocks noGrp="1" noChangeArrowheads="1"/>
          </p:cNvSpPr>
          <p:nvPr>
            <p:ph type="body" sz="half" idx="1"/>
          </p:nvPr>
        </p:nvSpPr>
        <p:spPr/>
        <p:txBody>
          <a:bodyPr/>
          <a:lstStyle/>
          <a:p>
            <a:pPr eaLnBrk="1" hangingPunct="1">
              <a:buFontTx/>
              <a:buNone/>
            </a:pPr>
            <a:r>
              <a:rPr lang="en-US" sz="1800" smtClean="0"/>
              <a:t>34) 0 = - x</a:t>
            </a:r>
            <a:r>
              <a:rPr lang="en-US" sz="1800" baseline="30000" smtClean="0"/>
              <a:t>2</a:t>
            </a:r>
            <a:r>
              <a:rPr lang="en-US" sz="1800" smtClean="0"/>
              <a:t> + (5/2) x – ½</a:t>
            </a:r>
          </a:p>
          <a:p>
            <a:pPr eaLnBrk="1" hangingPunct="1">
              <a:buFontTx/>
              <a:buNone/>
            </a:pPr>
            <a:r>
              <a:rPr lang="en-US" sz="1800" smtClean="0"/>
              <a:t>a = 2, b = -5, c = 1</a:t>
            </a:r>
          </a:p>
          <a:p>
            <a:pPr eaLnBrk="1" hangingPunct="1">
              <a:buFontTx/>
              <a:buNone/>
            </a:pPr>
            <a:r>
              <a:rPr lang="en-US" sz="1800" smtClean="0"/>
              <a:t>You can take </a:t>
            </a:r>
          </a:p>
          <a:p>
            <a:pPr eaLnBrk="1" hangingPunct="1">
              <a:buFontTx/>
              <a:buNone/>
            </a:pPr>
            <a:r>
              <a:rPr lang="en-US" sz="1800" smtClean="0"/>
              <a:t>a = -2, b = 5, c = -1</a:t>
            </a:r>
          </a:p>
          <a:p>
            <a:pPr eaLnBrk="1" hangingPunct="1">
              <a:buFontTx/>
              <a:buNone/>
            </a:pPr>
            <a:r>
              <a:rPr lang="en-US" sz="1800" smtClean="0"/>
              <a:t>By quadratic formula</a:t>
            </a:r>
          </a:p>
          <a:p>
            <a:pPr eaLnBrk="1" hangingPunct="1">
              <a:buFontTx/>
              <a:buNone/>
            </a:pPr>
            <a:r>
              <a:rPr lang="en-US" sz="2400" baseline="-25000" smtClean="0"/>
              <a:t>x</a:t>
            </a:r>
            <a:r>
              <a:rPr lang="en-US" sz="1800" baseline="-25000" smtClean="0"/>
              <a:t>  =</a:t>
            </a:r>
            <a:r>
              <a:rPr lang="en-US" sz="1800" smtClean="0"/>
              <a:t> - ( - 5) +</a:t>
            </a:r>
          </a:p>
          <a:p>
            <a:pPr eaLnBrk="1" hangingPunct="1">
              <a:buFontTx/>
              <a:buNone/>
            </a:pPr>
            <a:r>
              <a:rPr lang="en-US" sz="1800" smtClean="0"/>
              <a:t>                2(2)</a:t>
            </a:r>
          </a:p>
          <a:p>
            <a:pPr eaLnBrk="1" hangingPunct="1">
              <a:buFontTx/>
              <a:buNone/>
            </a:pPr>
            <a:r>
              <a:rPr lang="en-US" sz="1800" baseline="-25000" smtClean="0"/>
              <a:t>=</a:t>
            </a:r>
            <a:r>
              <a:rPr lang="en-US" sz="1800" smtClean="0"/>
              <a:t> 5 +   </a:t>
            </a:r>
          </a:p>
          <a:p>
            <a:pPr eaLnBrk="1" hangingPunct="1">
              <a:buFontTx/>
              <a:buNone/>
            </a:pPr>
            <a:r>
              <a:rPr lang="en-US" sz="1800" smtClean="0"/>
              <a:t>               4</a:t>
            </a:r>
          </a:p>
          <a:p>
            <a:pPr eaLnBrk="1" hangingPunct="1">
              <a:buFontTx/>
              <a:buNone/>
            </a:pPr>
            <a:endParaRPr lang="en-US" sz="1800" smtClean="0"/>
          </a:p>
          <a:p>
            <a:pPr eaLnBrk="1" hangingPunct="1">
              <a:buFontTx/>
              <a:buNone/>
            </a:pPr>
            <a:r>
              <a:rPr lang="en-US" sz="1800" baseline="-25000" smtClean="0"/>
              <a:t>=</a:t>
            </a:r>
            <a:r>
              <a:rPr lang="en-US" sz="1800" smtClean="0"/>
              <a:t> 5 +</a:t>
            </a:r>
          </a:p>
          <a:p>
            <a:pPr eaLnBrk="1" hangingPunct="1">
              <a:buFontTx/>
              <a:buNone/>
            </a:pPr>
            <a:r>
              <a:rPr lang="en-US" sz="1800" smtClean="0"/>
              <a:t>          4  </a:t>
            </a:r>
          </a:p>
        </p:txBody>
      </p:sp>
      <p:graphicFrame>
        <p:nvGraphicFramePr>
          <p:cNvPr id="62468" name="Object 4"/>
          <p:cNvGraphicFramePr>
            <a:graphicFrameLocks noChangeAspect="1"/>
          </p:cNvGraphicFramePr>
          <p:nvPr>
            <p:ph sz="quarter" idx="2"/>
          </p:nvPr>
        </p:nvGraphicFramePr>
        <p:xfrm>
          <a:off x="1600200" y="3276600"/>
          <a:ext cx="1371600" cy="300038"/>
        </p:xfrm>
        <a:graphic>
          <a:graphicData uri="http://schemas.openxmlformats.org/presentationml/2006/ole">
            <p:oleObj spid="_x0000_s62468" name="Equation" r:id="rId3" imgW="965160" imgH="253800" progId="Equation.3">
              <p:embed/>
            </p:oleObj>
          </a:graphicData>
        </a:graphic>
      </p:graphicFrame>
      <p:graphicFrame>
        <p:nvGraphicFramePr>
          <p:cNvPr id="62472" name="Object 8"/>
          <p:cNvGraphicFramePr>
            <a:graphicFrameLocks noChangeAspect="1"/>
          </p:cNvGraphicFramePr>
          <p:nvPr>
            <p:ph sz="quarter" idx="3"/>
          </p:nvPr>
        </p:nvGraphicFramePr>
        <p:xfrm>
          <a:off x="1219200" y="3886200"/>
          <a:ext cx="687388" cy="309563"/>
        </p:xfrm>
        <a:graphic>
          <a:graphicData uri="http://schemas.openxmlformats.org/presentationml/2006/ole">
            <p:oleObj spid="_x0000_s62472" name="Equation" r:id="rId4" imgW="507960" imgH="228600" progId="Equation.3">
              <p:embed/>
            </p:oleObj>
          </a:graphicData>
        </a:graphic>
      </p:graphicFrame>
      <p:sp>
        <p:nvSpPr>
          <p:cNvPr id="62477" name="Text Box 6"/>
          <p:cNvSpPr txBox="1">
            <a:spLocks noChangeArrowheads="1"/>
          </p:cNvSpPr>
          <p:nvPr/>
        </p:nvSpPr>
        <p:spPr bwMode="auto">
          <a:xfrm flipH="1">
            <a:off x="2057400" y="3276600"/>
            <a:ext cx="152400" cy="230188"/>
          </a:xfrm>
          <a:prstGeom prst="rect">
            <a:avLst/>
          </a:prstGeom>
          <a:noFill/>
          <a:ln w="9525">
            <a:noFill/>
            <a:miter lim="800000"/>
            <a:headEnd/>
            <a:tailEnd/>
          </a:ln>
        </p:spPr>
        <p:txBody>
          <a:bodyPr>
            <a:spAutoFit/>
          </a:bodyPr>
          <a:lstStyle/>
          <a:p>
            <a:r>
              <a:rPr lang="en-US" sz="900"/>
              <a:t>2</a:t>
            </a:r>
          </a:p>
        </p:txBody>
      </p:sp>
      <p:sp>
        <p:nvSpPr>
          <p:cNvPr id="62478" name="Line 7"/>
          <p:cNvSpPr>
            <a:spLocks noChangeShapeType="1"/>
          </p:cNvSpPr>
          <p:nvPr/>
        </p:nvSpPr>
        <p:spPr bwMode="auto">
          <a:xfrm>
            <a:off x="990600" y="3657600"/>
            <a:ext cx="2209800" cy="0"/>
          </a:xfrm>
          <a:prstGeom prst="line">
            <a:avLst/>
          </a:prstGeom>
          <a:noFill/>
          <a:ln w="9525">
            <a:solidFill>
              <a:schemeClr val="tx1"/>
            </a:solidFill>
            <a:round/>
            <a:headEnd/>
            <a:tailEnd/>
          </a:ln>
        </p:spPr>
        <p:txBody>
          <a:bodyPr/>
          <a:lstStyle/>
          <a:p>
            <a:endParaRPr lang="en-US"/>
          </a:p>
        </p:txBody>
      </p:sp>
      <p:graphicFrame>
        <p:nvGraphicFramePr>
          <p:cNvPr id="62474" name="Object 10"/>
          <p:cNvGraphicFramePr>
            <a:graphicFrameLocks noChangeAspect="1"/>
          </p:cNvGraphicFramePr>
          <p:nvPr/>
        </p:nvGraphicFramePr>
        <p:xfrm>
          <a:off x="1219200" y="4953000"/>
          <a:ext cx="304800" cy="228600"/>
        </p:xfrm>
        <a:graphic>
          <a:graphicData uri="http://schemas.openxmlformats.org/presentationml/2006/ole">
            <p:oleObj spid="_x0000_s62474" name="Equation" r:id="rId5" imgW="304560" imgH="228600" progId="Equation.3">
              <p:embed/>
            </p:oleObj>
          </a:graphicData>
        </a:graphic>
      </p:graphicFrame>
      <p:sp>
        <p:nvSpPr>
          <p:cNvPr id="62479" name="Line 11"/>
          <p:cNvSpPr>
            <a:spLocks noChangeShapeType="1"/>
          </p:cNvSpPr>
          <p:nvPr/>
        </p:nvSpPr>
        <p:spPr bwMode="auto">
          <a:xfrm>
            <a:off x="838200" y="4267200"/>
            <a:ext cx="152400" cy="0"/>
          </a:xfrm>
          <a:prstGeom prst="line">
            <a:avLst/>
          </a:prstGeom>
          <a:noFill/>
          <a:ln w="9525">
            <a:solidFill>
              <a:schemeClr val="tx1"/>
            </a:solidFill>
            <a:round/>
            <a:headEnd/>
            <a:tailEnd/>
          </a:ln>
        </p:spPr>
        <p:txBody>
          <a:bodyPr/>
          <a:lstStyle/>
          <a:p>
            <a:endParaRPr lang="en-US"/>
          </a:p>
        </p:txBody>
      </p:sp>
      <p:sp>
        <p:nvSpPr>
          <p:cNvPr id="62480" name="Line 12"/>
          <p:cNvSpPr>
            <a:spLocks noChangeShapeType="1"/>
          </p:cNvSpPr>
          <p:nvPr/>
        </p:nvSpPr>
        <p:spPr bwMode="auto">
          <a:xfrm>
            <a:off x="762000" y="4343400"/>
            <a:ext cx="1143000" cy="0"/>
          </a:xfrm>
          <a:prstGeom prst="line">
            <a:avLst/>
          </a:prstGeom>
          <a:noFill/>
          <a:ln w="9525">
            <a:solidFill>
              <a:schemeClr val="tx1"/>
            </a:solidFill>
            <a:round/>
            <a:headEnd/>
            <a:tailEnd/>
          </a:ln>
        </p:spPr>
        <p:txBody>
          <a:bodyPr/>
          <a:lstStyle/>
          <a:p>
            <a:endParaRPr lang="en-US"/>
          </a:p>
        </p:txBody>
      </p:sp>
      <p:sp>
        <p:nvSpPr>
          <p:cNvPr id="62481" name="Line 13"/>
          <p:cNvSpPr>
            <a:spLocks noChangeShapeType="1"/>
          </p:cNvSpPr>
          <p:nvPr/>
        </p:nvSpPr>
        <p:spPr bwMode="auto">
          <a:xfrm>
            <a:off x="685800" y="5257800"/>
            <a:ext cx="990600" cy="0"/>
          </a:xfrm>
          <a:prstGeom prst="line">
            <a:avLst/>
          </a:prstGeom>
          <a:noFill/>
          <a:ln w="9525">
            <a:solidFill>
              <a:schemeClr val="tx1"/>
            </a:solidFill>
            <a:round/>
            <a:headEnd/>
            <a:tailEnd/>
          </a:ln>
        </p:spPr>
        <p:txBody>
          <a:bodyPr/>
          <a:lstStyle/>
          <a:p>
            <a:endParaRPr lang="en-US"/>
          </a:p>
        </p:txBody>
      </p:sp>
      <p:sp>
        <p:nvSpPr>
          <p:cNvPr id="62482" name="Line 14"/>
          <p:cNvSpPr>
            <a:spLocks noChangeShapeType="1"/>
          </p:cNvSpPr>
          <p:nvPr/>
        </p:nvSpPr>
        <p:spPr bwMode="auto">
          <a:xfrm>
            <a:off x="838200" y="5181600"/>
            <a:ext cx="152400" cy="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81000"/>
            <a:ext cx="7772400" cy="609600"/>
          </a:xfrm>
        </p:spPr>
        <p:txBody>
          <a:bodyPr rtlCol="0">
            <a:normAutofit fontScale="90000"/>
          </a:bodyPr>
          <a:lstStyle/>
          <a:p>
            <a:pPr algn="l" eaLnBrk="1" fontAlgn="auto" hangingPunct="1">
              <a:spcAft>
                <a:spcPts val="0"/>
              </a:spcAft>
              <a:defRPr/>
            </a:pPr>
            <a:r>
              <a:rPr lang="en-US" sz="2000" b="1"/>
              <a:t>Ex 6.2 – 41( pg 500)</a:t>
            </a:r>
            <a:br>
              <a:rPr lang="en-US" sz="2000" b="1"/>
            </a:br>
            <a:r>
              <a:rPr lang="en-US" sz="2000" b="1"/>
              <a:t>Let w represent the width of a pen and l the length of the enclosure in feet</a:t>
            </a:r>
            <a:br>
              <a:rPr lang="en-US" sz="2000" b="1"/>
            </a:br>
            <a:endParaRPr lang="en-US" sz="2000" b="1"/>
          </a:p>
        </p:txBody>
      </p:sp>
      <p:sp>
        <p:nvSpPr>
          <p:cNvPr id="63491" name="Text Box 8"/>
          <p:cNvSpPr>
            <a:spLocks noGrp="1" noChangeArrowheads="1"/>
          </p:cNvSpPr>
          <p:nvPr>
            <p:ph idx="1"/>
          </p:nvPr>
        </p:nvSpPr>
        <p:spPr>
          <a:xfrm>
            <a:off x="457200" y="2438400"/>
            <a:ext cx="8458200" cy="1676400"/>
          </a:xfrm>
        </p:spPr>
        <p:txBody>
          <a:bodyPr/>
          <a:lstStyle/>
          <a:p>
            <a:pPr eaLnBrk="1" hangingPunct="1">
              <a:lnSpc>
                <a:spcPct val="90000"/>
              </a:lnSpc>
              <a:spcBef>
                <a:spcPct val="0"/>
              </a:spcBef>
              <a:buFontTx/>
              <a:buNone/>
            </a:pPr>
            <a:r>
              <a:rPr lang="en-US" sz="1400" b="1" smtClean="0"/>
              <a:t>Then the amount of chain link fence is given by 4w + 2l = 100</a:t>
            </a:r>
          </a:p>
          <a:p>
            <a:pPr eaLnBrk="1" hangingPunct="1">
              <a:lnSpc>
                <a:spcPct val="90000"/>
              </a:lnSpc>
              <a:spcBef>
                <a:spcPct val="0"/>
              </a:spcBef>
              <a:buFontTx/>
              <a:buNone/>
            </a:pPr>
            <a:r>
              <a:rPr lang="en-US" sz="1400" b="1" smtClean="0"/>
              <a:t>b)   4w +2l = 100</a:t>
            </a:r>
          </a:p>
          <a:p>
            <a:pPr eaLnBrk="1" hangingPunct="1">
              <a:lnSpc>
                <a:spcPct val="90000"/>
              </a:lnSpc>
              <a:spcBef>
                <a:spcPct val="0"/>
              </a:spcBef>
              <a:buFontTx/>
              <a:buNone/>
            </a:pPr>
            <a:r>
              <a:rPr lang="en-US" sz="1400" b="1" smtClean="0"/>
              <a:t>              2l = 100 – 4w</a:t>
            </a:r>
          </a:p>
          <a:p>
            <a:pPr eaLnBrk="1" hangingPunct="1">
              <a:lnSpc>
                <a:spcPct val="90000"/>
              </a:lnSpc>
              <a:spcBef>
                <a:spcPct val="0"/>
              </a:spcBef>
              <a:buFontTx/>
              <a:buNone/>
            </a:pPr>
            <a:r>
              <a:rPr lang="en-US" sz="1400" b="1" smtClean="0"/>
              <a:t>                l = 50 – 2w       ……( 1)</a:t>
            </a:r>
          </a:p>
          <a:p>
            <a:pPr eaLnBrk="1" hangingPunct="1">
              <a:lnSpc>
                <a:spcPct val="90000"/>
              </a:lnSpc>
              <a:spcBef>
                <a:spcPct val="0"/>
              </a:spcBef>
              <a:buFontTx/>
              <a:buNone/>
            </a:pPr>
            <a:r>
              <a:rPr lang="en-US" sz="1400" b="1" smtClean="0"/>
              <a:t>c)  The area enclosed is A = wl = w(50 – 2w) = 50w –2w</a:t>
            </a:r>
            <a:r>
              <a:rPr lang="en-US" sz="1400" b="1" baseline="30000" smtClean="0">
                <a:cs typeface="Times New Roman" pitchFamily="18" charset="0"/>
              </a:rPr>
              <a:t>2</a:t>
            </a:r>
            <a:endParaRPr lang="en-US" sz="1400" b="1" smtClean="0"/>
          </a:p>
          <a:p>
            <a:pPr eaLnBrk="1" hangingPunct="1">
              <a:lnSpc>
                <a:spcPct val="90000"/>
              </a:lnSpc>
              <a:spcBef>
                <a:spcPct val="0"/>
              </a:spcBef>
              <a:buFontTx/>
              <a:buNone/>
            </a:pPr>
            <a:r>
              <a:rPr lang="en-US" sz="1400" b="1" smtClean="0"/>
              <a:t>The area is 250 feet, so</a:t>
            </a:r>
          </a:p>
          <a:p>
            <a:pPr eaLnBrk="1" hangingPunct="1">
              <a:lnSpc>
                <a:spcPct val="90000"/>
              </a:lnSpc>
              <a:spcBef>
                <a:spcPct val="0"/>
              </a:spcBef>
              <a:buFontTx/>
              <a:buNone/>
            </a:pPr>
            <a:r>
              <a:rPr lang="en-US" sz="1400" b="1" smtClean="0"/>
              <a:t>50w – 2</a:t>
            </a:r>
            <a:r>
              <a:rPr lang="en-US" sz="1400" b="1" smtClean="0">
                <a:cs typeface="Times New Roman" pitchFamily="18" charset="0"/>
              </a:rPr>
              <a:t>w</a:t>
            </a:r>
            <a:r>
              <a:rPr lang="en-US" sz="1400" b="1" baseline="30000" smtClean="0">
                <a:cs typeface="Times New Roman" pitchFamily="18" charset="0"/>
              </a:rPr>
              <a:t>2</a:t>
            </a:r>
            <a:r>
              <a:rPr lang="en-US" sz="1400" b="1" smtClean="0"/>
              <a:t> = 250</a:t>
            </a:r>
          </a:p>
          <a:p>
            <a:pPr eaLnBrk="1" hangingPunct="1">
              <a:lnSpc>
                <a:spcPct val="90000"/>
              </a:lnSpc>
              <a:spcBef>
                <a:spcPct val="0"/>
              </a:spcBef>
              <a:buFontTx/>
              <a:buNone/>
            </a:pPr>
            <a:r>
              <a:rPr lang="en-US" sz="1400" b="1" smtClean="0"/>
              <a:t>0 = </a:t>
            </a:r>
            <a:r>
              <a:rPr lang="en-US" sz="1400" b="1" smtClean="0">
                <a:cs typeface="Times New Roman" pitchFamily="18" charset="0"/>
              </a:rPr>
              <a:t>w</a:t>
            </a:r>
            <a:r>
              <a:rPr lang="en-US" sz="1400" b="1" baseline="30000" smtClean="0">
                <a:cs typeface="Times New Roman" pitchFamily="18" charset="0"/>
              </a:rPr>
              <a:t>2</a:t>
            </a:r>
            <a:r>
              <a:rPr lang="en-US" sz="1400" b="1" smtClean="0"/>
              <a:t>– 25w + 125</a:t>
            </a:r>
          </a:p>
          <a:p>
            <a:pPr eaLnBrk="1" hangingPunct="1">
              <a:lnSpc>
                <a:spcPct val="90000"/>
              </a:lnSpc>
              <a:spcBef>
                <a:spcPct val="0"/>
              </a:spcBef>
              <a:buFontTx/>
              <a:buNone/>
            </a:pPr>
            <a:r>
              <a:rPr lang="en-US" sz="1400" b="1" smtClean="0"/>
              <a:t>Thus a = 1, b = -25 and c = 125</a:t>
            </a:r>
          </a:p>
          <a:p>
            <a:pPr eaLnBrk="1" hangingPunct="1">
              <a:lnSpc>
                <a:spcPct val="90000"/>
              </a:lnSpc>
              <a:spcBef>
                <a:spcPct val="0"/>
              </a:spcBef>
              <a:buFontTx/>
              <a:buNone/>
            </a:pPr>
            <a:r>
              <a:rPr lang="en-US" sz="1400" b="1" smtClean="0"/>
              <a:t>W = -(-25) </a:t>
            </a:r>
            <a:r>
              <a:rPr lang="en-US" sz="1400" b="1" smtClean="0">
                <a:cs typeface="Times New Roman" pitchFamily="18" charset="0"/>
              </a:rPr>
              <a:t> </a:t>
            </a:r>
            <a:r>
              <a:rPr lang="en-US" sz="1400" b="1" smtClean="0"/>
              <a:t> +</a:t>
            </a:r>
          </a:p>
          <a:p>
            <a:pPr eaLnBrk="1" hangingPunct="1">
              <a:lnSpc>
                <a:spcPct val="90000"/>
              </a:lnSpc>
              <a:spcBef>
                <a:spcPct val="0"/>
              </a:spcBef>
              <a:buFontTx/>
              <a:buNone/>
            </a:pPr>
            <a:r>
              <a:rPr lang="en-US" sz="1400" b="1" smtClean="0"/>
              <a:t>                    -   </a:t>
            </a:r>
          </a:p>
          <a:p>
            <a:pPr eaLnBrk="1" hangingPunct="1">
              <a:lnSpc>
                <a:spcPct val="90000"/>
              </a:lnSpc>
              <a:spcBef>
                <a:spcPct val="0"/>
              </a:spcBef>
              <a:buFontTx/>
              <a:buNone/>
            </a:pPr>
            <a:r>
              <a:rPr lang="en-US" sz="1400" b="1" u="sng" smtClean="0"/>
              <a:t>The solutions are 18.09,   6.91 feet</a:t>
            </a:r>
          </a:p>
          <a:p>
            <a:pPr eaLnBrk="1" hangingPunct="1">
              <a:lnSpc>
                <a:spcPct val="90000"/>
              </a:lnSpc>
              <a:spcBef>
                <a:spcPct val="0"/>
              </a:spcBef>
              <a:buFontTx/>
              <a:buNone/>
            </a:pPr>
            <a:endParaRPr lang="en-US" sz="1400" b="1" smtClean="0"/>
          </a:p>
          <a:p>
            <a:pPr eaLnBrk="1" hangingPunct="1">
              <a:lnSpc>
                <a:spcPct val="90000"/>
              </a:lnSpc>
              <a:spcBef>
                <a:spcPct val="0"/>
              </a:spcBef>
              <a:buFontTx/>
              <a:buNone/>
            </a:pPr>
            <a:r>
              <a:rPr lang="en-US" sz="1400" b="1" smtClean="0"/>
              <a:t>d) l =50 – 2(18.09) = 13.82 feet  when l = 18.09 and</a:t>
            </a:r>
          </a:p>
          <a:p>
            <a:pPr eaLnBrk="1" hangingPunct="1">
              <a:lnSpc>
                <a:spcPct val="90000"/>
              </a:lnSpc>
              <a:spcBef>
                <a:spcPct val="0"/>
              </a:spcBef>
              <a:buFontTx/>
              <a:buNone/>
            </a:pPr>
            <a:r>
              <a:rPr lang="en-US" sz="1400" b="1" smtClean="0"/>
              <a:t> l = 50 – 2(6.91) = 36.18 feet  when l = 6.91                [Use (1)]</a:t>
            </a:r>
          </a:p>
          <a:p>
            <a:pPr eaLnBrk="1" hangingPunct="1">
              <a:lnSpc>
                <a:spcPct val="90000"/>
              </a:lnSpc>
              <a:spcBef>
                <a:spcPct val="0"/>
              </a:spcBef>
              <a:buFontTx/>
              <a:buNone/>
            </a:pPr>
            <a:endParaRPr lang="en-US" sz="1400" b="1" smtClean="0"/>
          </a:p>
          <a:p>
            <a:pPr eaLnBrk="1" hangingPunct="1">
              <a:lnSpc>
                <a:spcPct val="90000"/>
              </a:lnSpc>
              <a:spcBef>
                <a:spcPct val="0"/>
              </a:spcBef>
              <a:buFontTx/>
              <a:buNone/>
            </a:pPr>
            <a:r>
              <a:rPr lang="en-US" sz="1400" b="1" smtClean="0"/>
              <a:t>  The length of each pen is </a:t>
            </a:r>
            <a:r>
              <a:rPr lang="en-US" sz="1400" b="1" u="sng" smtClean="0"/>
              <a:t>one third</a:t>
            </a:r>
            <a:r>
              <a:rPr lang="en-US" sz="1400" b="1" smtClean="0"/>
              <a:t> the </a:t>
            </a:r>
            <a:r>
              <a:rPr lang="en-US" sz="1400" b="1" u="sng" smtClean="0"/>
              <a:t>length</a:t>
            </a:r>
            <a:r>
              <a:rPr lang="en-US" sz="1400" b="1" smtClean="0"/>
              <a:t> of the whole enclosure,</a:t>
            </a:r>
          </a:p>
          <a:p>
            <a:pPr eaLnBrk="1" hangingPunct="1">
              <a:lnSpc>
                <a:spcPct val="90000"/>
              </a:lnSpc>
              <a:spcBef>
                <a:spcPct val="0"/>
              </a:spcBef>
              <a:buFontTx/>
              <a:buNone/>
            </a:pPr>
            <a:r>
              <a:rPr lang="en-US" sz="1400" b="1" smtClean="0"/>
              <a:t>so dimensions of each pen are </a:t>
            </a:r>
            <a:r>
              <a:rPr lang="en-US" sz="1400" b="1" u="sng" smtClean="0"/>
              <a:t>18.09 feet by 4.61 feet</a:t>
            </a:r>
            <a:r>
              <a:rPr lang="en-US" sz="1400" b="1" smtClean="0"/>
              <a:t> or </a:t>
            </a:r>
            <a:r>
              <a:rPr lang="en-US" sz="1400" b="1" u="sng" smtClean="0"/>
              <a:t>6.91 feet by 12.06 feet</a:t>
            </a:r>
          </a:p>
        </p:txBody>
      </p:sp>
      <p:sp>
        <p:nvSpPr>
          <p:cNvPr id="63492" name="Rectangle 3"/>
          <p:cNvSpPr>
            <a:spLocks noChangeArrowheads="1"/>
          </p:cNvSpPr>
          <p:nvPr/>
        </p:nvSpPr>
        <p:spPr bwMode="auto">
          <a:xfrm>
            <a:off x="2209800" y="1219200"/>
            <a:ext cx="35052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3493" name="Line 4"/>
          <p:cNvSpPr>
            <a:spLocks noChangeShapeType="1"/>
          </p:cNvSpPr>
          <p:nvPr/>
        </p:nvSpPr>
        <p:spPr bwMode="auto">
          <a:xfrm>
            <a:off x="3429000" y="1219200"/>
            <a:ext cx="0" cy="1066800"/>
          </a:xfrm>
          <a:prstGeom prst="line">
            <a:avLst/>
          </a:prstGeom>
          <a:noFill/>
          <a:ln w="9525">
            <a:solidFill>
              <a:schemeClr val="tx1"/>
            </a:solidFill>
            <a:round/>
            <a:headEnd/>
            <a:tailEnd/>
          </a:ln>
        </p:spPr>
        <p:txBody>
          <a:bodyPr/>
          <a:lstStyle/>
          <a:p>
            <a:endParaRPr lang="en-US"/>
          </a:p>
        </p:txBody>
      </p:sp>
      <p:sp>
        <p:nvSpPr>
          <p:cNvPr id="63494" name="Line 5"/>
          <p:cNvSpPr>
            <a:spLocks noChangeShapeType="1"/>
          </p:cNvSpPr>
          <p:nvPr/>
        </p:nvSpPr>
        <p:spPr bwMode="auto">
          <a:xfrm>
            <a:off x="4724400" y="1219200"/>
            <a:ext cx="0" cy="1066800"/>
          </a:xfrm>
          <a:prstGeom prst="line">
            <a:avLst/>
          </a:prstGeom>
          <a:noFill/>
          <a:ln w="9525">
            <a:solidFill>
              <a:schemeClr val="tx1"/>
            </a:solidFill>
            <a:round/>
            <a:headEnd/>
            <a:tailEnd/>
          </a:ln>
        </p:spPr>
        <p:txBody>
          <a:bodyPr/>
          <a:lstStyle/>
          <a:p>
            <a:endParaRPr lang="en-US"/>
          </a:p>
        </p:txBody>
      </p:sp>
      <p:sp>
        <p:nvSpPr>
          <p:cNvPr id="63495" name="Text Box 6"/>
          <p:cNvSpPr txBox="1">
            <a:spLocks noChangeArrowheads="1"/>
          </p:cNvSpPr>
          <p:nvPr/>
        </p:nvSpPr>
        <p:spPr bwMode="auto">
          <a:xfrm>
            <a:off x="1676400" y="1828800"/>
            <a:ext cx="330200" cy="336550"/>
          </a:xfrm>
          <a:prstGeom prst="rect">
            <a:avLst/>
          </a:prstGeom>
          <a:noFill/>
          <a:ln w="9525">
            <a:noFill/>
            <a:miter lim="800000"/>
            <a:headEnd/>
            <a:tailEnd/>
          </a:ln>
        </p:spPr>
        <p:txBody>
          <a:bodyPr wrap="none">
            <a:spAutoFit/>
          </a:bodyPr>
          <a:lstStyle/>
          <a:p>
            <a:r>
              <a:rPr lang="en-US" sz="1600">
                <a:latin typeface="Times New Roman" pitchFamily="18" charset="0"/>
              </a:rPr>
              <a:t>w</a:t>
            </a:r>
          </a:p>
        </p:txBody>
      </p:sp>
      <p:sp>
        <p:nvSpPr>
          <p:cNvPr id="63496" name="Text Box 7"/>
          <p:cNvSpPr txBox="1">
            <a:spLocks noChangeArrowheads="1"/>
          </p:cNvSpPr>
          <p:nvPr/>
        </p:nvSpPr>
        <p:spPr bwMode="auto">
          <a:xfrm>
            <a:off x="3505200" y="685800"/>
            <a:ext cx="241300" cy="336550"/>
          </a:xfrm>
          <a:prstGeom prst="rect">
            <a:avLst/>
          </a:prstGeom>
          <a:noFill/>
          <a:ln w="9525">
            <a:noFill/>
            <a:miter lim="800000"/>
            <a:headEnd/>
            <a:tailEnd/>
          </a:ln>
        </p:spPr>
        <p:txBody>
          <a:bodyPr wrap="none">
            <a:spAutoFit/>
          </a:bodyPr>
          <a:lstStyle/>
          <a:p>
            <a:r>
              <a:rPr lang="en-US" sz="1600">
                <a:latin typeface="Times New Roman" pitchFamily="18" charset="0"/>
              </a:rPr>
              <a:t>l</a:t>
            </a:r>
          </a:p>
        </p:txBody>
      </p:sp>
      <p:sp>
        <p:nvSpPr>
          <p:cNvPr id="63497" name="Line 13"/>
          <p:cNvSpPr>
            <a:spLocks noChangeShapeType="1"/>
          </p:cNvSpPr>
          <p:nvPr/>
        </p:nvSpPr>
        <p:spPr bwMode="auto">
          <a:xfrm>
            <a:off x="2286000" y="1066800"/>
            <a:ext cx="3352800" cy="0"/>
          </a:xfrm>
          <a:prstGeom prst="line">
            <a:avLst/>
          </a:prstGeom>
          <a:noFill/>
          <a:ln w="9525">
            <a:solidFill>
              <a:schemeClr val="tx1"/>
            </a:solidFill>
            <a:round/>
            <a:headEnd/>
            <a:tailEnd type="triangle" w="med" len="med"/>
          </a:ln>
        </p:spPr>
        <p:txBody>
          <a:bodyPr/>
          <a:lstStyle/>
          <a:p>
            <a:endParaRPr lang="en-US"/>
          </a:p>
        </p:txBody>
      </p:sp>
      <p:sp>
        <p:nvSpPr>
          <p:cNvPr id="63498" name="Line 14"/>
          <p:cNvSpPr>
            <a:spLocks noChangeShapeType="1"/>
          </p:cNvSpPr>
          <p:nvPr/>
        </p:nvSpPr>
        <p:spPr bwMode="auto">
          <a:xfrm>
            <a:off x="1981200" y="1371600"/>
            <a:ext cx="0" cy="914400"/>
          </a:xfrm>
          <a:prstGeom prst="line">
            <a:avLst/>
          </a:prstGeom>
          <a:noFill/>
          <a:ln w="9525">
            <a:solidFill>
              <a:schemeClr val="tx1"/>
            </a:solidFill>
            <a:round/>
            <a:headEnd/>
            <a:tailEnd type="triangle" w="med" len="med"/>
          </a:ln>
        </p:spPr>
        <p:txBody>
          <a:bodyPr/>
          <a:lstStyle/>
          <a:p>
            <a:endParaRPr lang="en-US"/>
          </a:p>
        </p:txBody>
      </p:sp>
      <p:graphicFrame>
        <p:nvGraphicFramePr>
          <p:cNvPr id="63489" name="Object 1"/>
          <p:cNvGraphicFramePr>
            <a:graphicFrameLocks noChangeAspect="1"/>
          </p:cNvGraphicFramePr>
          <p:nvPr/>
        </p:nvGraphicFramePr>
        <p:xfrm>
          <a:off x="1524000" y="4191000"/>
          <a:ext cx="965200" cy="366713"/>
        </p:xfrm>
        <a:graphic>
          <a:graphicData uri="http://schemas.openxmlformats.org/presentationml/2006/ole">
            <p:oleObj spid="_x0000_s63489" name="Equation" r:id="rId3" imgW="1269720" imgH="482400" progId="">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8" name="Rectangle 2"/>
          <p:cNvSpPr>
            <a:spLocks noGrp="1" noChangeArrowheads="1"/>
          </p:cNvSpPr>
          <p:nvPr>
            <p:ph type="title"/>
          </p:nvPr>
        </p:nvSpPr>
        <p:spPr>
          <a:xfrm>
            <a:off x="609600" y="0"/>
            <a:ext cx="7772400" cy="762000"/>
          </a:xfrm>
        </p:spPr>
        <p:txBody>
          <a:bodyPr/>
          <a:lstStyle/>
          <a:p>
            <a:pPr eaLnBrk="1" hangingPunct="1"/>
            <a:r>
              <a:rPr lang="en-US" sz="2400" b="1" smtClean="0"/>
              <a:t>Ex 42, Pg 500</a:t>
            </a:r>
          </a:p>
        </p:txBody>
      </p:sp>
      <p:sp>
        <p:nvSpPr>
          <p:cNvPr id="23579" name="Text Box 7"/>
          <p:cNvSpPr>
            <a:spLocks noGrp="1" noChangeArrowheads="1"/>
          </p:cNvSpPr>
          <p:nvPr>
            <p:ph idx="1"/>
          </p:nvPr>
        </p:nvSpPr>
        <p:spPr>
          <a:xfrm>
            <a:off x="4249738" y="3863975"/>
            <a:ext cx="725487" cy="585788"/>
          </a:xfrm>
        </p:spPr>
        <p:txBody>
          <a:bodyPr/>
          <a:lstStyle/>
          <a:p>
            <a:pPr eaLnBrk="1" hangingPunct="1">
              <a:spcBef>
                <a:spcPct val="0"/>
              </a:spcBef>
              <a:buFontTx/>
              <a:buNone/>
            </a:pPr>
            <a:r>
              <a:rPr lang="en-US" sz="1800" smtClean="0">
                <a:solidFill>
                  <a:srgbClr val="FF0066"/>
                </a:solidFill>
              </a:rPr>
              <a:t>x </a:t>
            </a:r>
          </a:p>
        </p:txBody>
      </p:sp>
      <p:sp>
        <p:nvSpPr>
          <p:cNvPr id="23580" name="Oval 3"/>
          <p:cNvSpPr>
            <a:spLocks noChangeArrowheads="1"/>
          </p:cNvSpPr>
          <p:nvPr/>
        </p:nvSpPr>
        <p:spPr bwMode="auto">
          <a:xfrm>
            <a:off x="3048000" y="990600"/>
            <a:ext cx="2667000" cy="2514600"/>
          </a:xfrm>
          <a:prstGeom prst="ellipse">
            <a:avLst/>
          </a:prstGeom>
          <a:solidFill>
            <a:schemeClr val="accent1"/>
          </a:solidFill>
          <a:ln w="9525">
            <a:solidFill>
              <a:schemeClr val="tx1"/>
            </a:solidFill>
            <a:round/>
            <a:headEnd/>
            <a:tailEnd/>
          </a:ln>
        </p:spPr>
        <p:txBody>
          <a:bodyPr wrap="none" anchor="ctr"/>
          <a:lstStyle/>
          <a:p>
            <a:pPr algn="ctr"/>
            <a:r>
              <a:rPr lang="en-US" sz="2400">
                <a:latin typeface="Times New Roman" pitchFamily="18" charset="0"/>
              </a:rPr>
              <a:t>             r = ½ x</a:t>
            </a:r>
          </a:p>
        </p:txBody>
      </p:sp>
      <p:sp>
        <p:nvSpPr>
          <p:cNvPr id="23581" name="Text Box 4"/>
          <p:cNvSpPr txBox="1">
            <a:spLocks noChangeArrowheads="1"/>
          </p:cNvSpPr>
          <p:nvPr/>
        </p:nvSpPr>
        <p:spPr bwMode="auto">
          <a:xfrm>
            <a:off x="1905000" y="2743200"/>
            <a:ext cx="787400" cy="304800"/>
          </a:xfrm>
          <a:prstGeom prst="rect">
            <a:avLst/>
          </a:prstGeom>
          <a:noFill/>
          <a:ln w="9525">
            <a:noFill/>
            <a:miter lim="800000"/>
            <a:headEnd/>
            <a:tailEnd/>
          </a:ln>
        </p:spPr>
        <p:txBody>
          <a:bodyPr wrap="none">
            <a:spAutoFit/>
          </a:bodyPr>
          <a:lstStyle/>
          <a:p>
            <a:r>
              <a:rPr lang="en-US" sz="1400">
                <a:solidFill>
                  <a:srgbClr val="FF0066"/>
                </a:solidFill>
                <a:latin typeface="Times New Roman" pitchFamily="18" charset="0"/>
              </a:rPr>
              <a:t>h = x - 2</a:t>
            </a:r>
          </a:p>
        </p:txBody>
      </p:sp>
      <p:sp>
        <p:nvSpPr>
          <p:cNvPr id="23582" name="Line 5"/>
          <p:cNvSpPr>
            <a:spLocks noChangeShapeType="1"/>
          </p:cNvSpPr>
          <p:nvPr/>
        </p:nvSpPr>
        <p:spPr bwMode="auto">
          <a:xfrm flipV="1">
            <a:off x="2895600" y="2362200"/>
            <a:ext cx="0" cy="1295400"/>
          </a:xfrm>
          <a:prstGeom prst="line">
            <a:avLst/>
          </a:prstGeom>
          <a:noFill/>
          <a:ln w="9525">
            <a:solidFill>
              <a:schemeClr val="tx1"/>
            </a:solidFill>
            <a:round/>
            <a:headEnd/>
            <a:tailEnd type="triangle" w="med" len="med"/>
          </a:ln>
        </p:spPr>
        <p:txBody>
          <a:bodyPr/>
          <a:lstStyle/>
          <a:p>
            <a:endParaRPr lang="en-US"/>
          </a:p>
        </p:txBody>
      </p:sp>
      <p:sp>
        <p:nvSpPr>
          <p:cNvPr id="23583" name="Line 6"/>
          <p:cNvSpPr>
            <a:spLocks noChangeShapeType="1"/>
          </p:cNvSpPr>
          <p:nvPr/>
        </p:nvSpPr>
        <p:spPr bwMode="auto">
          <a:xfrm>
            <a:off x="3200400" y="3886200"/>
            <a:ext cx="2514600" cy="0"/>
          </a:xfrm>
          <a:prstGeom prst="line">
            <a:avLst/>
          </a:prstGeom>
          <a:noFill/>
          <a:ln w="9525">
            <a:solidFill>
              <a:schemeClr val="tx1"/>
            </a:solidFill>
            <a:round/>
            <a:headEnd/>
            <a:tailEnd type="triangle" w="med" len="med"/>
          </a:ln>
        </p:spPr>
        <p:txBody>
          <a:bodyPr/>
          <a:lstStyle/>
          <a:p>
            <a:endParaRPr lang="en-US"/>
          </a:p>
        </p:txBody>
      </p:sp>
      <p:sp>
        <p:nvSpPr>
          <p:cNvPr id="23584" name="Text Box 8"/>
          <p:cNvSpPr txBox="1">
            <a:spLocks noChangeArrowheads="1"/>
          </p:cNvSpPr>
          <p:nvPr/>
        </p:nvSpPr>
        <p:spPr bwMode="auto">
          <a:xfrm>
            <a:off x="5462588" y="1143000"/>
            <a:ext cx="3783012" cy="2862263"/>
          </a:xfrm>
          <a:prstGeom prst="rect">
            <a:avLst/>
          </a:prstGeom>
          <a:noFill/>
          <a:ln w="9525">
            <a:noFill/>
            <a:miter lim="800000"/>
            <a:headEnd/>
            <a:tailEnd/>
          </a:ln>
        </p:spPr>
        <p:txBody>
          <a:bodyPr wrap="none">
            <a:spAutoFit/>
          </a:bodyPr>
          <a:lstStyle/>
          <a:p>
            <a:r>
              <a:rPr lang="en-US" sz="1600" b="1">
                <a:latin typeface="Times New Roman" pitchFamily="18" charset="0"/>
              </a:rPr>
              <a:t>The area of the half circle</a:t>
            </a:r>
            <a:r>
              <a:rPr lang="en-US" sz="1600">
                <a:latin typeface="Times New Roman" pitchFamily="18" charset="0"/>
              </a:rPr>
              <a:t> = 1          </a:t>
            </a:r>
            <a:r>
              <a:rPr lang="en-US" sz="2000" b="1">
                <a:latin typeface="Times New Roman" pitchFamily="18" charset="0"/>
                <a:cs typeface="Times New Roman" pitchFamily="18" charset="0"/>
              </a:rPr>
              <a:t>r</a:t>
            </a:r>
            <a:r>
              <a:rPr lang="en-US" sz="2000" b="1" baseline="30000">
                <a:latin typeface="Times New Roman" pitchFamily="18" charset="0"/>
                <a:cs typeface="Times New Roman" pitchFamily="18" charset="0"/>
              </a:rPr>
              <a:t>2</a:t>
            </a:r>
          </a:p>
          <a:p>
            <a:r>
              <a:rPr lang="en-US" sz="2000" b="1" baseline="30000">
                <a:latin typeface="Times New Roman" pitchFamily="18" charset="0"/>
                <a:cs typeface="Times New Roman" pitchFamily="18" charset="0"/>
              </a:rPr>
              <a:t>                                                         2  </a:t>
            </a:r>
          </a:p>
          <a:p>
            <a:r>
              <a:rPr lang="en-US" sz="2000" b="1" baseline="30000">
                <a:latin typeface="Times New Roman" pitchFamily="18" charset="0"/>
                <a:cs typeface="Times New Roman" pitchFamily="18" charset="0"/>
              </a:rPr>
              <a:t>                                       </a:t>
            </a:r>
            <a:r>
              <a:rPr lang="en-US" sz="2000" b="1">
                <a:latin typeface="Times New Roman" pitchFamily="18" charset="0"/>
                <a:cs typeface="Times New Roman" pitchFamily="18" charset="0"/>
              </a:rPr>
              <a:t>=  1/2       (1/2</a:t>
            </a:r>
            <a:r>
              <a:rPr lang="en-US" sz="2000" b="1" baseline="30000">
                <a:latin typeface="Times New Roman" pitchFamily="18" charset="0"/>
                <a:cs typeface="Times New Roman" pitchFamily="18" charset="0"/>
              </a:rPr>
              <a:t>  </a:t>
            </a:r>
            <a:r>
              <a:rPr lang="en-US" sz="2000" b="1">
                <a:latin typeface="Times New Roman" pitchFamily="18" charset="0"/>
                <a:cs typeface="Times New Roman" pitchFamily="18" charset="0"/>
              </a:rPr>
              <a:t>x )</a:t>
            </a:r>
            <a:r>
              <a:rPr lang="en-US" sz="2000" b="1" baseline="30000">
                <a:latin typeface="Times New Roman" pitchFamily="18" charset="0"/>
                <a:cs typeface="Times New Roman" pitchFamily="18" charset="0"/>
              </a:rPr>
              <a:t>2</a:t>
            </a:r>
          </a:p>
          <a:p>
            <a:endParaRPr lang="en-US" sz="2000" b="1" baseline="30000">
              <a:latin typeface="Times New Roman" pitchFamily="18" charset="0"/>
              <a:cs typeface="Times New Roman" pitchFamily="18" charset="0"/>
            </a:endParaRPr>
          </a:p>
          <a:p>
            <a:r>
              <a:rPr lang="en-US" sz="2000" b="1" baseline="30000">
                <a:latin typeface="Times New Roman" pitchFamily="18" charset="0"/>
                <a:cs typeface="Times New Roman" pitchFamily="18" charset="0"/>
              </a:rPr>
              <a:t>                                      =</a:t>
            </a:r>
            <a:r>
              <a:rPr lang="en-US" sz="2000" b="1">
                <a:latin typeface="Times New Roman" pitchFamily="18" charset="0"/>
                <a:cs typeface="Times New Roman" pitchFamily="18" charset="0"/>
              </a:rPr>
              <a:t> 1/8     x</a:t>
            </a:r>
            <a:r>
              <a:rPr lang="en-US" sz="2000" b="1" baseline="30000">
                <a:latin typeface="Times New Roman" pitchFamily="18" charset="0"/>
                <a:cs typeface="Times New Roman" pitchFamily="18" charset="0"/>
              </a:rPr>
              <a:t>2</a:t>
            </a:r>
          </a:p>
          <a:p>
            <a:endParaRPr lang="en-US" sz="2000" b="1" baseline="30000">
              <a:latin typeface="Times New Roman" pitchFamily="18" charset="0"/>
              <a:cs typeface="Times New Roman" pitchFamily="18" charset="0"/>
            </a:endParaRPr>
          </a:p>
          <a:p>
            <a:r>
              <a:rPr lang="en-US" sz="2000" b="1">
                <a:latin typeface="Times New Roman" pitchFamily="18" charset="0"/>
                <a:cs typeface="Times New Roman" pitchFamily="18" charset="0"/>
              </a:rPr>
              <a:t> </a:t>
            </a:r>
            <a:r>
              <a:rPr lang="en-US" sz="1600" b="1">
                <a:latin typeface="Times New Roman" pitchFamily="18" charset="0"/>
                <a:cs typeface="Times New Roman" pitchFamily="18" charset="0"/>
              </a:rPr>
              <a:t>The total area of the rectangle = x</a:t>
            </a:r>
            <a:r>
              <a:rPr lang="en-US" sz="1600" b="1" baseline="30000">
                <a:latin typeface="Times New Roman" pitchFamily="18" charset="0"/>
                <a:cs typeface="Times New Roman" pitchFamily="18" charset="0"/>
              </a:rPr>
              <a:t>2</a:t>
            </a:r>
            <a:r>
              <a:rPr lang="en-US" sz="1600" b="1">
                <a:latin typeface="Times New Roman" pitchFamily="18" charset="0"/>
                <a:cs typeface="Times New Roman" pitchFamily="18" charset="0"/>
              </a:rPr>
              <a:t> – 2x</a:t>
            </a:r>
          </a:p>
          <a:p>
            <a:r>
              <a:rPr lang="en-US" sz="1600" b="1">
                <a:latin typeface="Times New Roman" pitchFamily="18" charset="0"/>
                <a:cs typeface="Times New Roman" pitchFamily="18" charset="0"/>
              </a:rPr>
              <a:t>   = 1            </a:t>
            </a:r>
            <a:r>
              <a:rPr lang="en-US" sz="2000" b="1">
                <a:latin typeface="Times New Roman" pitchFamily="18" charset="0"/>
                <a:cs typeface="Times New Roman" pitchFamily="18" charset="0"/>
              </a:rPr>
              <a:t>x</a:t>
            </a:r>
            <a:r>
              <a:rPr lang="en-US" sz="2000" b="1" baseline="30000">
                <a:latin typeface="Times New Roman" pitchFamily="18" charset="0"/>
                <a:cs typeface="Times New Roman" pitchFamily="18" charset="0"/>
              </a:rPr>
              <a:t>2  </a:t>
            </a:r>
            <a:r>
              <a:rPr lang="en-US" sz="2000" b="1" baseline="-25000">
                <a:latin typeface="Times New Roman" pitchFamily="18" charset="0"/>
                <a:cs typeface="Times New Roman" pitchFamily="18" charset="0"/>
              </a:rPr>
              <a:t>+   </a:t>
            </a:r>
            <a:r>
              <a:rPr lang="en-US" sz="2000" b="1">
                <a:latin typeface="Times New Roman" pitchFamily="18" charset="0"/>
                <a:cs typeface="Times New Roman" pitchFamily="18" charset="0"/>
              </a:rPr>
              <a:t>x</a:t>
            </a:r>
            <a:r>
              <a:rPr lang="en-US" sz="2000" b="1" baseline="30000">
                <a:latin typeface="Times New Roman" pitchFamily="18" charset="0"/>
                <a:cs typeface="Times New Roman" pitchFamily="18" charset="0"/>
              </a:rPr>
              <a:t>2</a:t>
            </a:r>
            <a:r>
              <a:rPr lang="en-US" sz="2000" b="1">
                <a:latin typeface="Times New Roman" pitchFamily="18" charset="0"/>
                <a:cs typeface="Times New Roman" pitchFamily="18" charset="0"/>
              </a:rPr>
              <a:t> - 2x</a:t>
            </a:r>
          </a:p>
          <a:p>
            <a:r>
              <a:rPr lang="en-US" sz="2000" b="1">
                <a:latin typeface="Times New Roman" pitchFamily="18" charset="0"/>
                <a:cs typeface="Times New Roman" pitchFamily="18" charset="0"/>
              </a:rPr>
              <a:t>     8</a:t>
            </a:r>
            <a:endParaRPr lang="en-US" sz="1600" b="1">
              <a:latin typeface="Times New Roman" pitchFamily="18" charset="0"/>
              <a:cs typeface="Times New Roman" pitchFamily="18" charset="0"/>
            </a:endParaRPr>
          </a:p>
          <a:p>
            <a:r>
              <a:rPr lang="en-US" sz="2000" b="1">
                <a:latin typeface="Times New Roman" pitchFamily="18" charset="0"/>
                <a:cs typeface="Times New Roman" pitchFamily="18" charset="0"/>
              </a:rPr>
              <a:t> </a:t>
            </a:r>
          </a:p>
        </p:txBody>
      </p:sp>
      <p:graphicFrame>
        <p:nvGraphicFramePr>
          <p:cNvPr id="23561" name="Object 9"/>
          <p:cNvGraphicFramePr>
            <a:graphicFrameLocks noChangeAspect="1"/>
          </p:cNvGraphicFramePr>
          <p:nvPr/>
        </p:nvGraphicFramePr>
        <p:xfrm>
          <a:off x="8153400" y="1219200"/>
          <a:ext cx="381000" cy="381000"/>
        </p:xfrm>
        <a:graphic>
          <a:graphicData uri="http://schemas.openxmlformats.org/presentationml/2006/ole">
            <p:oleObj spid="_x0000_s23561" name="Equation" r:id="rId3" imgW="139680" imgH="139680" progId="Equation.3">
              <p:embed/>
            </p:oleObj>
          </a:graphicData>
        </a:graphic>
      </p:graphicFrame>
      <p:sp>
        <p:nvSpPr>
          <p:cNvPr id="23585" name="Line 10"/>
          <p:cNvSpPr>
            <a:spLocks noChangeShapeType="1"/>
          </p:cNvSpPr>
          <p:nvPr/>
        </p:nvSpPr>
        <p:spPr bwMode="auto">
          <a:xfrm>
            <a:off x="8001000" y="1447800"/>
            <a:ext cx="76200" cy="0"/>
          </a:xfrm>
          <a:prstGeom prst="line">
            <a:avLst/>
          </a:prstGeom>
          <a:noFill/>
          <a:ln w="9525">
            <a:solidFill>
              <a:schemeClr val="tx1"/>
            </a:solidFill>
            <a:round/>
            <a:headEnd/>
            <a:tailEnd/>
          </a:ln>
        </p:spPr>
        <p:txBody>
          <a:bodyPr/>
          <a:lstStyle/>
          <a:p>
            <a:endParaRPr lang="en-US"/>
          </a:p>
        </p:txBody>
      </p:sp>
      <p:sp>
        <p:nvSpPr>
          <p:cNvPr id="23586" name="Line 11"/>
          <p:cNvSpPr>
            <a:spLocks noChangeShapeType="1"/>
          </p:cNvSpPr>
          <p:nvPr/>
        </p:nvSpPr>
        <p:spPr bwMode="auto">
          <a:xfrm flipH="1">
            <a:off x="4876800" y="1295400"/>
            <a:ext cx="609600" cy="152400"/>
          </a:xfrm>
          <a:prstGeom prst="line">
            <a:avLst/>
          </a:prstGeom>
          <a:noFill/>
          <a:ln w="9525">
            <a:solidFill>
              <a:schemeClr val="tx1"/>
            </a:solidFill>
            <a:round/>
            <a:headEnd/>
            <a:tailEnd type="triangle" w="med" len="med"/>
          </a:ln>
        </p:spPr>
        <p:txBody>
          <a:bodyPr/>
          <a:lstStyle/>
          <a:p>
            <a:endParaRPr lang="en-US"/>
          </a:p>
        </p:txBody>
      </p:sp>
      <p:sp>
        <p:nvSpPr>
          <p:cNvPr id="23587" name="Line 12"/>
          <p:cNvSpPr>
            <a:spLocks noChangeShapeType="1"/>
          </p:cNvSpPr>
          <p:nvPr/>
        </p:nvSpPr>
        <p:spPr bwMode="auto">
          <a:xfrm>
            <a:off x="4343400" y="2362200"/>
            <a:ext cx="1295400" cy="0"/>
          </a:xfrm>
          <a:prstGeom prst="line">
            <a:avLst/>
          </a:prstGeom>
          <a:noFill/>
          <a:ln w="9525">
            <a:solidFill>
              <a:schemeClr val="tx1"/>
            </a:solidFill>
            <a:round/>
            <a:headEnd/>
            <a:tailEnd/>
          </a:ln>
        </p:spPr>
        <p:txBody>
          <a:bodyPr/>
          <a:lstStyle/>
          <a:p>
            <a:endParaRPr lang="en-US"/>
          </a:p>
        </p:txBody>
      </p:sp>
      <p:sp>
        <p:nvSpPr>
          <p:cNvPr id="23588" name="Rectangle 13"/>
          <p:cNvSpPr>
            <a:spLocks noChangeArrowheads="1"/>
          </p:cNvSpPr>
          <p:nvPr/>
        </p:nvSpPr>
        <p:spPr bwMode="auto">
          <a:xfrm>
            <a:off x="3048000" y="2362200"/>
            <a:ext cx="2667000" cy="1371600"/>
          </a:xfrm>
          <a:prstGeom prst="rect">
            <a:avLst/>
          </a:prstGeom>
          <a:solidFill>
            <a:schemeClr val="accent1"/>
          </a:solidFill>
          <a:ln w="9525">
            <a:solidFill>
              <a:schemeClr val="tx1"/>
            </a:solidFill>
            <a:miter lim="800000"/>
            <a:headEnd/>
            <a:tailEnd/>
          </a:ln>
        </p:spPr>
        <p:txBody>
          <a:bodyPr wrap="none" anchor="ctr"/>
          <a:lstStyle/>
          <a:p>
            <a:pPr algn="ctr"/>
            <a:endParaRPr lang="en-US"/>
          </a:p>
        </p:txBody>
      </p:sp>
      <p:sp>
        <p:nvSpPr>
          <p:cNvPr id="23589" name="Line 14"/>
          <p:cNvSpPr>
            <a:spLocks noChangeShapeType="1"/>
          </p:cNvSpPr>
          <p:nvPr/>
        </p:nvSpPr>
        <p:spPr bwMode="auto">
          <a:xfrm>
            <a:off x="4343400" y="2362200"/>
            <a:ext cx="0" cy="0"/>
          </a:xfrm>
          <a:prstGeom prst="line">
            <a:avLst/>
          </a:prstGeom>
          <a:noFill/>
          <a:ln w="9525">
            <a:solidFill>
              <a:schemeClr val="tx1"/>
            </a:solidFill>
            <a:round/>
            <a:headEnd/>
            <a:tailEnd/>
          </a:ln>
        </p:spPr>
        <p:txBody>
          <a:bodyPr/>
          <a:lstStyle/>
          <a:p>
            <a:endParaRPr lang="en-US"/>
          </a:p>
        </p:txBody>
      </p:sp>
      <p:graphicFrame>
        <p:nvGraphicFramePr>
          <p:cNvPr id="23567" name="Object 15"/>
          <p:cNvGraphicFramePr>
            <a:graphicFrameLocks noChangeAspect="1"/>
          </p:cNvGraphicFramePr>
          <p:nvPr/>
        </p:nvGraphicFramePr>
        <p:xfrm>
          <a:off x="7848600" y="1676400"/>
          <a:ext cx="381000" cy="381000"/>
        </p:xfrm>
        <a:graphic>
          <a:graphicData uri="http://schemas.openxmlformats.org/presentationml/2006/ole">
            <p:oleObj spid="_x0000_s23567" name="Equation" r:id="rId4" imgW="139680" imgH="139680" progId="Equation.3">
              <p:embed/>
            </p:oleObj>
          </a:graphicData>
        </a:graphic>
      </p:graphicFrame>
      <p:graphicFrame>
        <p:nvGraphicFramePr>
          <p:cNvPr id="23568" name="Object 16"/>
          <p:cNvGraphicFramePr>
            <a:graphicFrameLocks noChangeAspect="1"/>
          </p:cNvGraphicFramePr>
          <p:nvPr/>
        </p:nvGraphicFramePr>
        <p:xfrm>
          <a:off x="7696200" y="2209800"/>
          <a:ext cx="381000" cy="381000"/>
        </p:xfrm>
        <a:graphic>
          <a:graphicData uri="http://schemas.openxmlformats.org/presentationml/2006/ole">
            <p:oleObj spid="_x0000_s23568" name="Equation" r:id="rId5" imgW="139680" imgH="139680" progId="Equation.3">
              <p:embed/>
            </p:oleObj>
          </a:graphicData>
        </a:graphic>
      </p:graphicFrame>
      <p:graphicFrame>
        <p:nvGraphicFramePr>
          <p:cNvPr id="23569" name="Object 17"/>
          <p:cNvGraphicFramePr>
            <a:graphicFrameLocks noChangeAspect="1"/>
          </p:cNvGraphicFramePr>
          <p:nvPr/>
        </p:nvGraphicFramePr>
        <p:xfrm>
          <a:off x="6248400" y="3048000"/>
          <a:ext cx="381000" cy="381000"/>
        </p:xfrm>
        <a:graphic>
          <a:graphicData uri="http://schemas.openxmlformats.org/presentationml/2006/ole">
            <p:oleObj spid="_x0000_s23569" name="Equation" r:id="rId6" imgW="139680" imgH="139680" progId="Equation.3">
              <p:embed/>
            </p:oleObj>
          </a:graphicData>
        </a:graphic>
      </p:graphicFrame>
      <p:sp>
        <p:nvSpPr>
          <p:cNvPr id="23590" name="Line 18"/>
          <p:cNvSpPr>
            <a:spLocks noChangeShapeType="1"/>
          </p:cNvSpPr>
          <p:nvPr/>
        </p:nvSpPr>
        <p:spPr bwMode="auto">
          <a:xfrm>
            <a:off x="5867400" y="3352800"/>
            <a:ext cx="228600" cy="0"/>
          </a:xfrm>
          <a:prstGeom prst="line">
            <a:avLst/>
          </a:prstGeom>
          <a:noFill/>
          <a:ln w="9525">
            <a:solidFill>
              <a:schemeClr val="tx1"/>
            </a:solidFill>
            <a:round/>
            <a:headEnd/>
            <a:tailEnd/>
          </a:ln>
        </p:spPr>
        <p:txBody>
          <a:bodyPr/>
          <a:lstStyle/>
          <a:p>
            <a:endParaRPr lang="en-US"/>
          </a:p>
        </p:txBody>
      </p:sp>
      <p:sp>
        <p:nvSpPr>
          <p:cNvPr id="23591" name="Text Box 19"/>
          <p:cNvSpPr txBox="1">
            <a:spLocks noChangeArrowheads="1"/>
          </p:cNvSpPr>
          <p:nvPr/>
        </p:nvSpPr>
        <p:spPr bwMode="auto">
          <a:xfrm>
            <a:off x="0" y="3810000"/>
            <a:ext cx="9144000" cy="3598863"/>
          </a:xfrm>
          <a:prstGeom prst="rect">
            <a:avLst/>
          </a:prstGeom>
          <a:noFill/>
          <a:ln w="9525">
            <a:noFill/>
            <a:miter lim="800000"/>
            <a:headEnd/>
            <a:tailEnd/>
          </a:ln>
        </p:spPr>
        <p:txBody>
          <a:bodyPr>
            <a:spAutoFit/>
          </a:bodyPr>
          <a:lstStyle/>
          <a:p>
            <a:r>
              <a:rPr lang="en-US" b="1">
                <a:latin typeface="Times New Roman" pitchFamily="18" charset="0"/>
              </a:rPr>
              <a:t>Total area = 120 square feet</a:t>
            </a:r>
          </a:p>
          <a:p>
            <a:endParaRPr lang="en-US" b="1">
              <a:latin typeface="Times New Roman" pitchFamily="18" charset="0"/>
            </a:endParaRPr>
          </a:p>
          <a:p>
            <a:r>
              <a:rPr lang="en-US" b="1">
                <a:latin typeface="Times New Roman" pitchFamily="18" charset="0"/>
              </a:rPr>
              <a:t>120</a:t>
            </a:r>
            <a:r>
              <a:rPr lang="en-US">
                <a:latin typeface="Times New Roman" pitchFamily="18" charset="0"/>
              </a:rPr>
              <a:t> =  </a:t>
            </a:r>
            <a:r>
              <a:rPr lang="en-US" sz="1600" b="1">
                <a:latin typeface="Times New Roman" pitchFamily="18" charset="0"/>
                <a:cs typeface="Times New Roman" pitchFamily="18" charset="0"/>
              </a:rPr>
              <a:t>= 1            </a:t>
            </a:r>
            <a:r>
              <a:rPr lang="en-US" sz="2000" b="1">
                <a:latin typeface="Times New Roman" pitchFamily="18" charset="0"/>
                <a:cs typeface="Times New Roman" pitchFamily="18" charset="0"/>
              </a:rPr>
              <a:t>x</a:t>
            </a:r>
            <a:r>
              <a:rPr lang="en-US" sz="2000" b="1" baseline="30000">
                <a:latin typeface="Times New Roman" pitchFamily="18" charset="0"/>
                <a:cs typeface="Times New Roman" pitchFamily="18" charset="0"/>
              </a:rPr>
              <a:t>2 </a:t>
            </a:r>
            <a:r>
              <a:rPr lang="en-US" sz="2000" b="1">
                <a:latin typeface="Times New Roman" pitchFamily="18" charset="0"/>
                <a:cs typeface="Times New Roman" pitchFamily="18" charset="0"/>
              </a:rPr>
              <a:t> + x</a:t>
            </a:r>
            <a:r>
              <a:rPr lang="en-US" sz="2000" b="1" baseline="30000">
                <a:latin typeface="Times New Roman" pitchFamily="18" charset="0"/>
                <a:cs typeface="Times New Roman" pitchFamily="18" charset="0"/>
              </a:rPr>
              <a:t>2</a:t>
            </a:r>
            <a:r>
              <a:rPr lang="en-US" sz="2000" b="1">
                <a:latin typeface="Times New Roman" pitchFamily="18" charset="0"/>
                <a:cs typeface="Times New Roman" pitchFamily="18" charset="0"/>
              </a:rPr>
              <a:t> - 2x</a:t>
            </a:r>
          </a:p>
          <a:p>
            <a:r>
              <a:rPr lang="en-US" sz="2000" b="1">
                <a:latin typeface="Times New Roman" pitchFamily="18" charset="0"/>
                <a:cs typeface="Times New Roman" pitchFamily="18" charset="0"/>
              </a:rPr>
              <a:t>             8</a:t>
            </a:r>
          </a:p>
          <a:p>
            <a:r>
              <a:rPr lang="en-US" sz="2000" b="1">
                <a:latin typeface="Times New Roman" pitchFamily="18" charset="0"/>
                <a:cs typeface="Times New Roman" pitchFamily="18" charset="0"/>
              </a:rPr>
              <a:t>8(120) = 8 ( </a:t>
            </a:r>
            <a:r>
              <a:rPr lang="en-US" sz="1600" b="1">
                <a:latin typeface="Times New Roman" pitchFamily="18" charset="0"/>
                <a:cs typeface="Times New Roman" pitchFamily="18" charset="0"/>
              </a:rPr>
              <a:t>1            </a:t>
            </a:r>
            <a:r>
              <a:rPr lang="en-US" sz="2000" b="1">
                <a:latin typeface="Times New Roman" pitchFamily="18" charset="0"/>
                <a:cs typeface="Times New Roman" pitchFamily="18" charset="0"/>
              </a:rPr>
              <a:t>x</a:t>
            </a:r>
            <a:r>
              <a:rPr lang="en-US" sz="2000" b="1" baseline="30000">
                <a:latin typeface="Times New Roman" pitchFamily="18" charset="0"/>
                <a:cs typeface="Times New Roman" pitchFamily="18" charset="0"/>
              </a:rPr>
              <a:t>2 </a:t>
            </a:r>
            <a:r>
              <a:rPr lang="en-US" sz="2000" b="1">
                <a:latin typeface="Times New Roman" pitchFamily="18" charset="0"/>
                <a:cs typeface="Times New Roman" pitchFamily="18" charset="0"/>
              </a:rPr>
              <a:t> + x</a:t>
            </a:r>
            <a:r>
              <a:rPr lang="en-US" sz="2000" b="1" baseline="30000">
                <a:latin typeface="Times New Roman" pitchFamily="18" charset="0"/>
                <a:cs typeface="Times New Roman" pitchFamily="18" charset="0"/>
              </a:rPr>
              <a:t>2</a:t>
            </a:r>
            <a:r>
              <a:rPr lang="en-US" sz="2000" b="1">
                <a:latin typeface="Times New Roman" pitchFamily="18" charset="0"/>
                <a:cs typeface="Times New Roman" pitchFamily="18" charset="0"/>
              </a:rPr>
              <a:t> - 2x )</a:t>
            </a:r>
          </a:p>
          <a:p>
            <a:r>
              <a:rPr lang="en-US" sz="2000" b="1">
                <a:latin typeface="Times New Roman" pitchFamily="18" charset="0"/>
                <a:cs typeface="Times New Roman" pitchFamily="18" charset="0"/>
              </a:rPr>
              <a:t>                    8</a:t>
            </a:r>
          </a:p>
          <a:p>
            <a:r>
              <a:rPr lang="en-US" sz="2000" b="1">
                <a:latin typeface="Times New Roman" pitchFamily="18" charset="0"/>
                <a:cs typeface="Times New Roman" pitchFamily="18" charset="0"/>
              </a:rPr>
              <a:t>0 =        x</a:t>
            </a:r>
            <a:r>
              <a:rPr lang="en-US" sz="2000" b="1" baseline="30000">
                <a:latin typeface="Times New Roman" pitchFamily="18" charset="0"/>
                <a:cs typeface="Times New Roman" pitchFamily="18" charset="0"/>
              </a:rPr>
              <a:t>2</a:t>
            </a:r>
            <a:r>
              <a:rPr lang="en-US" sz="2000" b="1">
                <a:latin typeface="Times New Roman" pitchFamily="18" charset="0"/>
                <a:cs typeface="Times New Roman" pitchFamily="18" charset="0"/>
              </a:rPr>
              <a:t> + 8 x</a:t>
            </a:r>
            <a:r>
              <a:rPr lang="en-US" sz="2000" b="1" baseline="30000">
                <a:latin typeface="Times New Roman" pitchFamily="18" charset="0"/>
                <a:cs typeface="Times New Roman" pitchFamily="18" charset="0"/>
              </a:rPr>
              <a:t>2</a:t>
            </a:r>
            <a:r>
              <a:rPr lang="en-US" sz="2000" b="1">
                <a:latin typeface="Times New Roman" pitchFamily="18" charset="0"/>
                <a:cs typeface="Times New Roman" pitchFamily="18" charset="0"/>
              </a:rPr>
              <a:t> - 16x – 960 ,  0 = (    + 8) x</a:t>
            </a:r>
            <a:r>
              <a:rPr lang="en-US" sz="2000" b="1" baseline="30000">
                <a:latin typeface="Times New Roman" pitchFamily="18" charset="0"/>
                <a:cs typeface="Times New Roman" pitchFamily="18" charset="0"/>
              </a:rPr>
              <a:t>2 </a:t>
            </a:r>
            <a:r>
              <a:rPr lang="en-US" sz="2000" b="1">
                <a:latin typeface="Times New Roman" pitchFamily="18" charset="0"/>
                <a:cs typeface="Times New Roman" pitchFamily="18" charset="0"/>
              </a:rPr>
              <a:t> - 16x – 960</a:t>
            </a:r>
          </a:p>
          <a:p>
            <a:r>
              <a:rPr lang="en-US" sz="2000" b="1">
                <a:latin typeface="Times New Roman" pitchFamily="18" charset="0"/>
                <a:cs typeface="Times New Roman" pitchFamily="18" charset="0"/>
              </a:rPr>
              <a:t>0 = 11.142 x</a:t>
            </a:r>
            <a:r>
              <a:rPr lang="en-US" sz="2000" b="1" baseline="30000">
                <a:latin typeface="Times New Roman" pitchFamily="18" charset="0"/>
                <a:cs typeface="Times New Roman" pitchFamily="18" charset="0"/>
              </a:rPr>
              <a:t>2</a:t>
            </a:r>
            <a:r>
              <a:rPr lang="en-US" sz="2000" b="1">
                <a:latin typeface="Times New Roman" pitchFamily="18" charset="0"/>
                <a:cs typeface="Times New Roman" pitchFamily="18" charset="0"/>
              </a:rPr>
              <a:t> – 16x  - 960    </a:t>
            </a:r>
          </a:p>
          <a:p>
            <a:r>
              <a:rPr lang="en-US" sz="2000" b="1" u="sng">
                <a:latin typeface="Times New Roman" pitchFamily="18" charset="0"/>
                <a:cs typeface="Times New Roman" pitchFamily="18" charset="0"/>
              </a:rPr>
              <a:t>use quadratic formula</a:t>
            </a:r>
            <a:r>
              <a:rPr lang="en-US" sz="2000" b="1">
                <a:latin typeface="Times New Roman" pitchFamily="18" charset="0"/>
                <a:cs typeface="Times New Roman" pitchFamily="18" charset="0"/>
              </a:rPr>
              <a:t> ,  x = 10.03 ft , h = 10.03 – 2 = 8.03ft  </a:t>
            </a:r>
            <a:r>
              <a:rPr lang="en-US" sz="2000" b="1" u="sng">
                <a:latin typeface="Times New Roman" pitchFamily="18" charset="0"/>
                <a:cs typeface="Times New Roman" pitchFamily="18" charset="0"/>
              </a:rPr>
              <a:t>The overall height of the window</a:t>
            </a:r>
            <a:r>
              <a:rPr lang="en-US" sz="2000" b="1">
                <a:latin typeface="Times New Roman" pitchFamily="18" charset="0"/>
                <a:cs typeface="Times New Roman" pitchFamily="18" charset="0"/>
              </a:rPr>
              <a:t> is h + r = h + ½ x = 8.03 + ½ (10.03) = 13.05 ft</a:t>
            </a:r>
          </a:p>
          <a:p>
            <a:endParaRPr lang="en-US" sz="1600" b="1">
              <a:latin typeface="Times New Roman" pitchFamily="18" charset="0"/>
              <a:cs typeface="Times New Roman" pitchFamily="18" charset="0"/>
            </a:endParaRPr>
          </a:p>
          <a:p>
            <a:endParaRPr lang="en-US">
              <a:latin typeface="Times New Roman" pitchFamily="18" charset="0"/>
            </a:endParaRPr>
          </a:p>
        </p:txBody>
      </p:sp>
      <p:graphicFrame>
        <p:nvGraphicFramePr>
          <p:cNvPr id="23572" name="Object 20"/>
          <p:cNvGraphicFramePr>
            <a:graphicFrameLocks noChangeAspect="1"/>
          </p:cNvGraphicFramePr>
          <p:nvPr/>
        </p:nvGraphicFramePr>
        <p:xfrm>
          <a:off x="1219200" y="4419600"/>
          <a:ext cx="381000" cy="381000"/>
        </p:xfrm>
        <a:graphic>
          <a:graphicData uri="http://schemas.openxmlformats.org/presentationml/2006/ole">
            <p:oleObj spid="_x0000_s23572" name="Equation" r:id="rId7" imgW="139680" imgH="139680" progId="Equation.3">
              <p:embed/>
            </p:oleObj>
          </a:graphicData>
        </a:graphic>
      </p:graphicFrame>
      <p:sp>
        <p:nvSpPr>
          <p:cNvPr id="23592" name="Line 21"/>
          <p:cNvSpPr>
            <a:spLocks noChangeShapeType="1"/>
          </p:cNvSpPr>
          <p:nvPr/>
        </p:nvSpPr>
        <p:spPr bwMode="auto">
          <a:xfrm>
            <a:off x="838200" y="4724400"/>
            <a:ext cx="381000" cy="0"/>
          </a:xfrm>
          <a:prstGeom prst="line">
            <a:avLst/>
          </a:prstGeom>
          <a:noFill/>
          <a:ln w="9525">
            <a:solidFill>
              <a:schemeClr val="tx1"/>
            </a:solidFill>
            <a:round/>
            <a:headEnd/>
            <a:tailEnd/>
          </a:ln>
        </p:spPr>
        <p:txBody>
          <a:bodyPr/>
          <a:lstStyle/>
          <a:p>
            <a:endParaRPr lang="en-US"/>
          </a:p>
        </p:txBody>
      </p:sp>
      <p:sp>
        <p:nvSpPr>
          <p:cNvPr id="23593" name="Line 22"/>
          <p:cNvSpPr>
            <a:spLocks noChangeShapeType="1"/>
          </p:cNvSpPr>
          <p:nvPr/>
        </p:nvSpPr>
        <p:spPr bwMode="auto">
          <a:xfrm>
            <a:off x="1295400" y="5334000"/>
            <a:ext cx="228600" cy="0"/>
          </a:xfrm>
          <a:prstGeom prst="line">
            <a:avLst/>
          </a:prstGeom>
          <a:noFill/>
          <a:ln w="9525">
            <a:solidFill>
              <a:schemeClr val="tx1"/>
            </a:solidFill>
            <a:round/>
            <a:headEnd/>
            <a:tailEnd/>
          </a:ln>
        </p:spPr>
        <p:txBody>
          <a:bodyPr/>
          <a:lstStyle/>
          <a:p>
            <a:endParaRPr lang="en-US"/>
          </a:p>
        </p:txBody>
      </p:sp>
      <p:graphicFrame>
        <p:nvGraphicFramePr>
          <p:cNvPr id="23575" name="Object 23"/>
          <p:cNvGraphicFramePr>
            <a:graphicFrameLocks noChangeAspect="1"/>
          </p:cNvGraphicFramePr>
          <p:nvPr/>
        </p:nvGraphicFramePr>
        <p:xfrm>
          <a:off x="1600200" y="5029200"/>
          <a:ext cx="381000" cy="381000"/>
        </p:xfrm>
        <a:graphic>
          <a:graphicData uri="http://schemas.openxmlformats.org/presentationml/2006/ole">
            <p:oleObj spid="_x0000_s23575" name="Equation" r:id="rId8" imgW="139680" imgH="139680" progId="Equation.3">
              <p:embed/>
            </p:oleObj>
          </a:graphicData>
        </a:graphic>
      </p:graphicFrame>
      <p:graphicFrame>
        <p:nvGraphicFramePr>
          <p:cNvPr id="23576" name="Object 24"/>
          <p:cNvGraphicFramePr>
            <a:graphicFrameLocks noChangeAspect="1"/>
          </p:cNvGraphicFramePr>
          <p:nvPr/>
        </p:nvGraphicFramePr>
        <p:xfrm>
          <a:off x="457200" y="5638800"/>
          <a:ext cx="381000" cy="381000"/>
        </p:xfrm>
        <a:graphic>
          <a:graphicData uri="http://schemas.openxmlformats.org/presentationml/2006/ole">
            <p:oleObj spid="_x0000_s23576" name="Equation" r:id="rId9" imgW="139680" imgH="139680" progId="Equation.3">
              <p:embed/>
            </p:oleObj>
          </a:graphicData>
        </a:graphic>
      </p:graphicFrame>
      <p:graphicFrame>
        <p:nvGraphicFramePr>
          <p:cNvPr id="23577" name="Object 25"/>
          <p:cNvGraphicFramePr>
            <a:graphicFrameLocks noChangeAspect="1"/>
          </p:cNvGraphicFramePr>
          <p:nvPr/>
        </p:nvGraphicFramePr>
        <p:xfrm>
          <a:off x="3733800" y="5638800"/>
          <a:ext cx="381000" cy="381000"/>
        </p:xfrm>
        <a:graphic>
          <a:graphicData uri="http://schemas.openxmlformats.org/presentationml/2006/ole">
            <p:oleObj spid="_x0000_s23577" name="Equation" r:id="rId10" imgW="139680" imgH="13968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457200" y="0"/>
            <a:ext cx="7772400" cy="762000"/>
          </a:xfrm>
        </p:spPr>
        <p:txBody>
          <a:bodyPr/>
          <a:lstStyle/>
          <a:p>
            <a:pPr eaLnBrk="1" hangingPunct="1"/>
            <a:r>
              <a:rPr lang="en-US" sz="2800" smtClean="0"/>
              <a:t>6.3 Graphing Parabolas Special cases</a:t>
            </a:r>
          </a:p>
        </p:txBody>
      </p:sp>
      <p:sp>
        <p:nvSpPr>
          <p:cNvPr id="66562" name="Rectangle 3"/>
          <p:cNvSpPr>
            <a:spLocks noGrp="1" noChangeArrowheads="1"/>
          </p:cNvSpPr>
          <p:nvPr>
            <p:ph idx="1"/>
          </p:nvPr>
        </p:nvSpPr>
        <p:spPr>
          <a:xfrm>
            <a:off x="0" y="990600"/>
            <a:ext cx="7772400" cy="4114800"/>
          </a:xfrm>
        </p:spPr>
        <p:txBody>
          <a:bodyPr/>
          <a:lstStyle/>
          <a:p>
            <a:pPr eaLnBrk="1" hangingPunct="1"/>
            <a:r>
              <a:rPr lang="en-US" sz="2000" smtClean="0"/>
              <a:t>The graph of a quadratic equation is called a parabola</a:t>
            </a:r>
          </a:p>
          <a:p>
            <a:pPr eaLnBrk="1" hangingPunct="1"/>
            <a:endParaRPr lang="en-US" sz="2000" smtClean="0"/>
          </a:p>
          <a:p>
            <a:pPr eaLnBrk="1" hangingPunct="1"/>
            <a:endParaRPr lang="en-US" sz="2000" smtClean="0"/>
          </a:p>
        </p:txBody>
      </p:sp>
      <p:sp>
        <p:nvSpPr>
          <p:cNvPr id="66563" name="Line 4"/>
          <p:cNvSpPr>
            <a:spLocks noChangeShapeType="1"/>
          </p:cNvSpPr>
          <p:nvPr/>
        </p:nvSpPr>
        <p:spPr bwMode="auto">
          <a:xfrm>
            <a:off x="381000" y="3352800"/>
            <a:ext cx="3505200" cy="0"/>
          </a:xfrm>
          <a:prstGeom prst="line">
            <a:avLst/>
          </a:prstGeom>
          <a:noFill/>
          <a:ln w="9525">
            <a:solidFill>
              <a:schemeClr val="tx1"/>
            </a:solidFill>
            <a:round/>
            <a:headEnd/>
            <a:tailEnd type="triangle" w="med" len="med"/>
          </a:ln>
        </p:spPr>
        <p:txBody>
          <a:bodyPr/>
          <a:lstStyle/>
          <a:p>
            <a:endParaRPr lang="en-US"/>
          </a:p>
        </p:txBody>
      </p:sp>
      <p:sp>
        <p:nvSpPr>
          <p:cNvPr id="66564" name="Line 5"/>
          <p:cNvSpPr>
            <a:spLocks noChangeShapeType="1"/>
          </p:cNvSpPr>
          <p:nvPr/>
        </p:nvSpPr>
        <p:spPr bwMode="auto">
          <a:xfrm>
            <a:off x="1828800" y="1524000"/>
            <a:ext cx="0" cy="3352800"/>
          </a:xfrm>
          <a:prstGeom prst="line">
            <a:avLst/>
          </a:prstGeom>
          <a:noFill/>
          <a:ln w="9525">
            <a:solidFill>
              <a:schemeClr val="tx1"/>
            </a:solidFill>
            <a:round/>
            <a:headEnd/>
            <a:tailEnd type="triangle" w="med" len="med"/>
          </a:ln>
        </p:spPr>
        <p:txBody>
          <a:bodyPr/>
          <a:lstStyle/>
          <a:p>
            <a:endParaRPr lang="en-US"/>
          </a:p>
        </p:txBody>
      </p:sp>
      <p:sp>
        <p:nvSpPr>
          <p:cNvPr id="66565" name="Line 6"/>
          <p:cNvSpPr>
            <a:spLocks noChangeShapeType="1"/>
          </p:cNvSpPr>
          <p:nvPr/>
        </p:nvSpPr>
        <p:spPr bwMode="auto">
          <a:xfrm>
            <a:off x="5105400" y="3352800"/>
            <a:ext cx="2895600" cy="0"/>
          </a:xfrm>
          <a:prstGeom prst="line">
            <a:avLst/>
          </a:prstGeom>
          <a:noFill/>
          <a:ln w="9525">
            <a:solidFill>
              <a:schemeClr val="tx1"/>
            </a:solidFill>
            <a:round/>
            <a:headEnd/>
            <a:tailEnd type="triangle" w="med" len="med"/>
          </a:ln>
        </p:spPr>
        <p:txBody>
          <a:bodyPr/>
          <a:lstStyle/>
          <a:p>
            <a:endParaRPr lang="en-US"/>
          </a:p>
        </p:txBody>
      </p:sp>
      <p:sp>
        <p:nvSpPr>
          <p:cNvPr id="66566" name="Line 7"/>
          <p:cNvSpPr>
            <a:spLocks noChangeShapeType="1"/>
          </p:cNvSpPr>
          <p:nvPr/>
        </p:nvSpPr>
        <p:spPr bwMode="auto">
          <a:xfrm flipV="1">
            <a:off x="6324600" y="1524000"/>
            <a:ext cx="0" cy="3657600"/>
          </a:xfrm>
          <a:prstGeom prst="line">
            <a:avLst/>
          </a:prstGeom>
          <a:noFill/>
          <a:ln w="9525">
            <a:solidFill>
              <a:schemeClr val="tx1"/>
            </a:solidFill>
            <a:round/>
            <a:headEnd/>
            <a:tailEnd type="triangle" w="med" len="med"/>
          </a:ln>
        </p:spPr>
        <p:txBody>
          <a:bodyPr/>
          <a:lstStyle/>
          <a:p>
            <a:endParaRPr lang="en-US"/>
          </a:p>
        </p:txBody>
      </p:sp>
      <p:sp>
        <p:nvSpPr>
          <p:cNvPr id="66567" name="Arc 8"/>
          <p:cNvSpPr>
            <a:spLocks/>
          </p:cNvSpPr>
          <p:nvPr/>
        </p:nvSpPr>
        <p:spPr bwMode="auto">
          <a:xfrm>
            <a:off x="2286000" y="2209800"/>
            <a:ext cx="1066800" cy="1981200"/>
          </a:xfrm>
          <a:custGeom>
            <a:avLst/>
            <a:gdLst>
              <a:gd name="T0" fmla="*/ 0 w 21600"/>
              <a:gd name="T1" fmla="*/ 0 h 21600"/>
              <a:gd name="T2" fmla="*/ 52688072 w 21600"/>
              <a:gd name="T3" fmla="*/ 181720047 h 21600"/>
              <a:gd name="T4" fmla="*/ 0 w 21600"/>
              <a:gd name="T5" fmla="*/ 1817200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66568" name="Arc 9"/>
          <p:cNvSpPr>
            <a:spLocks/>
          </p:cNvSpPr>
          <p:nvPr/>
        </p:nvSpPr>
        <p:spPr bwMode="auto">
          <a:xfrm flipH="1">
            <a:off x="1295400" y="2209800"/>
            <a:ext cx="990600" cy="1981200"/>
          </a:xfrm>
          <a:custGeom>
            <a:avLst/>
            <a:gdLst>
              <a:gd name="T0" fmla="*/ 0 w 21600"/>
              <a:gd name="T1" fmla="*/ 0 h 21600"/>
              <a:gd name="T2" fmla="*/ 45430012 w 21600"/>
              <a:gd name="T3" fmla="*/ 181720047 h 21600"/>
              <a:gd name="T4" fmla="*/ 0 w 21600"/>
              <a:gd name="T5" fmla="*/ 1817200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66569" name="Text Box 10"/>
          <p:cNvSpPr txBox="1">
            <a:spLocks noChangeArrowheads="1"/>
          </p:cNvSpPr>
          <p:nvPr/>
        </p:nvSpPr>
        <p:spPr bwMode="auto">
          <a:xfrm>
            <a:off x="365125" y="2043113"/>
            <a:ext cx="1135063" cy="82550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y-intercept</a:t>
            </a:r>
          </a:p>
          <a:p>
            <a:endParaRPr lang="en-US" sz="1600" b="1">
              <a:solidFill>
                <a:srgbClr val="FF0066"/>
              </a:solidFill>
              <a:latin typeface="Times New Roman" pitchFamily="18" charset="0"/>
            </a:endParaRPr>
          </a:p>
          <a:p>
            <a:r>
              <a:rPr lang="en-US" sz="1600" b="1">
                <a:solidFill>
                  <a:srgbClr val="FF0066"/>
                </a:solidFill>
                <a:latin typeface="Times New Roman" pitchFamily="18" charset="0"/>
              </a:rPr>
              <a:t>x-intercept</a:t>
            </a:r>
          </a:p>
        </p:txBody>
      </p:sp>
      <p:sp>
        <p:nvSpPr>
          <p:cNvPr id="66570" name="Line 11"/>
          <p:cNvSpPr>
            <a:spLocks noChangeShapeType="1"/>
          </p:cNvSpPr>
          <p:nvPr/>
        </p:nvSpPr>
        <p:spPr bwMode="auto">
          <a:xfrm>
            <a:off x="838200" y="2819400"/>
            <a:ext cx="457200" cy="457200"/>
          </a:xfrm>
          <a:prstGeom prst="line">
            <a:avLst/>
          </a:prstGeom>
          <a:noFill/>
          <a:ln w="9525">
            <a:solidFill>
              <a:schemeClr val="tx1"/>
            </a:solidFill>
            <a:round/>
            <a:headEnd/>
            <a:tailEnd type="triangle" w="med" len="med"/>
          </a:ln>
        </p:spPr>
        <p:txBody>
          <a:bodyPr/>
          <a:lstStyle/>
          <a:p>
            <a:endParaRPr lang="en-US"/>
          </a:p>
        </p:txBody>
      </p:sp>
      <p:sp>
        <p:nvSpPr>
          <p:cNvPr id="66571" name="Line 12"/>
          <p:cNvSpPr>
            <a:spLocks noChangeShapeType="1"/>
          </p:cNvSpPr>
          <p:nvPr/>
        </p:nvSpPr>
        <p:spPr bwMode="auto">
          <a:xfrm>
            <a:off x="1447800" y="2286000"/>
            <a:ext cx="304800" cy="152400"/>
          </a:xfrm>
          <a:prstGeom prst="line">
            <a:avLst/>
          </a:prstGeom>
          <a:noFill/>
          <a:ln w="9525">
            <a:solidFill>
              <a:schemeClr val="tx1"/>
            </a:solidFill>
            <a:round/>
            <a:headEnd/>
            <a:tailEnd type="triangle" w="med" len="med"/>
          </a:ln>
        </p:spPr>
        <p:txBody>
          <a:bodyPr/>
          <a:lstStyle/>
          <a:p>
            <a:endParaRPr lang="en-US"/>
          </a:p>
        </p:txBody>
      </p:sp>
      <p:sp>
        <p:nvSpPr>
          <p:cNvPr id="66572" name="Line 13"/>
          <p:cNvSpPr>
            <a:spLocks noChangeShapeType="1"/>
          </p:cNvSpPr>
          <p:nvPr/>
        </p:nvSpPr>
        <p:spPr bwMode="auto">
          <a:xfrm flipH="1">
            <a:off x="2362200" y="1600200"/>
            <a:ext cx="228600" cy="533400"/>
          </a:xfrm>
          <a:prstGeom prst="line">
            <a:avLst/>
          </a:prstGeom>
          <a:noFill/>
          <a:ln w="9525">
            <a:solidFill>
              <a:schemeClr val="tx1"/>
            </a:solidFill>
            <a:round/>
            <a:headEnd/>
            <a:tailEnd type="triangle" w="med" len="med"/>
          </a:ln>
        </p:spPr>
        <p:txBody>
          <a:bodyPr/>
          <a:lstStyle/>
          <a:p>
            <a:endParaRPr lang="en-US"/>
          </a:p>
        </p:txBody>
      </p:sp>
      <p:sp>
        <p:nvSpPr>
          <p:cNvPr id="66573" name="Text Box 14"/>
          <p:cNvSpPr txBox="1">
            <a:spLocks noChangeArrowheads="1"/>
          </p:cNvSpPr>
          <p:nvPr/>
        </p:nvSpPr>
        <p:spPr bwMode="auto">
          <a:xfrm>
            <a:off x="2651125" y="1509713"/>
            <a:ext cx="771525"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Vertex</a:t>
            </a:r>
          </a:p>
        </p:txBody>
      </p:sp>
      <p:sp>
        <p:nvSpPr>
          <p:cNvPr id="66574" name="Text Box 15"/>
          <p:cNvSpPr txBox="1">
            <a:spLocks noChangeArrowheads="1"/>
          </p:cNvSpPr>
          <p:nvPr/>
        </p:nvSpPr>
        <p:spPr bwMode="auto">
          <a:xfrm>
            <a:off x="3260725" y="2805113"/>
            <a:ext cx="1135063"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x-intercept</a:t>
            </a:r>
          </a:p>
        </p:txBody>
      </p:sp>
      <p:sp>
        <p:nvSpPr>
          <p:cNvPr id="66575" name="Line 16"/>
          <p:cNvSpPr>
            <a:spLocks noChangeShapeType="1"/>
          </p:cNvSpPr>
          <p:nvPr/>
        </p:nvSpPr>
        <p:spPr bwMode="auto">
          <a:xfrm flipH="1">
            <a:off x="3352800" y="3124200"/>
            <a:ext cx="152400" cy="152400"/>
          </a:xfrm>
          <a:prstGeom prst="line">
            <a:avLst/>
          </a:prstGeom>
          <a:noFill/>
          <a:ln w="9525">
            <a:solidFill>
              <a:schemeClr val="tx1"/>
            </a:solidFill>
            <a:round/>
            <a:headEnd/>
            <a:tailEnd type="triangle" w="med" len="med"/>
          </a:ln>
        </p:spPr>
        <p:txBody>
          <a:bodyPr/>
          <a:lstStyle/>
          <a:p>
            <a:endParaRPr lang="en-US"/>
          </a:p>
        </p:txBody>
      </p:sp>
      <p:sp>
        <p:nvSpPr>
          <p:cNvPr id="66576" name="Line 17"/>
          <p:cNvSpPr>
            <a:spLocks noChangeShapeType="1"/>
          </p:cNvSpPr>
          <p:nvPr/>
        </p:nvSpPr>
        <p:spPr bwMode="auto">
          <a:xfrm>
            <a:off x="2286000" y="1676400"/>
            <a:ext cx="0" cy="2819400"/>
          </a:xfrm>
          <a:prstGeom prst="line">
            <a:avLst/>
          </a:prstGeom>
          <a:noFill/>
          <a:ln w="9525">
            <a:solidFill>
              <a:schemeClr val="tx1"/>
            </a:solidFill>
            <a:round/>
            <a:headEnd/>
            <a:tailEnd/>
          </a:ln>
        </p:spPr>
        <p:txBody>
          <a:bodyPr/>
          <a:lstStyle/>
          <a:p>
            <a:endParaRPr lang="en-US"/>
          </a:p>
        </p:txBody>
      </p:sp>
      <p:sp>
        <p:nvSpPr>
          <p:cNvPr id="66577" name="Line 18"/>
          <p:cNvSpPr>
            <a:spLocks noChangeShapeType="1"/>
          </p:cNvSpPr>
          <p:nvPr/>
        </p:nvSpPr>
        <p:spPr bwMode="auto">
          <a:xfrm flipH="1" flipV="1">
            <a:off x="2438400" y="4038600"/>
            <a:ext cx="685800" cy="838200"/>
          </a:xfrm>
          <a:prstGeom prst="line">
            <a:avLst/>
          </a:prstGeom>
          <a:noFill/>
          <a:ln w="9525">
            <a:solidFill>
              <a:schemeClr val="tx1"/>
            </a:solidFill>
            <a:round/>
            <a:headEnd/>
            <a:tailEnd type="triangle" w="med" len="med"/>
          </a:ln>
        </p:spPr>
        <p:txBody>
          <a:bodyPr/>
          <a:lstStyle/>
          <a:p>
            <a:endParaRPr lang="en-US"/>
          </a:p>
        </p:txBody>
      </p:sp>
      <p:sp>
        <p:nvSpPr>
          <p:cNvPr id="66578" name="Text Box 19"/>
          <p:cNvSpPr txBox="1">
            <a:spLocks noChangeArrowheads="1"/>
          </p:cNvSpPr>
          <p:nvPr/>
        </p:nvSpPr>
        <p:spPr bwMode="auto">
          <a:xfrm>
            <a:off x="2651125" y="5091113"/>
            <a:ext cx="1711325"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Axis of symmetry</a:t>
            </a:r>
          </a:p>
        </p:txBody>
      </p:sp>
      <p:sp>
        <p:nvSpPr>
          <p:cNvPr id="66579" name="Arc 20"/>
          <p:cNvSpPr>
            <a:spLocks/>
          </p:cNvSpPr>
          <p:nvPr/>
        </p:nvSpPr>
        <p:spPr bwMode="auto">
          <a:xfrm rot="11080515" flipH="1">
            <a:off x="6781800" y="2133600"/>
            <a:ext cx="990600" cy="1981200"/>
          </a:xfrm>
          <a:custGeom>
            <a:avLst/>
            <a:gdLst>
              <a:gd name="T0" fmla="*/ 0 w 21600"/>
              <a:gd name="T1" fmla="*/ 0 h 21600"/>
              <a:gd name="T2" fmla="*/ 45430012 w 21600"/>
              <a:gd name="T3" fmla="*/ 181720047 h 21600"/>
              <a:gd name="T4" fmla="*/ 0 w 21600"/>
              <a:gd name="T5" fmla="*/ 1817200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66580" name="Arc 21"/>
          <p:cNvSpPr>
            <a:spLocks/>
          </p:cNvSpPr>
          <p:nvPr/>
        </p:nvSpPr>
        <p:spPr bwMode="auto">
          <a:xfrm rot="10193618">
            <a:off x="5562600" y="2209800"/>
            <a:ext cx="1066800" cy="1981200"/>
          </a:xfrm>
          <a:custGeom>
            <a:avLst/>
            <a:gdLst>
              <a:gd name="T0" fmla="*/ 0 w 21600"/>
              <a:gd name="T1" fmla="*/ 0 h 21600"/>
              <a:gd name="T2" fmla="*/ 52688072 w 21600"/>
              <a:gd name="T3" fmla="*/ 181720047 h 21600"/>
              <a:gd name="T4" fmla="*/ 0 w 21600"/>
              <a:gd name="T5" fmla="*/ 1817200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66581" name="Line 22"/>
          <p:cNvSpPr>
            <a:spLocks noChangeShapeType="1"/>
          </p:cNvSpPr>
          <p:nvPr/>
        </p:nvSpPr>
        <p:spPr bwMode="auto">
          <a:xfrm>
            <a:off x="6705600" y="1752600"/>
            <a:ext cx="0" cy="3429000"/>
          </a:xfrm>
          <a:prstGeom prst="line">
            <a:avLst/>
          </a:prstGeom>
          <a:noFill/>
          <a:ln w="9525">
            <a:solidFill>
              <a:schemeClr val="tx1"/>
            </a:solidFill>
            <a:round/>
            <a:headEnd/>
            <a:tailEnd/>
          </a:ln>
        </p:spPr>
        <p:txBody>
          <a:bodyPr/>
          <a:lstStyle/>
          <a:p>
            <a:endParaRPr lang="en-US"/>
          </a:p>
        </p:txBody>
      </p:sp>
      <p:sp>
        <p:nvSpPr>
          <p:cNvPr id="66582" name="Text Box 23"/>
          <p:cNvSpPr txBox="1">
            <a:spLocks noChangeArrowheads="1"/>
          </p:cNvSpPr>
          <p:nvPr/>
        </p:nvSpPr>
        <p:spPr bwMode="auto">
          <a:xfrm>
            <a:off x="6629400" y="5257800"/>
            <a:ext cx="1711325"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Axis of symmetry</a:t>
            </a:r>
          </a:p>
        </p:txBody>
      </p:sp>
      <p:sp>
        <p:nvSpPr>
          <p:cNvPr id="66583" name="Text Box 24"/>
          <p:cNvSpPr txBox="1">
            <a:spLocks noChangeArrowheads="1"/>
          </p:cNvSpPr>
          <p:nvPr/>
        </p:nvSpPr>
        <p:spPr bwMode="auto">
          <a:xfrm>
            <a:off x="7620000" y="3581400"/>
            <a:ext cx="1135063"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x-intercept</a:t>
            </a:r>
          </a:p>
        </p:txBody>
      </p:sp>
      <p:sp>
        <p:nvSpPr>
          <p:cNvPr id="66584" name="Text Box 25"/>
          <p:cNvSpPr txBox="1">
            <a:spLocks noChangeArrowheads="1"/>
          </p:cNvSpPr>
          <p:nvPr/>
        </p:nvSpPr>
        <p:spPr bwMode="auto">
          <a:xfrm>
            <a:off x="4724400" y="3581400"/>
            <a:ext cx="1135063" cy="1069975"/>
          </a:xfrm>
          <a:prstGeom prst="rect">
            <a:avLst/>
          </a:prstGeom>
          <a:noFill/>
          <a:ln w="9525">
            <a:noFill/>
            <a:miter lim="800000"/>
            <a:headEnd/>
            <a:tailEnd/>
          </a:ln>
        </p:spPr>
        <p:txBody>
          <a:bodyPr wrap="none">
            <a:spAutoFit/>
          </a:bodyPr>
          <a:lstStyle/>
          <a:p>
            <a:endParaRPr lang="en-US" sz="1600">
              <a:latin typeface="Times New Roman" pitchFamily="18" charset="0"/>
            </a:endParaRPr>
          </a:p>
          <a:p>
            <a:r>
              <a:rPr lang="en-US" sz="1600" b="1">
                <a:solidFill>
                  <a:srgbClr val="FF0066"/>
                </a:solidFill>
                <a:latin typeface="Times New Roman" pitchFamily="18" charset="0"/>
              </a:rPr>
              <a:t>x-intercept</a:t>
            </a:r>
          </a:p>
          <a:p>
            <a:endParaRPr lang="en-US" sz="1600" b="1">
              <a:solidFill>
                <a:srgbClr val="FF0066"/>
              </a:solidFill>
              <a:latin typeface="Times New Roman" pitchFamily="18" charset="0"/>
            </a:endParaRPr>
          </a:p>
          <a:p>
            <a:r>
              <a:rPr lang="en-US" sz="1600" b="1">
                <a:solidFill>
                  <a:srgbClr val="FF0066"/>
                </a:solidFill>
                <a:latin typeface="Times New Roman" pitchFamily="18" charset="0"/>
              </a:rPr>
              <a:t>y-intercept</a:t>
            </a:r>
          </a:p>
        </p:txBody>
      </p:sp>
      <p:sp>
        <p:nvSpPr>
          <p:cNvPr id="66585" name="Line 26"/>
          <p:cNvSpPr>
            <a:spLocks noChangeShapeType="1"/>
          </p:cNvSpPr>
          <p:nvPr/>
        </p:nvSpPr>
        <p:spPr bwMode="auto">
          <a:xfrm flipV="1">
            <a:off x="5105400" y="3505200"/>
            <a:ext cx="609600" cy="304800"/>
          </a:xfrm>
          <a:prstGeom prst="line">
            <a:avLst/>
          </a:prstGeom>
          <a:noFill/>
          <a:ln w="9525">
            <a:solidFill>
              <a:schemeClr val="tx1"/>
            </a:solidFill>
            <a:round/>
            <a:headEnd/>
            <a:tailEnd type="triangle" w="med" len="med"/>
          </a:ln>
        </p:spPr>
        <p:txBody>
          <a:bodyPr/>
          <a:lstStyle/>
          <a:p>
            <a:endParaRPr lang="en-US"/>
          </a:p>
        </p:txBody>
      </p:sp>
      <p:sp>
        <p:nvSpPr>
          <p:cNvPr id="66586" name="Line 27"/>
          <p:cNvSpPr>
            <a:spLocks noChangeShapeType="1"/>
          </p:cNvSpPr>
          <p:nvPr/>
        </p:nvSpPr>
        <p:spPr bwMode="auto">
          <a:xfrm flipV="1">
            <a:off x="5791200" y="4038600"/>
            <a:ext cx="457200" cy="457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a:xfrm>
            <a:off x="609600" y="0"/>
            <a:ext cx="7772400" cy="914400"/>
          </a:xfrm>
        </p:spPr>
        <p:txBody>
          <a:bodyPr/>
          <a:lstStyle/>
          <a:p>
            <a:pPr eaLnBrk="1" hangingPunct="1"/>
            <a:r>
              <a:rPr lang="en-US" sz="3200" smtClean="0"/>
              <a:t>Using Graphing Calculator</a:t>
            </a:r>
            <a:endParaRPr lang="en-US" sz="2400" b="1" smtClean="0">
              <a:solidFill>
                <a:srgbClr val="FF0066"/>
              </a:solidFill>
            </a:endParaRPr>
          </a:p>
        </p:txBody>
      </p:sp>
      <p:sp>
        <p:nvSpPr>
          <p:cNvPr id="67586" name="Rectangle 3"/>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67587" name="Picture 4"/>
          <p:cNvPicPr>
            <a:picLocks noChangeAspect="1" noChangeArrowheads="1"/>
          </p:cNvPicPr>
          <p:nvPr/>
        </p:nvPicPr>
        <p:blipFill>
          <a:blip r:embed="rId2" cstate="print"/>
          <a:srcRect/>
          <a:stretch>
            <a:fillRect/>
          </a:stretch>
        </p:blipFill>
        <p:spPr bwMode="auto">
          <a:xfrm>
            <a:off x="990600" y="2590800"/>
            <a:ext cx="2286000" cy="1547813"/>
          </a:xfrm>
          <a:prstGeom prst="rect">
            <a:avLst/>
          </a:prstGeom>
          <a:noFill/>
          <a:ln w="9525">
            <a:noFill/>
            <a:miter lim="800000"/>
            <a:headEnd/>
            <a:tailEnd/>
          </a:ln>
        </p:spPr>
      </p:pic>
      <p:sp>
        <p:nvSpPr>
          <p:cNvPr id="67588" name="Rectangle 5"/>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67589" name="Picture 6"/>
          <p:cNvPicPr>
            <a:picLocks noChangeAspect="1" noChangeArrowheads="1"/>
          </p:cNvPicPr>
          <p:nvPr/>
        </p:nvPicPr>
        <p:blipFill>
          <a:blip r:embed="rId3" cstate="print"/>
          <a:srcRect/>
          <a:stretch>
            <a:fillRect/>
          </a:stretch>
        </p:blipFill>
        <p:spPr bwMode="auto">
          <a:xfrm>
            <a:off x="6705600" y="2743200"/>
            <a:ext cx="2190750" cy="1482725"/>
          </a:xfrm>
          <a:prstGeom prst="rect">
            <a:avLst/>
          </a:prstGeom>
          <a:noFill/>
          <a:ln w="9525">
            <a:noFill/>
            <a:miter lim="800000"/>
            <a:headEnd/>
            <a:tailEnd/>
          </a:ln>
        </p:spPr>
      </p:pic>
      <p:sp>
        <p:nvSpPr>
          <p:cNvPr id="67590" name="Rectangle 7"/>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67591" name="Picture 8"/>
          <p:cNvPicPr>
            <a:picLocks noChangeAspect="1" noChangeArrowheads="1"/>
          </p:cNvPicPr>
          <p:nvPr/>
        </p:nvPicPr>
        <p:blipFill>
          <a:blip r:embed="rId4" cstate="print"/>
          <a:srcRect/>
          <a:stretch>
            <a:fillRect/>
          </a:stretch>
        </p:blipFill>
        <p:spPr bwMode="auto">
          <a:xfrm>
            <a:off x="914400" y="5181600"/>
            <a:ext cx="2133600" cy="1444625"/>
          </a:xfrm>
          <a:prstGeom prst="rect">
            <a:avLst/>
          </a:prstGeom>
          <a:noFill/>
          <a:ln w="9525">
            <a:noFill/>
            <a:miter lim="800000"/>
            <a:headEnd/>
            <a:tailEnd/>
          </a:ln>
        </p:spPr>
      </p:pic>
      <p:sp>
        <p:nvSpPr>
          <p:cNvPr id="67592" name="Rectangle 9"/>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67593" name="Picture 10"/>
          <p:cNvPicPr>
            <a:picLocks noChangeAspect="1" noChangeArrowheads="1"/>
          </p:cNvPicPr>
          <p:nvPr/>
        </p:nvPicPr>
        <p:blipFill>
          <a:blip r:embed="rId5" cstate="print"/>
          <a:srcRect/>
          <a:stretch>
            <a:fillRect/>
          </a:stretch>
        </p:blipFill>
        <p:spPr bwMode="auto">
          <a:xfrm>
            <a:off x="6858000" y="5181600"/>
            <a:ext cx="2057400" cy="1392238"/>
          </a:xfrm>
          <a:prstGeom prst="rect">
            <a:avLst/>
          </a:prstGeom>
          <a:noFill/>
          <a:ln w="9525">
            <a:noFill/>
            <a:miter lim="800000"/>
            <a:headEnd/>
            <a:tailEnd/>
          </a:ln>
        </p:spPr>
      </p:pic>
      <p:sp>
        <p:nvSpPr>
          <p:cNvPr id="67594" name="Text Box 11"/>
          <p:cNvSpPr txBox="1">
            <a:spLocks noChangeArrowheads="1"/>
          </p:cNvSpPr>
          <p:nvPr/>
        </p:nvSpPr>
        <p:spPr bwMode="auto">
          <a:xfrm>
            <a:off x="1143000" y="762000"/>
            <a:ext cx="1230313" cy="1311275"/>
          </a:xfrm>
          <a:prstGeom prst="rect">
            <a:avLst/>
          </a:prstGeom>
          <a:noFill/>
          <a:ln w="9525">
            <a:noFill/>
            <a:miter lim="800000"/>
            <a:headEnd/>
            <a:tailEnd/>
          </a:ln>
        </p:spPr>
        <p:txBody>
          <a:bodyPr wrap="none">
            <a:spAutoFit/>
          </a:bodyPr>
          <a:lstStyle/>
          <a:p>
            <a:r>
              <a:rPr lang="en-US" sz="2000" b="1">
                <a:solidFill>
                  <a:srgbClr val="FF0066"/>
                </a:solidFill>
                <a:latin typeface="Times New Roman" pitchFamily="18" charset="0"/>
              </a:rPr>
              <a:t>Enter Y </a:t>
            </a:r>
          </a:p>
          <a:p>
            <a:r>
              <a:rPr lang="en-US" sz="2000" b="1">
                <a:solidFill>
                  <a:srgbClr val="FF0066"/>
                </a:solidFill>
                <a:latin typeface="Times New Roman" pitchFamily="18" charset="0"/>
              </a:rPr>
              <a:t>Y = </a:t>
            </a:r>
            <a:r>
              <a:rPr lang="en-US" sz="2000" b="1">
                <a:solidFill>
                  <a:srgbClr val="FF0066"/>
                </a:solidFill>
                <a:latin typeface="Times New Roman" pitchFamily="18" charset="0"/>
                <a:cs typeface="Times New Roman" pitchFamily="18" charset="0"/>
              </a:rPr>
              <a:t>x</a:t>
            </a:r>
            <a:r>
              <a:rPr lang="en-US" sz="2000" b="1" baseline="30000">
                <a:solidFill>
                  <a:srgbClr val="FF0066"/>
                </a:solidFill>
                <a:latin typeface="Times New Roman" pitchFamily="18" charset="0"/>
                <a:cs typeface="Times New Roman" pitchFamily="18" charset="0"/>
              </a:rPr>
              <a:t>2</a:t>
            </a:r>
            <a:r>
              <a:rPr lang="en-US" sz="2000" b="1">
                <a:solidFill>
                  <a:srgbClr val="FF0066"/>
                </a:solidFill>
                <a:latin typeface="Times New Roman" pitchFamily="18" charset="0"/>
                <a:cs typeface="Times New Roman" pitchFamily="18" charset="0"/>
              </a:rPr>
              <a:t> </a:t>
            </a:r>
            <a:endParaRPr lang="en-US" sz="2000" b="1">
              <a:solidFill>
                <a:srgbClr val="FF0066"/>
              </a:solidFill>
              <a:latin typeface="Times New Roman" pitchFamily="18" charset="0"/>
            </a:endParaRPr>
          </a:p>
          <a:p>
            <a:r>
              <a:rPr lang="en-US" sz="2000" b="1">
                <a:solidFill>
                  <a:srgbClr val="FF0066"/>
                </a:solidFill>
                <a:latin typeface="Times New Roman" pitchFamily="18" charset="0"/>
              </a:rPr>
              <a:t>Y = 3 </a:t>
            </a:r>
            <a:r>
              <a:rPr lang="en-US" sz="2000" b="1">
                <a:solidFill>
                  <a:srgbClr val="FF0066"/>
                </a:solidFill>
                <a:latin typeface="Times New Roman" pitchFamily="18" charset="0"/>
                <a:cs typeface="Times New Roman" pitchFamily="18" charset="0"/>
              </a:rPr>
              <a:t>x</a:t>
            </a:r>
            <a:r>
              <a:rPr lang="en-US" sz="2000" b="1" baseline="30000">
                <a:solidFill>
                  <a:srgbClr val="FF0066"/>
                </a:solidFill>
                <a:latin typeface="Times New Roman" pitchFamily="18" charset="0"/>
                <a:cs typeface="Times New Roman" pitchFamily="18" charset="0"/>
              </a:rPr>
              <a:t>2</a:t>
            </a:r>
            <a:endParaRPr lang="en-US" sz="2000" b="1">
              <a:solidFill>
                <a:srgbClr val="FF0066"/>
              </a:solidFill>
              <a:latin typeface="Times New Roman" pitchFamily="18" charset="0"/>
            </a:endParaRPr>
          </a:p>
          <a:p>
            <a:r>
              <a:rPr lang="en-US" sz="2000" b="1">
                <a:solidFill>
                  <a:srgbClr val="FF0066"/>
                </a:solidFill>
                <a:latin typeface="Times New Roman" pitchFamily="18" charset="0"/>
              </a:rPr>
              <a:t>Y = 0.1 </a:t>
            </a:r>
            <a:r>
              <a:rPr lang="en-US" sz="2000" b="1">
                <a:solidFill>
                  <a:srgbClr val="FF0066"/>
                </a:solidFill>
                <a:latin typeface="Times New Roman" pitchFamily="18" charset="0"/>
                <a:cs typeface="Times New Roman" pitchFamily="18" charset="0"/>
              </a:rPr>
              <a:t>x</a:t>
            </a:r>
            <a:r>
              <a:rPr lang="en-US" sz="2000" b="1" baseline="30000">
                <a:solidFill>
                  <a:srgbClr val="FF0066"/>
                </a:solidFill>
                <a:latin typeface="Times New Roman" pitchFamily="18" charset="0"/>
                <a:cs typeface="Times New Roman" pitchFamily="18" charset="0"/>
              </a:rPr>
              <a:t>2</a:t>
            </a:r>
          </a:p>
        </p:txBody>
      </p:sp>
      <p:sp>
        <p:nvSpPr>
          <p:cNvPr id="67595" name="Text Box 12"/>
          <p:cNvSpPr txBox="1">
            <a:spLocks noChangeArrowheads="1"/>
          </p:cNvSpPr>
          <p:nvPr/>
        </p:nvSpPr>
        <p:spPr bwMode="auto">
          <a:xfrm>
            <a:off x="7315200" y="1371600"/>
            <a:ext cx="1123950" cy="1187450"/>
          </a:xfrm>
          <a:prstGeom prst="rect">
            <a:avLst/>
          </a:prstGeom>
          <a:noFill/>
          <a:ln w="9525">
            <a:noFill/>
            <a:miter lim="800000"/>
            <a:headEnd/>
            <a:tailEnd/>
          </a:ln>
        </p:spPr>
        <p:txBody>
          <a:bodyPr wrap="none">
            <a:spAutoFit/>
          </a:bodyPr>
          <a:lstStyle/>
          <a:p>
            <a:endParaRPr lang="en-US" sz="2400" b="1">
              <a:solidFill>
                <a:srgbClr val="FF0066"/>
              </a:solidFill>
              <a:latin typeface="Times New Roman" pitchFamily="18" charset="0"/>
            </a:endParaRPr>
          </a:p>
          <a:p>
            <a:r>
              <a:rPr lang="en-US" sz="2400" b="1">
                <a:solidFill>
                  <a:srgbClr val="FF0066"/>
                </a:solidFill>
                <a:latin typeface="Times New Roman" pitchFamily="18" charset="0"/>
              </a:rPr>
              <a:t>Graph </a:t>
            </a:r>
          </a:p>
          <a:p>
            <a:endParaRPr lang="en-US" sz="2400" b="1">
              <a:solidFill>
                <a:srgbClr val="FF0066"/>
              </a:solidFill>
              <a:latin typeface="Times New Roman" pitchFamily="18" charset="0"/>
            </a:endParaRPr>
          </a:p>
        </p:txBody>
      </p:sp>
      <p:sp>
        <p:nvSpPr>
          <p:cNvPr id="67596" name="Text Box 13"/>
          <p:cNvSpPr txBox="1">
            <a:spLocks noChangeArrowheads="1"/>
          </p:cNvSpPr>
          <p:nvPr/>
        </p:nvSpPr>
        <p:spPr bwMode="auto">
          <a:xfrm>
            <a:off x="6629400" y="4495800"/>
            <a:ext cx="1868488" cy="457200"/>
          </a:xfrm>
          <a:prstGeom prst="rect">
            <a:avLst/>
          </a:prstGeom>
          <a:noFill/>
          <a:ln w="9525">
            <a:noFill/>
            <a:miter lim="800000"/>
            <a:headEnd/>
            <a:tailEnd/>
          </a:ln>
        </p:spPr>
        <p:txBody>
          <a:bodyPr wrap="none">
            <a:spAutoFit/>
          </a:bodyPr>
          <a:lstStyle/>
          <a:p>
            <a:r>
              <a:rPr lang="en-US" sz="2400" b="1">
                <a:solidFill>
                  <a:srgbClr val="FF0066"/>
                </a:solidFill>
                <a:latin typeface="Times New Roman" pitchFamily="18" charset="0"/>
              </a:rPr>
              <a:t>Enter Graph</a:t>
            </a:r>
          </a:p>
        </p:txBody>
      </p:sp>
      <p:sp>
        <p:nvSpPr>
          <p:cNvPr id="67597" name="Text Box 14"/>
          <p:cNvSpPr txBox="1">
            <a:spLocks noChangeArrowheads="1"/>
          </p:cNvSpPr>
          <p:nvPr/>
        </p:nvSpPr>
        <p:spPr bwMode="auto">
          <a:xfrm>
            <a:off x="822325" y="4537075"/>
            <a:ext cx="2216150" cy="457200"/>
          </a:xfrm>
          <a:prstGeom prst="rect">
            <a:avLst/>
          </a:prstGeom>
          <a:noFill/>
          <a:ln w="9525">
            <a:noFill/>
            <a:miter lim="800000"/>
            <a:headEnd/>
            <a:tailEnd/>
          </a:ln>
        </p:spPr>
        <p:txBody>
          <a:bodyPr wrap="none">
            <a:spAutoFit/>
          </a:bodyPr>
          <a:lstStyle/>
          <a:p>
            <a:r>
              <a:rPr lang="en-US" sz="2400" b="1">
                <a:solidFill>
                  <a:srgbClr val="FF0066"/>
                </a:solidFill>
                <a:latin typeface="Times New Roman" pitchFamily="18" charset="0"/>
              </a:rPr>
              <a:t>Enter equation</a:t>
            </a:r>
            <a:r>
              <a:rPr lang="en-US" sz="2400">
                <a:latin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3" name="Arc 2"/>
          <p:cNvSpPr>
            <a:spLocks/>
          </p:cNvSpPr>
          <p:nvPr/>
        </p:nvSpPr>
        <p:spPr bwMode="auto">
          <a:xfrm rot="10610739">
            <a:off x="3190875" y="2670175"/>
            <a:ext cx="1762125" cy="2825750"/>
          </a:xfrm>
          <a:custGeom>
            <a:avLst/>
            <a:gdLst>
              <a:gd name="T0" fmla="*/ 0 w 21600"/>
              <a:gd name="T1" fmla="*/ 0 h 21600"/>
              <a:gd name="T2" fmla="*/ 143753902 w 21600"/>
              <a:gd name="T3" fmla="*/ 369669583 h 21600"/>
              <a:gd name="T4" fmla="*/ 0 w 21600"/>
              <a:gd name="T5" fmla="*/ 36966958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4144" name="Line 3"/>
          <p:cNvSpPr>
            <a:spLocks noChangeShapeType="1"/>
          </p:cNvSpPr>
          <p:nvPr/>
        </p:nvSpPr>
        <p:spPr bwMode="auto">
          <a:xfrm>
            <a:off x="2514600" y="4648200"/>
            <a:ext cx="5181600" cy="0"/>
          </a:xfrm>
          <a:prstGeom prst="line">
            <a:avLst/>
          </a:prstGeom>
          <a:noFill/>
          <a:ln w="9525">
            <a:solidFill>
              <a:schemeClr val="tx1"/>
            </a:solidFill>
            <a:round/>
            <a:headEnd type="triangle" w="med" len="med"/>
            <a:tailEnd type="triangle" w="med" len="med"/>
          </a:ln>
        </p:spPr>
        <p:txBody>
          <a:bodyPr/>
          <a:lstStyle/>
          <a:p>
            <a:endParaRPr lang="en-US"/>
          </a:p>
        </p:txBody>
      </p:sp>
      <p:sp>
        <p:nvSpPr>
          <p:cNvPr id="4145" name="Line 4"/>
          <p:cNvSpPr>
            <a:spLocks noChangeShapeType="1"/>
          </p:cNvSpPr>
          <p:nvPr/>
        </p:nvSpPr>
        <p:spPr bwMode="auto">
          <a:xfrm>
            <a:off x="4876800" y="1752600"/>
            <a:ext cx="0" cy="5105400"/>
          </a:xfrm>
          <a:prstGeom prst="line">
            <a:avLst/>
          </a:prstGeom>
          <a:noFill/>
          <a:ln w="9525">
            <a:solidFill>
              <a:schemeClr val="tx1"/>
            </a:solidFill>
            <a:round/>
            <a:headEnd type="triangle" w="med" len="med"/>
            <a:tailEnd type="triangle" w="med" len="med"/>
          </a:ln>
        </p:spPr>
        <p:txBody>
          <a:bodyPr/>
          <a:lstStyle/>
          <a:p>
            <a:endParaRPr lang="en-US"/>
          </a:p>
        </p:txBody>
      </p:sp>
      <p:sp>
        <p:nvSpPr>
          <p:cNvPr id="4146" name="Text Box 5"/>
          <p:cNvSpPr txBox="1">
            <a:spLocks noChangeArrowheads="1"/>
          </p:cNvSpPr>
          <p:nvPr/>
        </p:nvSpPr>
        <p:spPr bwMode="auto">
          <a:xfrm>
            <a:off x="2286000" y="4648200"/>
            <a:ext cx="5943600" cy="366713"/>
          </a:xfrm>
          <a:prstGeom prst="rect">
            <a:avLst/>
          </a:prstGeom>
          <a:noFill/>
          <a:ln w="9525">
            <a:noFill/>
            <a:miter lim="800000"/>
            <a:headEnd/>
            <a:tailEnd/>
          </a:ln>
        </p:spPr>
        <p:txBody>
          <a:bodyPr>
            <a:spAutoFit/>
          </a:bodyPr>
          <a:lstStyle/>
          <a:p>
            <a:r>
              <a:rPr lang="en-US">
                <a:latin typeface="Times New Roman" pitchFamily="18" charset="0"/>
              </a:rPr>
              <a:t>    -3         -2         - 1           0            1            2         + 3</a:t>
            </a:r>
          </a:p>
        </p:txBody>
      </p:sp>
      <p:sp>
        <p:nvSpPr>
          <p:cNvPr id="4147" name="Line 6"/>
          <p:cNvSpPr>
            <a:spLocks noChangeShapeType="1"/>
          </p:cNvSpPr>
          <p:nvPr/>
        </p:nvSpPr>
        <p:spPr bwMode="auto">
          <a:xfrm>
            <a:off x="3048000" y="2743200"/>
            <a:ext cx="0" cy="1905000"/>
          </a:xfrm>
          <a:prstGeom prst="line">
            <a:avLst/>
          </a:prstGeom>
          <a:noFill/>
          <a:ln w="9525">
            <a:solidFill>
              <a:srgbClr val="FF0066"/>
            </a:solidFill>
            <a:round/>
            <a:headEnd/>
            <a:tailEnd/>
          </a:ln>
        </p:spPr>
        <p:txBody>
          <a:bodyPr/>
          <a:lstStyle/>
          <a:p>
            <a:endParaRPr lang="en-US"/>
          </a:p>
        </p:txBody>
      </p:sp>
      <p:sp>
        <p:nvSpPr>
          <p:cNvPr id="4148" name="Line 7"/>
          <p:cNvSpPr>
            <a:spLocks noChangeShapeType="1"/>
          </p:cNvSpPr>
          <p:nvPr/>
        </p:nvSpPr>
        <p:spPr bwMode="auto">
          <a:xfrm flipH="1">
            <a:off x="6934200" y="2743200"/>
            <a:ext cx="0" cy="1981200"/>
          </a:xfrm>
          <a:prstGeom prst="line">
            <a:avLst/>
          </a:prstGeom>
          <a:noFill/>
          <a:ln w="9525">
            <a:solidFill>
              <a:srgbClr val="FF0066"/>
            </a:solidFill>
            <a:round/>
            <a:headEnd/>
            <a:tailEnd/>
          </a:ln>
        </p:spPr>
        <p:txBody>
          <a:bodyPr/>
          <a:lstStyle/>
          <a:p>
            <a:endParaRPr lang="en-US"/>
          </a:p>
        </p:txBody>
      </p:sp>
      <p:graphicFrame>
        <p:nvGraphicFramePr>
          <p:cNvPr id="4104" name="Group 8"/>
          <p:cNvGraphicFramePr>
            <a:graphicFrameLocks noGrp="1"/>
          </p:cNvGraphicFramePr>
          <p:nvPr/>
        </p:nvGraphicFramePr>
        <p:xfrm>
          <a:off x="5334000" y="1219200"/>
          <a:ext cx="3657600" cy="670560"/>
        </p:xfrm>
        <a:graphic>
          <a:graphicData uri="http://schemas.openxmlformats.org/drawingml/2006/table">
            <a:tbl>
              <a:tblPr/>
              <a:tblGrid>
                <a:gridCol w="457200"/>
                <a:gridCol w="457200"/>
                <a:gridCol w="457200"/>
                <a:gridCol w="457200"/>
                <a:gridCol w="457200"/>
                <a:gridCol w="457200"/>
                <a:gridCol w="457200"/>
                <a:gridCol w="457200"/>
              </a:tblGrid>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0066"/>
                          </a:solidFill>
                          <a:effectLst/>
                          <a:latin typeface="Arial" charset="0"/>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rgbClr val="FF0066"/>
                          </a:solidFill>
                          <a:effectLst/>
                          <a:latin typeface="Arial"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78" name="Arc 37"/>
          <p:cNvSpPr>
            <a:spLocks/>
          </p:cNvSpPr>
          <p:nvPr/>
        </p:nvSpPr>
        <p:spPr bwMode="auto">
          <a:xfrm rot="994043" flipV="1">
            <a:off x="5038725" y="2438400"/>
            <a:ext cx="1420813" cy="3201988"/>
          </a:xfrm>
          <a:custGeom>
            <a:avLst/>
            <a:gdLst>
              <a:gd name="T0" fmla="*/ 20781627 w 21600"/>
              <a:gd name="T1" fmla="*/ 0 h 21059"/>
              <a:gd name="T2" fmla="*/ 93458776 w 21600"/>
              <a:gd name="T3" fmla="*/ 486857237 h 21059"/>
              <a:gd name="T4" fmla="*/ 0 w 21600"/>
              <a:gd name="T5" fmla="*/ 486857237 h 21059"/>
              <a:gd name="T6" fmla="*/ 0 60000 65536"/>
              <a:gd name="T7" fmla="*/ 0 60000 65536"/>
              <a:gd name="T8" fmla="*/ 0 60000 65536"/>
              <a:gd name="T9" fmla="*/ 0 w 21600"/>
              <a:gd name="T10" fmla="*/ 0 h 21059"/>
              <a:gd name="T11" fmla="*/ 21600 w 21600"/>
              <a:gd name="T12" fmla="*/ 21059 h 21059"/>
            </a:gdLst>
            <a:ahLst/>
            <a:cxnLst>
              <a:cxn ang="T6">
                <a:pos x="T0" y="T1"/>
              </a:cxn>
              <a:cxn ang="T7">
                <a:pos x="T2" y="T3"/>
              </a:cxn>
              <a:cxn ang="T8">
                <a:pos x="T4" y="T5"/>
              </a:cxn>
            </a:cxnLst>
            <a:rect l="T9" t="T10" r="T11" b="T12"/>
            <a:pathLst>
              <a:path w="21600" h="21059" fill="none" extrusionOk="0">
                <a:moveTo>
                  <a:pt x="4803" y="-1"/>
                </a:moveTo>
                <a:cubicBezTo>
                  <a:pt x="14629" y="2240"/>
                  <a:pt x="21600" y="10980"/>
                  <a:pt x="21600" y="21059"/>
                </a:cubicBezTo>
              </a:path>
              <a:path w="21600" h="21059" stroke="0" extrusionOk="0">
                <a:moveTo>
                  <a:pt x="4803" y="-1"/>
                </a:moveTo>
                <a:cubicBezTo>
                  <a:pt x="14629" y="2240"/>
                  <a:pt x="21600" y="10980"/>
                  <a:pt x="21600" y="21059"/>
                </a:cubicBezTo>
                <a:lnTo>
                  <a:pt x="0" y="21059"/>
                </a:lnTo>
                <a:close/>
              </a:path>
            </a:pathLst>
          </a:custGeom>
          <a:noFill/>
          <a:ln w="9525">
            <a:solidFill>
              <a:schemeClr val="tx1"/>
            </a:solidFill>
            <a:round/>
            <a:headEnd/>
            <a:tailEnd/>
          </a:ln>
        </p:spPr>
        <p:txBody>
          <a:bodyPr wrap="none" anchor="ctr"/>
          <a:lstStyle/>
          <a:p>
            <a:endParaRPr lang="en-US"/>
          </a:p>
        </p:txBody>
      </p:sp>
      <p:sp>
        <p:nvSpPr>
          <p:cNvPr id="4179" name="Text Box 38"/>
          <p:cNvSpPr txBox="1">
            <a:spLocks noChangeArrowheads="1"/>
          </p:cNvSpPr>
          <p:nvPr/>
        </p:nvSpPr>
        <p:spPr bwMode="auto">
          <a:xfrm>
            <a:off x="4343400" y="2667000"/>
            <a:ext cx="285750" cy="1803400"/>
          </a:xfrm>
          <a:prstGeom prst="rect">
            <a:avLst/>
          </a:prstGeom>
          <a:noFill/>
          <a:ln w="9525">
            <a:noFill/>
            <a:miter lim="800000"/>
            <a:headEnd/>
            <a:tailEnd/>
          </a:ln>
        </p:spPr>
        <p:txBody>
          <a:bodyPr wrap="none">
            <a:spAutoFit/>
          </a:bodyPr>
          <a:lstStyle/>
          <a:p>
            <a:r>
              <a:rPr lang="en-US" sz="1600">
                <a:latin typeface="Times New Roman" pitchFamily="18" charset="0"/>
              </a:rPr>
              <a:t>7</a:t>
            </a:r>
          </a:p>
          <a:p>
            <a:endParaRPr lang="en-US" sz="1600">
              <a:latin typeface="Times New Roman" pitchFamily="18" charset="0"/>
            </a:endParaRPr>
          </a:p>
          <a:p>
            <a:r>
              <a:rPr lang="en-US" sz="1600">
                <a:latin typeface="Times New Roman" pitchFamily="18" charset="0"/>
              </a:rPr>
              <a:t>5</a:t>
            </a:r>
          </a:p>
          <a:p>
            <a:endParaRPr lang="en-US" sz="1600">
              <a:latin typeface="Times New Roman" pitchFamily="18" charset="0"/>
            </a:endParaRPr>
          </a:p>
          <a:p>
            <a:r>
              <a:rPr lang="en-US" sz="1600">
                <a:latin typeface="Times New Roman" pitchFamily="18" charset="0"/>
              </a:rPr>
              <a:t>3</a:t>
            </a:r>
          </a:p>
          <a:p>
            <a:endParaRPr lang="en-US" sz="1600">
              <a:latin typeface="Times New Roman" pitchFamily="18" charset="0"/>
            </a:endParaRPr>
          </a:p>
          <a:p>
            <a:r>
              <a:rPr lang="en-US" sz="1600">
                <a:latin typeface="Times New Roman" pitchFamily="18" charset="0"/>
              </a:rPr>
              <a:t>1</a:t>
            </a:r>
          </a:p>
        </p:txBody>
      </p:sp>
      <p:sp>
        <p:nvSpPr>
          <p:cNvPr id="4180" name="Oval 39"/>
          <p:cNvSpPr>
            <a:spLocks noChangeArrowheads="1"/>
          </p:cNvSpPr>
          <p:nvPr/>
        </p:nvSpPr>
        <p:spPr bwMode="auto">
          <a:xfrm flipH="1">
            <a:off x="3048000" y="27432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81" name="Oval 40"/>
          <p:cNvSpPr>
            <a:spLocks noChangeArrowheads="1"/>
          </p:cNvSpPr>
          <p:nvPr/>
        </p:nvSpPr>
        <p:spPr bwMode="auto">
          <a:xfrm flipH="1">
            <a:off x="6858000" y="27432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82" name="Text Box 45"/>
          <p:cNvSpPr>
            <a:spLocks noGrp="1" noChangeArrowheads="1"/>
          </p:cNvSpPr>
          <p:nvPr>
            <p:ph type="title"/>
          </p:nvPr>
        </p:nvSpPr>
        <p:spPr>
          <a:xfrm>
            <a:off x="457200" y="304800"/>
            <a:ext cx="8229600" cy="1143000"/>
          </a:xfrm>
        </p:spPr>
        <p:txBody>
          <a:bodyPr/>
          <a:lstStyle/>
          <a:p>
            <a:pPr algn="l" eaLnBrk="1" hangingPunct="1"/>
            <a:r>
              <a:rPr lang="en-US" sz="2800" b="1" smtClean="0"/>
              <a:t>Graph of the quadratic equation  y = 2</a:t>
            </a:r>
            <a:r>
              <a:rPr lang="en-US" sz="2800" b="1" i="1" smtClean="0">
                <a:cs typeface="Times New Roman" pitchFamily="18" charset="0"/>
              </a:rPr>
              <a:t>x</a:t>
            </a:r>
            <a:r>
              <a:rPr lang="en-US" sz="2800" b="1" i="1" baseline="30000" smtClean="0">
                <a:cs typeface="Times New Roman" pitchFamily="18" charset="0"/>
              </a:rPr>
              <a:t>2 </a:t>
            </a:r>
            <a:r>
              <a:rPr lang="en-US" sz="2800" b="1" smtClean="0"/>
              <a:t> – 5</a:t>
            </a:r>
          </a:p>
        </p:txBody>
      </p:sp>
      <p:sp>
        <p:nvSpPr>
          <p:cNvPr id="4183" name="Text Box 41"/>
          <p:cNvSpPr>
            <a:spLocks noGrp="1" noChangeArrowheads="1"/>
          </p:cNvSpPr>
          <p:nvPr>
            <p:ph type="body" sz="half" idx="1"/>
          </p:nvPr>
        </p:nvSpPr>
        <p:spPr>
          <a:xfrm>
            <a:off x="381000" y="1295400"/>
            <a:ext cx="4038600" cy="4525963"/>
          </a:xfrm>
        </p:spPr>
        <p:txBody>
          <a:bodyPr/>
          <a:lstStyle/>
          <a:p>
            <a:pPr eaLnBrk="1" hangingPunct="1">
              <a:lnSpc>
                <a:spcPct val="90000"/>
              </a:lnSpc>
              <a:spcBef>
                <a:spcPct val="0"/>
              </a:spcBef>
              <a:buFontTx/>
              <a:buNone/>
            </a:pPr>
            <a:r>
              <a:rPr lang="en-US" sz="1800" smtClean="0"/>
              <a:t>To solve the equation  </a:t>
            </a:r>
            <a:r>
              <a:rPr lang="en-US" sz="1800" b="1" smtClean="0"/>
              <a:t>2</a:t>
            </a:r>
            <a:r>
              <a:rPr lang="en-US" sz="1800" b="1" i="1" smtClean="0">
                <a:cs typeface="Times New Roman" pitchFamily="18" charset="0"/>
              </a:rPr>
              <a:t>x</a:t>
            </a:r>
            <a:r>
              <a:rPr lang="en-US" sz="2000" b="1" i="1" baseline="30000" smtClean="0">
                <a:cs typeface="Times New Roman" pitchFamily="18" charset="0"/>
              </a:rPr>
              <a:t>2 </a:t>
            </a:r>
            <a:r>
              <a:rPr lang="en-US" sz="1800" b="1" smtClean="0"/>
              <a:t> – 5 </a:t>
            </a:r>
            <a:r>
              <a:rPr lang="en-US" sz="1800" smtClean="0"/>
              <a:t>= 7</a:t>
            </a:r>
          </a:p>
          <a:p>
            <a:pPr eaLnBrk="1" hangingPunct="1">
              <a:lnSpc>
                <a:spcPct val="90000"/>
              </a:lnSpc>
              <a:spcBef>
                <a:spcPct val="0"/>
              </a:spcBef>
              <a:buFontTx/>
              <a:buNone/>
            </a:pPr>
            <a:r>
              <a:rPr lang="en-US" sz="1800" smtClean="0"/>
              <a:t>We first solve for </a:t>
            </a:r>
            <a:r>
              <a:rPr lang="en-US" sz="1800" b="1" smtClean="0"/>
              <a:t> </a:t>
            </a:r>
            <a:r>
              <a:rPr lang="en-US" sz="1800" b="1" i="1" smtClean="0">
                <a:cs typeface="Times New Roman" pitchFamily="18" charset="0"/>
              </a:rPr>
              <a:t>x</a:t>
            </a:r>
            <a:r>
              <a:rPr lang="en-US" sz="2000" b="1" i="1" baseline="30000" smtClean="0">
                <a:cs typeface="Times New Roman" pitchFamily="18" charset="0"/>
              </a:rPr>
              <a:t>2 </a:t>
            </a:r>
            <a:r>
              <a:rPr lang="en-US" sz="1800" b="1" smtClean="0"/>
              <a:t> </a:t>
            </a:r>
            <a:r>
              <a:rPr lang="en-US" sz="1800" smtClean="0"/>
              <a:t> to get </a:t>
            </a:r>
          </a:p>
          <a:p>
            <a:pPr eaLnBrk="1" hangingPunct="1">
              <a:lnSpc>
                <a:spcPct val="90000"/>
              </a:lnSpc>
              <a:spcBef>
                <a:spcPct val="0"/>
              </a:spcBef>
              <a:buFontTx/>
              <a:buNone/>
            </a:pPr>
            <a:r>
              <a:rPr lang="en-US" sz="1800" smtClean="0"/>
              <a:t> 2</a:t>
            </a:r>
            <a:r>
              <a:rPr lang="en-US" sz="1800" i="1" smtClean="0">
                <a:cs typeface="Times New Roman" pitchFamily="18" charset="0"/>
              </a:rPr>
              <a:t>x</a:t>
            </a:r>
            <a:r>
              <a:rPr lang="en-US" sz="2000" i="1" baseline="30000" smtClean="0">
                <a:cs typeface="Times New Roman" pitchFamily="18" charset="0"/>
              </a:rPr>
              <a:t>2 </a:t>
            </a:r>
            <a:r>
              <a:rPr lang="en-US" sz="1800" smtClean="0"/>
              <a:t>  = 12</a:t>
            </a:r>
          </a:p>
          <a:p>
            <a:pPr eaLnBrk="1" hangingPunct="1">
              <a:lnSpc>
                <a:spcPct val="90000"/>
              </a:lnSpc>
              <a:spcBef>
                <a:spcPct val="0"/>
              </a:spcBef>
              <a:buFontTx/>
              <a:buNone/>
            </a:pPr>
            <a:r>
              <a:rPr lang="en-US" sz="1800" i="1" smtClean="0">
                <a:cs typeface="Times New Roman" pitchFamily="18" charset="0"/>
              </a:rPr>
              <a:t>x</a:t>
            </a:r>
            <a:r>
              <a:rPr lang="en-US" sz="2000" i="1" baseline="30000" smtClean="0">
                <a:cs typeface="Times New Roman" pitchFamily="18" charset="0"/>
              </a:rPr>
              <a:t>2 </a:t>
            </a:r>
            <a:r>
              <a:rPr lang="en-US" sz="1800" smtClean="0"/>
              <a:t> = 6  </a:t>
            </a:r>
          </a:p>
          <a:p>
            <a:pPr eaLnBrk="1" hangingPunct="1">
              <a:lnSpc>
                <a:spcPct val="90000"/>
              </a:lnSpc>
              <a:spcBef>
                <a:spcPct val="0"/>
              </a:spcBef>
              <a:buFontTx/>
              <a:buNone/>
            </a:pPr>
            <a:r>
              <a:rPr lang="en-US" sz="1600" b="1" smtClean="0"/>
              <a:t>x = +      = + 2.45 and – 2.45</a:t>
            </a:r>
          </a:p>
          <a:p>
            <a:pPr eaLnBrk="1" hangingPunct="1">
              <a:lnSpc>
                <a:spcPct val="90000"/>
              </a:lnSpc>
              <a:spcBef>
                <a:spcPct val="0"/>
              </a:spcBef>
              <a:buFontTx/>
              <a:buNone/>
            </a:pPr>
            <a:r>
              <a:rPr lang="en-US" sz="1600" b="1" smtClean="0"/>
              <a:t>       -</a:t>
            </a:r>
          </a:p>
        </p:txBody>
      </p:sp>
      <p:graphicFrame>
        <p:nvGraphicFramePr>
          <p:cNvPr id="4142" name="Object 46"/>
          <p:cNvGraphicFramePr>
            <a:graphicFrameLocks noChangeAspect="1"/>
          </p:cNvGraphicFramePr>
          <p:nvPr>
            <p:ph sz="half" idx="2"/>
          </p:nvPr>
        </p:nvGraphicFramePr>
        <p:xfrm>
          <a:off x="838200" y="2286000"/>
          <a:ext cx="315913" cy="300038"/>
        </p:xfrm>
        <a:graphic>
          <a:graphicData uri="http://schemas.openxmlformats.org/presentationml/2006/ole">
            <p:oleObj spid="_x0000_s4142" name="Equation" r:id="rId3" imgW="241200" imgH="228600" progId="Equation.3">
              <p:embed/>
            </p:oleObj>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609600" y="0"/>
            <a:ext cx="7772400" cy="1143000"/>
          </a:xfrm>
        </p:spPr>
        <p:txBody>
          <a:bodyPr/>
          <a:lstStyle/>
          <a:p>
            <a:pPr eaLnBrk="1" hangingPunct="1"/>
            <a:r>
              <a:rPr lang="en-US" sz="3600" smtClean="0"/>
              <a:t>6.3 To graph the quadratic equation</a:t>
            </a:r>
          </a:p>
        </p:txBody>
      </p:sp>
      <p:sp>
        <p:nvSpPr>
          <p:cNvPr id="68610" name="Rectangle 3"/>
          <p:cNvSpPr>
            <a:spLocks noGrp="1" noChangeArrowheads="1"/>
          </p:cNvSpPr>
          <p:nvPr>
            <p:ph idx="1"/>
          </p:nvPr>
        </p:nvSpPr>
        <p:spPr>
          <a:xfrm>
            <a:off x="685800" y="1600200"/>
            <a:ext cx="7772400" cy="4114800"/>
          </a:xfrm>
        </p:spPr>
        <p:txBody>
          <a:bodyPr/>
          <a:lstStyle/>
          <a:p>
            <a:pPr eaLnBrk="1" hangingPunct="1">
              <a:lnSpc>
                <a:spcPct val="80000"/>
              </a:lnSpc>
              <a:buFontTx/>
              <a:buNone/>
            </a:pPr>
            <a:r>
              <a:rPr lang="en-US" sz="2000" dirty="0" smtClean="0">
                <a:solidFill>
                  <a:srgbClr val="FF0066"/>
                </a:solidFill>
              </a:rPr>
              <a:t>     </a:t>
            </a:r>
            <a:r>
              <a:rPr lang="en-US" sz="2000" dirty="0" smtClean="0"/>
              <a:t>y =</a:t>
            </a:r>
            <a:r>
              <a:rPr lang="en-US" dirty="0" smtClean="0"/>
              <a:t> </a:t>
            </a:r>
            <a:r>
              <a:rPr lang="en-US" sz="2000" b="1" dirty="0" smtClean="0">
                <a:cs typeface="Times New Roman" pitchFamily="18" charset="0"/>
              </a:rPr>
              <a:t>ax</a:t>
            </a:r>
            <a:r>
              <a:rPr lang="en-US" sz="2000" b="1" baseline="30000" dirty="0" smtClean="0">
                <a:cs typeface="Times New Roman" pitchFamily="18" charset="0"/>
              </a:rPr>
              <a:t>2</a:t>
            </a:r>
            <a:r>
              <a:rPr lang="en-US" sz="2000" b="1" dirty="0" smtClean="0">
                <a:cs typeface="Times New Roman" pitchFamily="18" charset="0"/>
              </a:rPr>
              <a:t>+ </a:t>
            </a:r>
            <a:r>
              <a:rPr lang="en-US" sz="2000" b="1" dirty="0" err="1" smtClean="0">
                <a:cs typeface="Times New Roman" pitchFamily="18" charset="0"/>
              </a:rPr>
              <a:t>bx</a:t>
            </a:r>
            <a:r>
              <a:rPr lang="en-US" sz="2000" b="1" dirty="0" smtClean="0">
                <a:cs typeface="Times New Roman" pitchFamily="18" charset="0"/>
              </a:rPr>
              <a:t> +c</a:t>
            </a:r>
          </a:p>
          <a:p>
            <a:pPr eaLnBrk="1" hangingPunct="1">
              <a:lnSpc>
                <a:spcPct val="80000"/>
              </a:lnSpc>
              <a:buFont typeface="Wingdings" pitchFamily="2" charset="2"/>
              <a:buChar char="Ø"/>
            </a:pPr>
            <a:r>
              <a:rPr lang="en-US" sz="2000" b="1" i="1" u="sng" dirty="0" smtClean="0"/>
              <a:t>Use   vertex formula</a:t>
            </a:r>
            <a:r>
              <a:rPr lang="en-US" sz="2000" dirty="0" smtClean="0"/>
              <a:t>      </a:t>
            </a:r>
            <a:r>
              <a:rPr lang="en-US" sz="2000" b="1" i="1" dirty="0" smtClean="0">
                <a:cs typeface="Times New Roman" pitchFamily="18" charset="0"/>
              </a:rPr>
              <a:t>x</a:t>
            </a:r>
            <a:r>
              <a:rPr lang="en-US" sz="2000" b="1" i="1" baseline="-30000" dirty="0" smtClean="0">
                <a:cs typeface="Times New Roman" pitchFamily="18" charset="0"/>
              </a:rPr>
              <a:t>v  = </a:t>
            </a:r>
            <a:r>
              <a:rPr lang="en-US" sz="2000" b="1" i="1" dirty="0" smtClean="0">
                <a:cs typeface="Times New Roman" pitchFamily="18" charset="0"/>
              </a:rPr>
              <a:t>-b</a:t>
            </a:r>
          </a:p>
          <a:p>
            <a:pPr eaLnBrk="1" hangingPunct="1">
              <a:lnSpc>
                <a:spcPct val="80000"/>
              </a:lnSpc>
              <a:buFont typeface="Wingdings" pitchFamily="2" charset="2"/>
              <a:buNone/>
            </a:pPr>
            <a:r>
              <a:rPr lang="en-US" sz="2000" b="1" i="1" dirty="0" smtClean="0">
                <a:cs typeface="Times New Roman" pitchFamily="18" charset="0"/>
              </a:rPr>
              <a:t>                                                        2a</a:t>
            </a:r>
          </a:p>
          <a:p>
            <a:pPr eaLnBrk="1" hangingPunct="1">
              <a:lnSpc>
                <a:spcPct val="80000"/>
              </a:lnSpc>
              <a:buNone/>
            </a:pPr>
            <a:r>
              <a:rPr lang="en-US" sz="2000" b="1" i="1" dirty="0" smtClean="0">
                <a:cs typeface="Times New Roman" pitchFamily="18" charset="0"/>
              </a:rPr>
              <a:t>      Find </a:t>
            </a:r>
            <a:r>
              <a:rPr lang="en-US" sz="2000" b="1" i="1" dirty="0" smtClean="0">
                <a:cs typeface="Times New Roman" pitchFamily="18" charset="0"/>
              </a:rPr>
              <a:t>the y-coordinate of the vertex by substituting x, into the equation of parabola</a:t>
            </a:r>
          </a:p>
          <a:p>
            <a:pPr eaLnBrk="1" hangingPunct="1">
              <a:lnSpc>
                <a:spcPct val="80000"/>
              </a:lnSpc>
              <a:buNone/>
            </a:pPr>
            <a:r>
              <a:rPr lang="en-US" sz="2000" b="1" i="1" dirty="0" smtClean="0">
                <a:cs typeface="Times New Roman" pitchFamily="18" charset="0"/>
              </a:rPr>
              <a:t>      Locate </a:t>
            </a:r>
            <a:r>
              <a:rPr lang="en-US" sz="2000" b="1" i="1" dirty="0" smtClean="0">
                <a:cs typeface="Times New Roman" pitchFamily="18" charset="0"/>
              </a:rPr>
              <a:t>x-intercepts by setting y= 0</a:t>
            </a:r>
          </a:p>
          <a:p>
            <a:pPr eaLnBrk="1" hangingPunct="1">
              <a:lnSpc>
                <a:spcPct val="80000"/>
              </a:lnSpc>
              <a:buNone/>
            </a:pPr>
            <a:r>
              <a:rPr lang="en-US" sz="2000" b="1" i="1" dirty="0" smtClean="0">
                <a:cs typeface="Times New Roman" pitchFamily="18" charset="0"/>
              </a:rPr>
              <a:t>      Locate </a:t>
            </a:r>
            <a:r>
              <a:rPr lang="en-US" sz="2000" b="1" i="1" dirty="0" smtClean="0">
                <a:cs typeface="Times New Roman" pitchFamily="18" charset="0"/>
              </a:rPr>
              <a:t>y-intercept by evaluating y for x = 0</a:t>
            </a:r>
          </a:p>
          <a:p>
            <a:pPr eaLnBrk="1" hangingPunct="1">
              <a:lnSpc>
                <a:spcPct val="80000"/>
              </a:lnSpc>
              <a:buNone/>
            </a:pPr>
            <a:r>
              <a:rPr lang="en-US" sz="2000" b="1" i="1" dirty="0" smtClean="0">
                <a:cs typeface="Times New Roman" pitchFamily="18" charset="0"/>
              </a:rPr>
              <a:t>     </a:t>
            </a:r>
            <a:r>
              <a:rPr lang="en-US" sz="2000" b="1" i="1" u="sng" dirty="0" smtClean="0">
                <a:cs typeface="Times New Roman" pitchFamily="18" charset="0"/>
              </a:rPr>
              <a:t>Locate </a:t>
            </a:r>
            <a:r>
              <a:rPr lang="en-US" sz="2000" b="1" i="1" u="sng" dirty="0" smtClean="0">
                <a:cs typeface="Times New Roman" pitchFamily="18" charset="0"/>
              </a:rPr>
              <a:t>axis of symmetry</a:t>
            </a:r>
          </a:p>
          <a:p>
            <a:pPr eaLnBrk="1" hangingPunct="1">
              <a:lnSpc>
                <a:spcPct val="80000"/>
              </a:lnSpc>
              <a:buFont typeface="Wingdings" pitchFamily="2" charset="2"/>
              <a:buChar char="Ø"/>
            </a:pPr>
            <a:endParaRPr lang="en-US" sz="2000" b="1" i="1" dirty="0" smtClean="0">
              <a:cs typeface="Times New Roman" pitchFamily="18" charset="0"/>
            </a:endParaRPr>
          </a:p>
          <a:p>
            <a:pPr eaLnBrk="1" hangingPunct="1">
              <a:lnSpc>
                <a:spcPct val="80000"/>
              </a:lnSpc>
              <a:buFont typeface="Wingdings" pitchFamily="2" charset="2"/>
              <a:buChar char="Ø"/>
            </a:pPr>
            <a:r>
              <a:rPr lang="en-US" sz="2400" b="1" i="1" u="sng" dirty="0" smtClean="0">
                <a:cs typeface="Times New Roman" pitchFamily="18" charset="0"/>
              </a:rPr>
              <a:t>Vertex form for a Quadratic Formula  where the vertex of the graph is</a:t>
            </a:r>
            <a:r>
              <a:rPr lang="en-US" sz="2400" b="1" i="1" dirty="0" smtClean="0">
                <a:cs typeface="Times New Roman" pitchFamily="18" charset="0"/>
              </a:rPr>
              <a:t>       </a:t>
            </a:r>
            <a:r>
              <a:rPr lang="en-US" sz="2000" b="1" i="1" dirty="0" smtClean="0">
                <a:cs typeface="Times New Roman" pitchFamily="18" charset="0"/>
              </a:rPr>
              <a:t>x</a:t>
            </a:r>
            <a:r>
              <a:rPr lang="en-US" sz="2000" b="1" i="1" baseline="-30000" dirty="0" smtClean="0">
                <a:cs typeface="Times New Roman" pitchFamily="18" charset="0"/>
              </a:rPr>
              <a:t>v ,  </a:t>
            </a:r>
            <a:r>
              <a:rPr lang="en-US" sz="2000" b="1" i="1" dirty="0" err="1" smtClean="0">
                <a:cs typeface="Times New Roman" pitchFamily="18" charset="0"/>
              </a:rPr>
              <a:t>y</a:t>
            </a:r>
            <a:r>
              <a:rPr lang="en-US" sz="2000" b="1" i="1" baseline="-30000" dirty="0" err="1" smtClean="0">
                <a:cs typeface="Times New Roman" pitchFamily="18" charset="0"/>
              </a:rPr>
              <a:t>v</a:t>
            </a:r>
            <a:endParaRPr lang="en-US" sz="2000" b="1" i="1" baseline="-30000" dirty="0" smtClean="0">
              <a:cs typeface="Times New Roman" pitchFamily="18" charset="0"/>
            </a:endParaRPr>
          </a:p>
          <a:p>
            <a:pPr eaLnBrk="1" hangingPunct="1">
              <a:lnSpc>
                <a:spcPct val="80000"/>
              </a:lnSpc>
              <a:buFont typeface="Wingdings" pitchFamily="2" charset="2"/>
              <a:buNone/>
            </a:pPr>
            <a:r>
              <a:rPr lang="en-US" sz="2400" b="1" dirty="0" smtClean="0"/>
              <a:t>     y = a(x – </a:t>
            </a:r>
            <a:r>
              <a:rPr lang="en-US" sz="2000" b="1" i="1" dirty="0" smtClean="0">
                <a:cs typeface="Times New Roman" pitchFamily="18" charset="0"/>
              </a:rPr>
              <a:t>x</a:t>
            </a:r>
            <a:r>
              <a:rPr lang="en-US" sz="2000" b="1" i="1" baseline="-30000" dirty="0" smtClean="0">
                <a:cs typeface="Times New Roman" pitchFamily="18" charset="0"/>
              </a:rPr>
              <a:t>v</a:t>
            </a:r>
            <a:r>
              <a:rPr lang="en-US" sz="2400" b="1" dirty="0" smtClean="0"/>
              <a:t> ) </a:t>
            </a:r>
            <a:r>
              <a:rPr lang="en-US" sz="2000" b="1" baseline="30000" dirty="0" smtClean="0">
                <a:cs typeface="Times New Roman" pitchFamily="18" charset="0"/>
              </a:rPr>
              <a:t>2</a:t>
            </a:r>
            <a:r>
              <a:rPr lang="en-US" sz="2400" b="1" dirty="0" smtClean="0"/>
              <a:t> + </a:t>
            </a:r>
            <a:r>
              <a:rPr lang="en-US" sz="2000" b="1" i="1" dirty="0" err="1" smtClean="0">
                <a:cs typeface="Times New Roman" pitchFamily="18" charset="0"/>
              </a:rPr>
              <a:t>y</a:t>
            </a:r>
            <a:r>
              <a:rPr lang="en-US" sz="2000" b="1" i="1" baseline="-30000" dirty="0" err="1" smtClean="0">
                <a:cs typeface="Times New Roman" pitchFamily="18" charset="0"/>
              </a:rPr>
              <a:t>v</a:t>
            </a:r>
            <a:r>
              <a:rPr lang="en-US" sz="2000" b="1" i="1" baseline="-30000" dirty="0" smtClean="0">
                <a:cs typeface="Times New Roman" pitchFamily="18" charset="0"/>
              </a:rPr>
              <a:t>            </a:t>
            </a:r>
          </a:p>
          <a:p>
            <a:pPr eaLnBrk="1" hangingPunct="1">
              <a:lnSpc>
                <a:spcPct val="80000"/>
              </a:lnSpc>
              <a:buFontTx/>
              <a:buNone/>
            </a:pPr>
            <a:endParaRPr lang="en-US" sz="2000" b="1" i="1" baseline="-30000" dirty="0" smtClean="0">
              <a:cs typeface="Times New Roman" pitchFamily="18" charset="0"/>
            </a:endParaRPr>
          </a:p>
        </p:txBody>
      </p:sp>
      <p:sp>
        <p:nvSpPr>
          <p:cNvPr id="68611" name="Line 4"/>
          <p:cNvSpPr>
            <a:spLocks noChangeShapeType="1"/>
          </p:cNvSpPr>
          <p:nvPr/>
        </p:nvSpPr>
        <p:spPr bwMode="auto">
          <a:xfrm>
            <a:off x="4038600" y="2362200"/>
            <a:ext cx="228600" cy="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US" sz="2800" smtClean="0"/>
              <a:t>To graph the quadratic Function </a:t>
            </a:r>
            <a:br>
              <a:rPr lang="en-US" sz="2800" smtClean="0"/>
            </a:br>
            <a:r>
              <a:rPr lang="en-US" sz="2800" smtClean="0"/>
              <a:t>y = a</a:t>
            </a:r>
            <a:r>
              <a:rPr lang="en-US" sz="2800" b="1" i="1" smtClean="0">
                <a:cs typeface="Times New Roman" pitchFamily="18" charset="0"/>
              </a:rPr>
              <a:t>x</a:t>
            </a:r>
            <a:r>
              <a:rPr lang="en-US" sz="2800" b="1" i="1" baseline="30000" smtClean="0">
                <a:cs typeface="Times New Roman" pitchFamily="18" charset="0"/>
              </a:rPr>
              <a:t>2</a:t>
            </a:r>
            <a:r>
              <a:rPr lang="en-US" sz="2800" b="1" i="1" smtClean="0">
                <a:cs typeface="Times New Roman" pitchFamily="18" charset="0"/>
              </a:rPr>
              <a:t> + bx + c</a:t>
            </a:r>
          </a:p>
        </p:txBody>
      </p:sp>
      <p:sp>
        <p:nvSpPr>
          <p:cNvPr id="51203" name="Rectangle 3"/>
          <p:cNvSpPr>
            <a:spLocks noGrp="1" noChangeArrowheads="1"/>
          </p:cNvSpPr>
          <p:nvPr>
            <p:ph idx="1"/>
          </p:nvPr>
        </p:nvSpPr>
        <p:spPr/>
        <p:txBody>
          <a:bodyPr rtlCol="0">
            <a:normAutofit fontScale="92500" lnSpcReduction="10000"/>
          </a:bodyPr>
          <a:lstStyle/>
          <a:p>
            <a:pPr marL="609600" indent="-609600" eaLnBrk="1" fontAlgn="auto" hangingPunct="1">
              <a:lnSpc>
                <a:spcPct val="80000"/>
              </a:lnSpc>
              <a:spcAft>
                <a:spcPts val="0"/>
              </a:spcAft>
              <a:buFont typeface="Arial" pitchFamily="34" charset="0"/>
              <a:buNone/>
              <a:defRPr/>
            </a:pPr>
            <a:r>
              <a:rPr lang="en-US" sz="2000" b="1" dirty="0" smtClean="0"/>
              <a:t>1.      Determine </a:t>
            </a:r>
            <a:r>
              <a:rPr lang="en-US" sz="2000" b="1" dirty="0"/>
              <a:t>whether the parabola opens upward ( if a &gt; 0) or downward (if a &lt; 0)</a:t>
            </a:r>
          </a:p>
          <a:p>
            <a:pPr marL="609600" indent="-609600" eaLnBrk="1" fontAlgn="auto" hangingPunct="1">
              <a:lnSpc>
                <a:spcPct val="80000"/>
              </a:lnSpc>
              <a:spcAft>
                <a:spcPts val="0"/>
              </a:spcAft>
              <a:buFontTx/>
              <a:buNone/>
              <a:defRPr/>
            </a:pPr>
            <a:endParaRPr lang="en-US" sz="2000" b="1" dirty="0"/>
          </a:p>
          <a:p>
            <a:pPr marL="609600" indent="-609600" eaLnBrk="1" fontAlgn="auto" hangingPunct="1">
              <a:lnSpc>
                <a:spcPct val="80000"/>
              </a:lnSpc>
              <a:spcAft>
                <a:spcPts val="0"/>
              </a:spcAft>
              <a:buFontTx/>
              <a:buNone/>
              <a:defRPr/>
            </a:pPr>
            <a:r>
              <a:rPr lang="en-US" sz="2000" b="1" dirty="0"/>
              <a:t>2.     Locate the vertex of the parabola.</a:t>
            </a:r>
          </a:p>
          <a:p>
            <a:pPr marL="609600" indent="-609600" eaLnBrk="1" fontAlgn="auto" hangingPunct="1">
              <a:lnSpc>
                <a:spcPct val="80000"/>
              </a:lnSpc>
              <a:spcAft>
                <a:spcPts val="0"/>
              </a:spcAft>
              <a:buFontTx/>
              <a:buNone/>
              <a:defRPr/>
            </a:pPr>
            <a:r>
              <a:rPr lang="en-US" sz="2000" b="1" dirty="0"/>
              <a:t>        a) The x-coordinate of the vertex is</a:t>
            </a:r>
          </a:p>
          <a:p>
            <a:pPr marL="609600" indent="-609600" eaLnBrk="1" fontAlgn="auto" hangingPunct="1">
              <a:lnSpc>
                <a:spcPct val="80000"/>
              </a:lnSpc>
              <a:spcAft>
                <a:spcPts val="0"/>
              </a:spcAft>
              <a:buFontTx/>
              <a:buNone/>
              <a:defRPr/>
            </a:pPr>
            <a:r>
              <a:rPr lang="en-US" sz="2000" b="1" i="1" dirty="0">
                <a:cs typeface="Times New Roman" pitchFamily="18" charset="0"/>
              </a:rPr>
              <a:t>        x</a:t>
            </a:r>
            <a:r>
              <a:rPr lang="en-US" sz="2000" b="1" i="1" baseline="-30000" dirty="0">
                <a:cs typeface="Times New Roman" pitchFamily="18" charset="0"/>
              </a:rPr>
              <a:t>v  = </a:t>
            </a:r>
            <a:r>
              <a:rPr lang="en-US" sz="2000" b="1" i="1" dirty="0">
                <a:cs typeface="Times New Roman" pitchFamily="18" charset="0"/>
              </a:rPr>
              <a:t>-b</a:t>
            </a:r>
          </a:p>
          <a:p>
            <a:pPr marL="609600" indent="-609600" eaLnBrk="1" fontAlgn="auto" hangingPunct="1">
              <a:lnSpc>
                <a:spcPct val="80000"/>
              </a:lnSpc>
              <a:spcAft>
                <a:spcPts val="0"/>
              </a:spcAft>
              <a:buFontTx/>
              <a:buNone/>
              <a:defRPr/>
            </a:pPr>
            <a:r>
              <a:rPr lang="en-US" sz="2000" b="1" i="1" dirty="0">
                <a:cs typeface="Times New Roman" pitchFamily="18" charset="0"/>
              </a:rPr>
              <a:t>              </a:t>
            </a:r>
            <a:r>
              <a:rPr lang="en-US" sz="2000" b="1" i="1" dirty="0" smtClean="0">
                <a:cs typeface="Times New Roman" pitchFamily="18" charset="0"/>
              </a:rPr>
              <a:t> 2a</a:t>
            </a:r>
            <a:endParaRPr lang="en-US" sz="2000" b="1" i="1" dirty="0">
              <a:cs typeface="Times New Roman" pitchFamily="18" charset="0"/>
            </a:endParaRPr>
          </a:p>
          <a:p>
            <a:pPr marL="609600" indent="-609600" eaLnBrk="1" fontAlgn="auto" hangingPunct="1">
              <a:lnSpc>
                <a:spcPct val="80000"/>
              </a:lnSpc>
              <a:spcAft>
                <a:spcPts val="0"/>
              </a:spcAft>
              <a:buFontTx/>
              <a:buNone/>
              <a:defRPr/>
            </a:pPr>
            <a:r>
              <a:rPr lang="en-US" sz="2000" dirty="0">
                <a:cs typeface="Times New Roman" pitchFamily="18" charset="0"/>
              </a:rPr>
              <a:t>        </a:t>
            </a:r>
            <a:r>
              <a:rPr lang="en-US" sz="2000" b="1" dirty="0">
                <a:cs typeface="Times New Roman" pitchFamily="18" charset="0"/>
              </a:rPr>
              <a:t>b) Find the y-coordinate of the vertex by substituting </a:t>
            </a:r>
            <a:r>
              <a:rPr lang="en-US" sz="2000" b="1" i="1" dirty="0">
                <a:cs typeface="Times New Roman" pitchFamily="18" charset="0"/>
              </a:rPr>
              <a:t>x</a:t>
            </a:r>
            <a:r>
              <a:rPr lang="en-US" sz="2000" b="1" i="1" baseline="-30000" dirty="0">
                <a:cs typeface="Times New Roman" pitchFamily="18" charset="0"/>
              </a:rPr>
              <a:t>v </a:t>
            </a:r>
            <a:r>
              <a:rPr lang="en-US" sz="2000" b="1" dirty="0">
                <a:cs typeface="Times New Roman" pitchFamily="18" charset="0"/>
              </a:rPr>
              <a:t>into the</a:t>
            </a:r>
          </a:p>
          <a:p>
            <a:pPr marL="609600" indent="-609600" eaLnBrk="1" fontAlgn="auto" hangingPunct="1">
              <a:lnSpc>
                <a:spcPct val="80000"/>
              </a:lnSpc>
              <a:spcAft>
                <a:spcPts val="0"/>
              </a:spcAft>
              <a:buFontTx/>
              <a:buNone/>
              <a:defRPr/>
            </a:pPr>
            <a:r>
              <a:rPr lang="en-US" sz="2000" b="1" dirty="0">
                <a:cs typeface="Times New Roman" pitchFamily="18" charset="0"/>
              </a:rPr>
              <a:t>         equation of the parabola.</a:t>
            </a:r>
          </a:p>
          <a:p>
            <a:pPr marL="609600" indent="-609600" eaLnBrk="1" fontAlgn="auto" hangingPunct="1">
              <a:lnSpc>
                <a:spcPct val="80000"/>
              </a:lnSpc>
              <a:spcAft>
                <a:spcPts val="0"/>
              </a:spcAft>
              <a:buFontTx/>
              <a:buNone/>
              <a:defRPr/>
            </a:pPr>
            <a:endParaRPr lang="en-US" sz="2000" b="1" dirty="0">
              <a:cs typeface="Times New Roman" pitchFamily="18" charset="0"/>
            </a:endParaRPr>
          </a:p>
          <a:p>
            <a:pPr marL="609600" indent="-609600" eaLnBrk="1" fontAlgn="auto" hangingPunct="1">
              <a:lnSpc>
                <a:spcPct val="80000"/>
              </a:lnSpc>
              <a:spcAft>
                <a:spcPts val="0"/>
              </a:spcAft>
              <a:buFontTx/>
              <a:buNone/>
              <a:defRPr/>
            </a:pPr>
            <a:r>
              <a:rPr lang="en-US" sz="2000" b="1" dirty="0">
                <a:cs typeface="Times New Roman" pitchFamily="18" charset="0"/>
              </a:rPr>
              <a:t>3)     Locate the x-intercept (if any) by setting y = 0 and solving for x</a:t>
            </a:r>
          </a:p>
          <a:p>
            <a:pPr marL="609600" indent="-609600" eaLnBrk="1" fontAlgn="auto" hangingPunct="1">
              <a:lnSpc>
                <a:spcPct val="80000"/>
              </a:lnSpc>
              <a:spcAft>
                <a:spcPts val="0"/>
              </a:spcAft>
              <a:buFontTx/>
              <a:buNone/>
              <a:defRPr/>
            </a:pPr>
            <a:endParaRPr lang="en-US" sz="2000" b="1" dirty="0">
              <a:cs typeface="Times New Roman" pitchFamily="18" charset="0"/>
            </a:endParaRPr>
          </a:p>
          <a:p>
            <a:pPr marL="609600" indent="-609600" eaLnBrk="1" fontAlgn="auto" hangingPunct="1">
              <a:lnSpc>
                <a:spcPct val="80000"/>
              </a:lnSpc>
              <a:spcAft>
                <a:spcPts val="0"/>
              </a:spcAft>
              <a:buFontTx/>
              <a:buNone/>
              <a:defRPr/>
            </a:pPr>
            <a:r>
              <a:rPr lang="en-US" sz="2000" b="1" dirty="0">
                <a:cs typeface="Times New Roman" pitchFamily="18" charset="0"/>
              </a:rPr>
              <a:t>4)     </a:t>
            </a:r>
            <a:r>
              <a:rPr lang="en-US" sz="2000" b="1" dirty="0" smtClean="0">
                <a:cs typeface="Times New Roman" pitchFamily="18" charset="0"/>
              </a:rPr>
              <a:t>Locate </a:t>
            </a:r>
            <a:r>
              <a:rPr lang="en-US" sz="2000" b="1" dirty="0">
                <a:cs typeface="Times New Roman" pitchFamily="18" charset="0"/>
              </a:rPr>
              <a:t>the </a:t>
            </a:r>
            <a:r>
              <a:rPr lang="en-US" sz="2000" b="1" dirty="0" smtClean="0">
                <a:cs typeface="Times New Roman" pitchFamily="18" charset="0"/>
              </a:rPr>
              <a:t>y-intercept </a:t>
            </a:r>
            <a:r>
              <a:rPr lang="en-US" sz="2000" b="1" dirty="0">
                <a:cs typeface="Times New Roman" pitchFamily="18" charset="0"/>
              </a:rPr>
              <a:t>by evaluating y for x = 0</a:t>
            </a:r>
          </a:p>
          <a:p>
            <a:pPr marL="609600" indent="-609600" eaLnBrk="1" fontAlgn="auto" hangingPunct="1">
              <a:lnSpc>
                <a:spcPct val="80000"/>
              </a:lnSpc>
              <a:spcAft>
                <a:spcPts val="0"/>
              </a:spcAft>
              <a:buFontTx/>
              <a:buNone/>
              <a:defRPr/>
            </a:pPr>
            <a:endParaRPr lang="en-US" sz="2000" b="1" dirty="0">
              <a:cs typeface="Times New Roman" pitchFamily="18" charset="0"/>
            </a:endParaRPr>
          </a:p>
          <a:p>
            <a:pPr marL="609600" indent="-609600" eaLnBrk="1" fontAlgn="auto" hangingPunct="1">
              <a:lnSpc>
                <a:spcPct val="80000"/>
              </a:lnSpc>
              <a:spcAft>
                <a:spcPts val="0"/>
              </a:spcAft>
              <a:buFontTx/>
              <a:buNone/>
              <a:defRPr/>
            </a:pPr>
            <a:r>
              <a:rPr lang="en-US" sz="2000" b="1" dirty="0">
                <a:cs typeface="Times New Roman" pitchFamily="18" charset="0"/>
              </a:rPr>
              <a:t>5)    </a:t>
            </a:r>
            <a:r>
              <a:rPr lang="en-US" sz="2000" b="1" dirty="0" smtClean="0">
                <a:cs typeface="Times New Roman" pitchFamily="18" charset="0"/>
              </a:rPr>
              <a:t> Locate </a:t>
            </a:r>
            <a:r>
              <a:rPr lang="en-US" sz="2000" b="1" dirty="0">
                <a:cs typeface="Times New Roman" pitchFamily="18" charset="0"/>
              </a:rPr>
              <a:t>the point symmetric to the y-intercept across the axis of symmetry  </a:t>
            </a:r>
            <a:endParaRPr lang="en-US" sz="2000" dirty="0">
              <a:cs typeface="Times New Roman" pitchFamily="18" charset="0"/>
            </a:endParaRPr>
          </a:p>
          <a:p>
            <a:pPr marL="609600" indent="-609600" eaLnBrk="1" fontAlgn="auto" hangingPunct="1">
              <a:lnSpc>
                <a:spcPct val="80000"/>
              </a:lnSpc>
              <a:spcAft>
                <a:spcPts val="0"/>
              </a:spcAft>
              <a:buFont typeface="Arial" pitchFamily="34" charset="0"/>
              <a:buChar char="•"/>
              <a:defRPr/>
            </a:pPr>
            <a:endParaRPr lang="en-US" sz="2000" b="1" baseline="-30000" dirty="0">
              <a:cs typeface="Times New Roman" pitchFamily="18" charset="0"/>
            </a:endParaRPr>
          </a:p>
          <a:p>
            <a:pPr marL="609600" indent="-609600" eaLnBrk="1" fontAlgn="auto" hangingPunct="1">
              <a:lnSpc>
                <a:spcPct val="80000"/>
              </a:lnSpc>
              <a:spcAft>
                <a:spcPts val="0"/>
              </a:spcAft>
              <a:buFontTx/>
              <a:buNone/>
              <a:defRPr/>
            </a:pPr>
            <a:r>
              <a:rPr lang="en-US" sz="2000" dirty="0"/>
              <a:t> </a:t>
            </a:r>
          </a:p>
        </p:txBody>
      </p:sp>
      <p:sp>
        <p:nvSpPr>
          <p:cNvPr id="69635" name="Line 4"/>
          <p:cNvSpPr>
            <a:spLocks noChangeShapeType="1"/>
          </p:cNvSpPr>
          <p:nvPr/>
        </p:nvSpPr>
        <p:spPr bwMode="auto">
          <a:xfrm>
            <a:off x="1371600" y="3124200"/>
            <a:ext cx="2286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304800" y="228600"/>
            <a:ext cx="9144000" cy="457200"/>
          </a:xfrm>
        </p:spPr>
        <p:txBody>
          <a:bodyPr/>
          <a:lstStyle/>
          <a:p>
            <a:pPr eaLnBrk="1" hangingPunct="1"/>
            <a:r>
              <a:rPr lang="en-US" sz="2000" b="1" u="sng" smtClean="0"/>
              <a:t>Example 3, Pg 504</a:t>
            </a:r>
            <a:r>
              <a:rPr lang="en-US" sz="2000" b="1" smtClean="0"/>
              <a:t>, Finding the </a:t>
            </a:r>
            <a:r>
              <a:rPr lang="en-US" sz="2000" b="1" u="sng" smtClean="0"/>
              <a:t>vertex </a:t>
            </a:r>
            <a:r>
              <a:rPr lang="en-US" sz="2000" b="1" smtClean="0"/>
              <a:t>of the graph of</a:t>
            </a:r>
            <a:br>
              <a:rPr lang="en-US" sz="2000" b="1" smtClean="0"/>
            </a:br>
            <a:r>
              <a:rPr lang="en-US" sz="2000" b="1" smtClean="0"/>
              <a:t>y = -1.8</a:t>
            </a:r>
            <a:r>
              <a:rPr lang="en-US" sz="2000" b="1" smtClean="0">
                <a:cs typeface="Times New Roman" pitchFamily="18" charset="0"/>
              </a:rPr>
              <a:t>x</a:t>
            </a:r>
            <a:r>
              <a:rPr lang="en-US" sz="2000" b="1" baseline="30000" smtClean="0">
                <a:cs typeface="Times New Roman" pitchFamily="18" charset="0"/>
              </a:rPr>
              <a:t>2</a:t>
            </a:r>
            <a:r>
              <a:rPr lang="en-US" sz="2000" b="1" smtClean="0"/>
              <a:t>– 16.2x</a:t>
            </a:r>
            <a:br>
              <a:rPr lang="en-US" sz="2000" b="1" smtClean="0"/>
            </a:br>
            <a:r>
              <a:rPr lang="en-US" sz="2000" b="1" smtClean="0"/>
              <a:t>Find the </a:t>
            </a:r>
            <a:r>
              <a:rPr lang="en-US" sz="2000" b="1" u="sng" smtClean="0"/>
              <a:t>x-intercepts </a:t>
            </a:r>
            <a:r>
              <a:rPr lang="en-US" sz="2000" b="1" smtClean="0"/>
              <a:t>of the graph</a:t>
            </a:r>
          </a:p>
        </p:txBody>
      </p:sp>
      <p:sp>
        <p:nvSpPr>
          <p:cNvPr id="70658" name="Rectangle 3"/>
          <p:cNvSpPr>
            <a:spLocks noGrp="1" noChangeArrowheads="1"/>
          </p:cNvSpPr>
          <p:nvPr>
            <p:ph idx="1"/>
          </p:nvPr>
        </p:nvSpPr>
        <p:spPr>
          <a:xfrm>
            <a:off x="533400" y="990600"/>
            <a:ext cx="7772400" cy="4114800"/>
          </a:xfrm>
        </p:spPr>
        <p:txBody>
          <a:bodyPr/>
          <a:lstStyle/>
          <a:p>
            <a:pPr marL="609600" indent="-609600" eaLnBrk="1" hangingPunct="1">
              <a:lnSpc>
                <a:spcPct val="80000"/>
              </a:lnSpc>
              <a:buFontTx/>
              <a:buAutoNum type="alphaLcParenR"/>
            </a:pPr>
            <a:r>
              <a:rPr lang="en-US" sz="2000" b="1" smtClean="0"/>
              <a:t>The x-coordinate of the vertex is </a:t>
            </a:r>
            <a:r>
              <a:rPr lang="en-US" sz="2000" b="1" i="1" smtClean="0">
                <a:cs typeface="Times New Roman" pitchFamily="18" charset="0"/>
              </a:rPr>
              <a:t>x</a:t>
            </a:r>
            <a:r>
              <a:rPr lang="en-US" sz="2000" b="1" i="1" baseline="-30000" smtClean="0">
                <a:cs typeface="Times New Roman" pitchFamily="18" charset="0"/>
              </a:rPr>
              <a:t>v</a:t>
            </a:r>
            <a:r>
              <a:rPr lang="en-US" sz="2000" b="1" smtClean="0"/>
              <a:t> = -b  = -(-16.2)/2(-1.8)</a:t>
            </a:r>
          </a:p>
          <a:p>
            <a:pPr marL="609600" indent="-609600" eaLnBrk="1" hangingPunct="1">
              <a:lnSpc>
                <a:spcPct val="80000"/>
              </a:lnSpc>
              <a:buFontTx/>
              <a:buNone/>
            </a:pPr>
            <a:r>
              <a:rPr lang="en-US" sz="2000" b="1" smtClean="0"/>
              <a:t>                                                                               2a</a:t>
            </a:r>
          </a:p>
          <a:p>
            <a:pPr marL="609600" indent="-609600" eaLnBrk="1" hangingPunct="1">
              <a:lnSpc>
                <a:spcPct val="80000"/>
              </a:lnSpc>
              <a:buFontTx/>
              <a:buNone/>
            </a:pPr>
            <a:r>
              <a:rPr lang="en-US" sz="1600" b="1" smtClean="0"/>
              <a:t>To find the y-coordinate of the vertex, evaluate y at x = - 4.5</a:t>
            </a:r>
          </a:p>
          <a:p>
            <a:pPr marL="609600" indent="-609600" eaLnBrk="1" hangingPunct="1">
              <a:lnSpc>
                <a:spcPct val="80000"/>
              </a:lnSpc>
              <a:buFontTx/>
              <a:buNone/>
            </a:pPr>
            <a:r>
              <a:rPr lang="en-US" sz="1600" b="1" smtClean="0"/>
              <a:t>y</a:t>
            </a:r>
            <a:r>
              <a:rPr lang="en-US" sz="1600" b="1" i="1" baseline="-30000" smtClean="0">
                <a:cs typeface="Times New Roman" pitchFamily="18" charset="0"/>
              </a:rPr>
              <a:t>v</a:t>
            </a:r>
            <a:r>
              <a:rPr lang="en-US" sz="1600" b="1" smtClean="0"/>
              <a:t> = -1.8(-4.5)2 – 16.2(-4.5) = 36.45</a:t>
            </a:r>
          </a:p>
          <a:p>
            <a:pPr marL="609600" indent="-609600" eaLnBrk="1" hangingPunct="1">
              <a:lnSpc>
                <a:spcPct val="80000"/>
              </a:lnSpc>
              <a:buFontTx/>
              <a:buNone/>
            </a:pPr>
            <a:r>
              <a:rPr lang="en-US" sz="1600" b="1" smtClean="0"/>
              <a:t>The vertex is (- 4.5, 36.45)</a:t>
            </a:r>
          </a:p>
          <a:p>
            <a:pPr marL="609600" indent="-609600" eaLnBrk="1" hangingPunct="1">
              <a:lnSpc>
                <a:spcPct val="80000"/>
              </a:lnSpc>
              <a:buFontTx/>
              <a:buNone/>
            </a:pPr>
            <a:r>
              <a:rPr lang="en-US" sz="1600" b="1" smtClean="0"/>
              <a:t>b) To find the x-intercepts of the graph, set y = 0 and solve</a:t>
            </a:r>
          </a:p>
          <a:p>
            <a:pPr marL="609600" indent="-609600" eaLnBrk="1" hangingPunct="1">
              <a:lnSpc>
                <a:spcPct val="80000"/>
              </a:lnSpc>
              <a:buFontTx/>
              <a:buNone/>
            </a:pPr>
            <a:r>
              <a:rPr lang="en-US" sz="1600" b="1" smtClean="0"/>
              <a:t>- 1.8 </a:t>
            </a:r>
            <a:r>
              <a:rPr lang="en-US" sz="1600" b="1" smtClean="0">
                <a:cs typeface="Times New Roman" pitchFamily="18" charset="0"/>
              </a:rPr>
              <a:t>x</a:t>
            </a:r>
            <a:r>
              <a:rPr lang="en-US" sz="1600" b="1" baseline="30000" smtClean="0">
                <a:cs typeface="Times New Roman" pitchFamily="18" charset="0"/>
              </a:rPr>
              <a:t>2</a:t>
            </a:r>
            <a:r>
              <a:rPr lang="en-US" sz="1600" b="1" smtClean="0"/>
              <a:t> – 16.2x = 0             (</a:t>
            </a:r>
            <a:r>
              <a:rPr lang="en-US" sz="1600" b="1" smtClean="0">
                <a:solidFill>
                  <a:srgbClr val="FF0066"/>
                </a:solidFill>
              </a:rPr>
              <a:t>Factor)</a:t>
            </a:r>
          </a:p>
          <a:p>
            <a:pPr marL="609600" indent="-609600" eaLnBrk="1" hangingPunct="1">
              <a:lnSpc>
                <a:spcPct val="80000"/>
              </a:lnSpc>
              <a:buFontTx/>
              <a:buNone/>
            </a:pPr>
            <a:r>
              <a:rPr lang="en-US" sz="1600" b="1" smtClean="0"/>
              <a:t>-x(1.8x + 16.2) = 0             (</a:t>
            </a:r>
            <a:r>
              <a:rPr lang="en-US" sz="1600" b="1" smtClean="0">
                <a:solidFill>
                  <a:srgbClr val="FF0066"/>
                </a:solidFill>
              </a:rPr>
              <a:t>Set each factor equal to zero)</a:t>
            </a:r>
          </a:p>
          <a:p>
            <a:pPr marL="609600" indent="-609600" eaLnBrk="1" hangingPunct="1">
              <a:lnSpc>
                <a:spcPct val="80000"/>
              </a:lnSpc>
              <a:buFontTx/>
              <a:buNone/>
            </a:pPr>
            <a:r>
              <a:rPr lang="en-US" sz="1600" b="1" smtClean="0"/>
              <a:t>- x = 0   1.8x + 16.2 = 0      (</a:t>
            </a:r>
            <a:r>
              <a:rPr lang="en-US" sz="1600" b="1" smtClean="0">
                <a:solidFill>
                  <a:srgbClr val="FF0066"/>
                </a:solidFill>
              </a:rPr>
              <a:t>Solve the equation)</a:t>
            </a:r>
          </a:p>
          <a:p>
            <a:pPr marL="609600" indent="-609600" eaLnBrk="1" hangingPunct="1">
              <a:lnSpc>
                <a:spcPct val="80000"/>
              </a:lnSpc>
              <a:buFontTx/>
              <a:buNone/>
            </a:pPr>
            <a:r>
              <a:rPr lang="en-US" sz="1600" b="1" smtClean="0">
                <a:solidFill>
                  <a:srgbClr val="FF0066"/>
                </a:solidFill>
              </a:rPr>
              <a:t>x = 0        x = -9</a:t>
            </a:r>
          </a:p>
          <a:p>
            <a:pPr marL="609600" indent="-609600" eaLnBrk="1" hangingPunct="1">
              <a:lnSpc>
                <a:spcPct val="80000"/>
              </a:lnSpc>
              <a:buFontTx/>
              <a:buNone/>
            </a:pPr>
            <a:r>
              <a:rPr lang="en-US" sz="1600" b="1" smtClean="0"/>
              <a:t>The x-intercepts of the graph are (0,0) and (-9,0)</a:t>
            </a:r>
          </a:p>
        </p:txBody>
      </p:sp>
      <p:sp>
        <p:nvSpPr>
          <p:cNvPr id="70659" name="Line 4"/>
          <p:cNvSpPr>
            <a:spLocks noChangeShapeType="1"/>
          </p:cNvSpPr>
          <p:nvPr/>
        </p:nvSpPr>
        <p:spPr bwMode="auto">
          <a:xfrm>
            <a:off x="304800" y="6477000"/>
            <a:ext cx="5638800" cy="0"/>
          </a:xfrm>
          <a:prstGeom prst="line">
            <a:avLst/>
          </a:prstGeom>
          <a:noFill/>
          <a:ln w="9525">
            <a:solidFill>
              <a:schemeClr val="tx1"/>
            </a:solidFill>
            <a:round/>
            <a:headEnd/>
            <a:tailEnd type="triangle" w="med" len="med"/>
          </a:ln>
        </p:spPr>
        <p:txBody>
          <a:bodyPr/>
          <a:lstStyle/>
          <a:p>
            <a:endParaRPr lang="en-US"/>
          </a:p>
        </p:txBody>
      </p:sp>
      <p:sp>
        <p:nvSpPr>
          <p:cNvPr id="70660" name="Line 5"/>
          <p:cNvSpPr>
            <a:spLocks noChangeShapeType="1"/>
          </p:cNvSpPr>
          <p:nvPr/>
        </p:nvSpPr>
        <p:spPr bwMode="auto">
          <a:xfrm flipV="1">
            <a:off x="4648200" y="4648200"/>
            <a:ext cx="0" cy="2209800"/>
          </a:xfrm>
          <a:prstGeom prst="line">
            <a:avLst/>
          </a:prstGeom>
          <a:noFill/>
          <a:ln w="9525">
            <a:solidFill>
              <a:schemeClr val="tx1"/>
            </a:solidFill>
            <a:round/>
            <a:headEnd/>
            <a:tailEnd type="triangle" w="med" len="med"/>
          </a:ln>
        </p:spPr>
        <p:txBody>
          <a:bodyPr/>
          <a:lstStyle/>
          <a:p>
            <a:endParaRPr lang="en-US"/>
          </a:p>
        </p:txBody>
      </p:sp>
      <p:sp>
        <p:nvSpPr>
          <p:cNvPr id="70661" name="Arc 6"/>
          <p:cNvSpPr>
            <a:spLocks/>
          </p:cNvSpPr>
          <p:nvPr/>
        </p:nvSpPr>
        <p:spPr bwMode="auto">
          <a:xfrm>
            <a:off x="2362200" y="4800600"/>
            <a:ext cx="2286000" cy="1752600"/>
          </a:xfrm>
          <a:custGeom>
            <a:avLst/>
            <a:gdLst>
              <a:gd name="T0" fmla="*/ 0 w 21600"/>
              <a:gd name="T1" fmla="*/ 0 h 21600"/>
              <a:gd name="T2" fmla="*/ 241935018 w 21600"/>
              <a:gd name="T3" fmla="*/ 142204006 h 21600"/>
              <a:gd name="T4" fmla="*/ 0 w 21600"/>
              <a:gd name="T5" fmla="*/ 14220400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0662" name="Arc 7"/>
          <p:cNvSpPr>
            <a:spLocks/>
          </p:cNvSpPr>
          <p:nvPr/>
        </p:nvSpPr>
        <p:spPr bwMode="auto">
          <a:xfrm flipH="1">
            <a:off x="609600" y="4800600"/>
            <a:ext cx="2057400" cy="2057400"/>
          </a:xfrm>
          <a:custGeom>
            <a:avLst/>
            <a:gdLst>
              <a:gd name="T0" fmla="*/ 0 w 21600"/>
              <a:gd name="T1" fmla="*/ 0 h 21600"/>
              <a:gd name="T2" fmla="*/ 195967327 w 21600"/>
              <a:gd name="T3" fmla="*/ 195967327 h 21600"/>
              <a:gd name="T4" fmla="*/ 0 w 21600"/>
              <a:gd name="T5" fmla="*/ 19596732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0663" name="Text Box 8"/>
          <p:cNvSpPr txBox="1">
            <a:spLocks noChangeArrowheads="1"/>
          </p:cNvSpPr>
          <p:nvPr/>
        </p:nvSpPr>
        <p:spPr bwMode="auto">
          <a:xfrm>
            <a:off x="0" y="6477000"/>
            <a:ext cx="5791200" cy="336550"/>
          </a:xfrm>
          <a:prstGeom prst="rect">
            <a:avLst/>
          </a:prstGeom>
          <a:noFill/>
          <a:ln w="9525">
            <a:noFill/>
            <a:miter lim="800000"/>
            <a:headEnd/>
            <a:tailEnd/>
          </a:ln>
        </p:spPr>
        <p:txBody>
          <a:bodyPr>
            <a:spAutoFit/>
          </a:bodyPr>
          <a:lstStyle/>
          <a:p>
            <a:r>
              <a:rPr lang="en-US" sz="1600" b="1">
                <a:latin typeface="Times New Roman" pitchFamily="18" charset="0"/>
              </a:rPr>
              <a:t>- 10                                  - 5                                       0              2</a:t>
            </a:r>
          </a:p>
        </p:txBody>
      </p:sp>
      <p:sp>
        <p:nvSpPr>
          <p:cNvPr id="70664" name="Text Box 9"/>
          <p:cNvSpPr txBox="1">
            <a:spLocks noChangeArrowheads="1"/>
          </p:cNvSpPr>
          <p:nvPr/>
        </p:nvSpPr>
        <p:spPr bwMode="auto">
          <a:xfrm>
            <a:off x="4784725" y="4710113"/>
            <a:ext cx="387350" cy="1314450"/>
          </a:xfrm>
          <a:prstGeom prst="rect">
            <a:avLst/>
          </a:prstGeom>
          <a:noFill/>
          <a:ln w="9525">
            <a:noFill/>
            <a:miter lim="800000"/>
            <a:headEnd/>
            <a:tailEnd/>
          </a:ln>
        </p:spPr>
        <p:txBody>
          <a:bodyPr wrap="none">
            <a:spAutoFit/>
          </a:bodyPr>
          <a:lstStyle/>
          <a:p>
            <a:r>
              <a:rPr lang="en-US" sz="1600" b="1">
                <a:latin typeface="Times New Roman" pitchFamily="18" charset="0"/>
              </a:rPr>
              <a:t>36</a:t>
            </a:r>
          </a:p>
          <a:p>
            <a:endParaRPr lang="en-US" sz="1600" b="1">
              <a:latin typeface="Times New Roman" pitchFamily="18" charset="0"/>
            </a:endParaRPr>
          </a:p>
          <a:p>
            <a:r>
              <a:rPr lang="en-US" sz="1600" b="1">
                <a:latin typeface="Times New Roman" pitchFamily="18" charset="0"/>
              </a:rPr>
              <a:t>24</a:t>
            </a:r>
          </a:p>
          <a:p>
            <a:endParaRPr lang="en-US" sz="1600" b="1">
              <a:latin typeface="Times New Roman" pitchFamily="18" charset="0"/>
            </a:endParaRPr>
          </a:p>
          <a:p>
            <a:r>
              <a:rPr lang="en-US" sz="1600" b="1">
                <a:latin typeface="Times New Roman" pitchFamily="18" charset="0"/>
              </a:rPr>
              <a:t>12</a:t>
            </a:r>
          </a:p>
        </p:txBody>
      </p:sp>
      <p:sp>
        <p:nvSpPr>
          <p:cNvPr id="70665" name="Line 10"/>
          <p:cNvSpPr>
            <a:spLocks noChangeShapeType="1"/>
          </p:cNvSpPr>
          <p:nvPr/>
        </p:nvSpPr>
        <p:spPr bwMode="auto">
          <a:xfrm>
            <a:off x="5105400" y="1295400"/>
            <a:ext cx="304800" cy="0"/>
          </a:xfrm>
          <a:prstGeom prst="line">
            <a:avLst/>
          </a:prstGeom>
          <a:noFill/>
          <a:ln w="9525">
            <a:solidFill>
              <a:schemeClr val="tx1"/>
            </a:solidFill>
            <a:round/>
            <a:headEnd/>
            <a:tailEnd/>
          </a:ln>
        </p:spPr>
        <p:txBody>
          <a:bodyPr/>
          <a:lstStyle/>
          <a:p>
            <a:endParaRPr lang="en-US"/>
          </a:p>
        </p:txBody>
      </p:sp>
      <p:cxnSp>
        <p:nvCxnSpPr>
          <p:cNvPr id="12" name="Straight Arrow Connector 11"/>
          <p:cNvCxnSpPr>
            <a:endCxn id="70667" idx="1"/>
          </p:cNvCxnSpPr>
          <p:nvPr/>
        </p:nvCxnSpPr>
        <p:spPr>
          <a:xfrm flipV="1">
            <a:off x="2514600" y="4725988"/>
            <a:ext cx="762000" cy="74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667" name="TextBox 12"/>
          <p:cNvSpPr txBox="1">
            <a:spLocks noChangeArrowheads="1"/>
          </p:cNvSpPr>
          <p:nvPr/>
        </p:nvSpPr>
        <p:spPr bwMode="auto">
          <a:xfrm>
            <a:off x="3276600" y="4572000"/>
            <a:ext cx="692150" cy="307975"/>
          </a:xfrm>
          <a:prstGeom prst="rect">
            <a:avLst/>
          </a:prstGeom>
          <a:noFill/>
          <a:ln w="9525">
            <a:noFill/>
            <a:miter lim="800000"/>
            <a:headEnd/>
            <a:tailEnd/>
          </a:ln>
        </p:spPr>
        <p:txBody>
          <a:bodyPr wrap="none">
            <a:spAutoFit/>
          </a:bodyPr>
          <a:lstStyle/>
          <a:p>
            <a:r>
              <a:rPr lang="en-US" sz="1400"/>
              <a:t>Vertex</a:t>
            </a:r>
          </a:p>
        </p:txBody>
      </p:sp>
      <p:sp>
        <p:nvSpPr>
          <p:cNvPr id="15" name="Oval 14"/>
          <p:cNvSpPr/>
          <p:nvPr/>
        </p:nvSpPr>
        <p:spPr>
          <a:xfrm flipH="1" flipV="1">
            <a:off x="2438400" y="4800600"/>
            <a:ext cx="76200" cy="460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9" name="Rectangle 2"/>
          <p:cNvSpPr>
            <a:spLocks noGrp="1" noChangeArrowheads="1"/>
          </p:cNvSpPr>
          <p:nvPr>
            <p:ph type="title"/>
          </p:nvPr>
        </p:nvSpPr>
        <p:spPr>
          <a:xfrm>
            <a:off x="685800" y="0"/>
            <a:ext cx="7772400" cy="838200"/>
          </a:xfrm>
        </p:spPr>
        <p:txBody>
          <a:bodyPr/>
          <a:lstStyle/>
          <a:p>
            <a:pPr eaLnBrk="1" hangingPunct="1"/>
            <a:r>
              <a:rPr lang="en-US" sz="2400" smtClean="0"/>
              <a:t>Pg 505</a:t>
            </a:r>
          </a:p>
        </p:txBody>
      </p:sp>
      <p:sp>
        <p:nvSpPr>
          <p:cNvPr id="32790" name="Rectangle 3"/>
          <p:cNvSpPr>
            <a:spLocks noGrp="1" noChangeArrowheads="1"/>
          </p:cNvSpPr>
          <p:nvPr>
            <p:ph idx="1"/>
          </p:nvPr>
        </p:nvSpPr>
        <p:spPr>
          <a:xfrm>
            <a:off x="0" y="533400"/>
            <a:ext cx="8458200" cy="5562600"/>
          </a:xfrm>
        </p:spPr>
        <p:txBody>
          <a:bodyPr/>
          <a:lstStyle/>
          <a:p>
            <a:pPr eaLnBrk="1" hangingPunct="1">
              <a:buFontTx/>
              <a:buNone/>
            </a:pPr>
            <a:r>
              <a:rPr lang="en-US" sz="2400" b="1" i="1" smtClean="0">
                <a:cs typeface="Times New Roman" pitchFamily="18" charset="0"/>
              </a:rPr>
              <a:t>The x- coordinate of the vertex of the graph of y = ax</a:t>
            </a:r>
            <a:r>
              <a:rPr lang="en-US" sz="2800" b="1" i="1" baseline="30000" smtClean="0">
                <a:cs typeface="Times New Roman" pitchFamily="18" charset="0"/>
              </a:rPr>
              <a:t>2  </a:t>
            </a:r>
            <a:r>
              <a:rPr lang="en-US" sz="2800" b="1" i="1" smtClean="0">
                <a:cs typeface="Times New Roman" pitchFamily="18" charset="0"/>
              </a:rPr>
              <a:t> + </a:t>
            </a:r>
            <a:r>
              <a:rPr lang="en-US" sz="2000" b="1" i="1" smtClean="0">
                <a:cs typeface="Times New Roman" pitchFamily="18" charset="0"/>
              </a:rPr>
              <a:t>bx+ c</a:t>
            </a:r>
          </a:p>
          <a:p>
            <a:pPr eaLnBrk="1" hangingPunct="1">
              <a:buFont typeface="Arial" charset="0"/>
              <a:buNone/>
            </a:pPr>
            <a:r>
              <a:rPr lang="en-US" sz="2000" b="1" i="1" smtClean="0">
                <a:cs typeface="Times New Roman" pitchFamily="18" charset="0"/>
              </a:rPr>
              <a:t>x</a:t>
            </a:r>
            <a:r>
              <a:rPr lang="en-US" sz="2000" b="1" i="1" baseline="-25000" smtClean="0"/>
              <a:t>v</a:t>
            </a:r>
            <a:r>
              <a:rPr lang="en-US" sz="2000" b="1" i="1" baseline="-30000" smtClean="0">
                <a:cs typeface="Times New Roman" pitchFamily="18" charset="0"/>
              </a:rPr>
              <a:t>  = </a:t>
            </a:r>
            <a:r>
              <a:rPr lang="en-US" sz="2000" b="1" i="1" smtClean="0">
                <a:cs typeface="Times New Roman" pitchFamily="18" charset="0"/>
              </a:rPr>
              <a:t>-b/2a </a:t>
            </a:r>
            <a:endParaRPr lang="en-US" sz="2000" i="1" smtClean="0">
              <a:cs typeface="Times New Roman" pitchFamily="18" charset="0"/>
            </a:endParaRPr>
          </a:p>
          <a:p>
            <a:pPr eaLnBrk="1" hangingPunct="1">
              <a:buFontTx/>
              <a:buNone/>
            </a:pPr>
            <a:endParaRPr lang="en-US" b="1" i="1" baseline="-30000" smtClean="0">
              <a:cs typeface="Times New Roman" pitchFamily="18" charset="0"/>
            </a:endParaRPr>
          </a:p>
        </p:txBody>
      </p:sp>
      <p:sp>
        <p:nvSpPr>
          <p:cNvPr id="32791" name="Line 4"/>
          <p:cNvSpPr>
            <a:spLocks noChangeShapeType="1"/>
          </p:cNvSpPr>
          <p:nvPr/>
        </p:nvSpPr>
        <p:spPr bwMode="auto">
          <a:xfrm flipV="1">
            <a:off x="381000" y="4876800"/>
            <a:ext cx="4572000" cy="0"/>
          </a:xfrm>
          <a:prstGeom prst="line">
            <a:avLst/>
          </a:prstGeom>
          <a:noFill/>
          <a:ln w="9525">
            <a:solidFill>
              <a:schemeClr val="tx1"/>
            </a:solidFill>
            <a:round/>
            <a:headEnd/>
            <a:tailEnd type="triangle" w="med" len="med"/>
          </a:ln>
        </p:spPr>
        <p:txBody>
          <a:bodyPr/>
          <a:lstStyle/>
          <a:p>
            <a:endParaRPr lang="en-US"/>
          </a:p>
        </p:txBody>
      </p:sp>
      <p:sp>
        <p:nvSpPr>
          <p:cNvPr id="32792" name="Line 5"/>
          <p:cNvSpPr>
            <a:spLocks noChangeShapeType="1"/>
          </p:cNvSpPr>
          <p:nvPr/>
        </p:nvSpPr>
        <p:spPr bwMode="auto">
          <a:xfrm flipV="1">
            <a:off x="4191000" y="2057400"/>
            <a:ext cx="0" cy="4800600"/>
          </a:xfrm>
          <a:prstGeom prst="line">
            <a:avLst/>
          </a:prstGeom>
          <a:noFill/>
          <a:ln w="9525">
            <a:solidFill>
              <a:schemeClr val="tx1"/>
            </a:solidFill>
            <a:round/>
            <a:headEnd/>
            <a:tailEnd type="triangle" w="med" len="med"/>
          </a:ln>
        </p:spPr>
        <p:txBody>
          <a:bodyPr/>
          <a:lstStyle/>
          <a:p>
            <a:endParaRPr lang="en-US"/>
          </a:p>
        </p:txBody>
      </p:sp>
      <p:sp>
        <p:nvSpPr>
          <p:cNvPr id="32793" name="Arc 6"/>
          <p:cNvSpPr>
            <a:spLocks/>
          </p:cNvSpPr>
          <p:nvPr/>
        </p:nvSpPr>
        <p:spPr bwMode="auto">
          <a:xfrm rot="10681090">
            <a:off x="2120900" y="2284413"/>
            <a:ext cx="914400" cy="3124200"/>
          </a:xfrm>
          <a:custGeom>
            <a:avLst/>
            <a:gdLst>
              <a:gd name="T0" fmla="*/ 0 w 21600"/>
              <a:gd name="T1" fmla="*/ 0 h 21600"/>
              <a:gd name="T2" fmla="*/ 38709597 w 21600"/>
              <a:gd name="T3" fmla="*/ 451880798 h 21600"/>
              <a:gd name="T4" fmla="*/ 0 w 21600"/>
              <a:gd name="T5" fmla="*/ 45188079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32794" name="Arc 7"/>
          <p:cNvSpPr>
            <a:spLocks/>
          </p:cNvSpPr>
          <p:nvPr/>
        </p:nvSpPr>
        <p:spPr bwMode="auto">
          <a:xfrm rot="11080515" flipH="1">
            <a:off x="3200400" y="2209800"/>
            <a:ext cx="944563" cy="3200400"/>
          </a:xfrm>
          <a:custGeom>
            <a:avLst/>
            <a:gdLst>
              <a:gd name="T0" fmla="*/ 0 w 21600"/>
              <a:gd name="T1" fmla="*/ 0 h 21600"/>
              <a:gd name="T2" fmla="*/ 41305517 w 21600"/>
              <a:gd name="T3" fmla="*/ 474192577 h 21600"/>
              <a:gd name="T4" fmla="*/ 0 w 21600"/>
              <a:gd name="T5" fmla="*/ 47419257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rot="10800000" wrap="none" anchor="ctr"/>
          <a:lstStyle/>
          <a:p>
            <a:pPr algn="ctr"/>
            <a:endParaRPr lang="en-US" sz="2400">
              <a:latin typeface="Times New Roman" pitchFamily="18" charset="0"/>
            </a:endParaRPr>
          </a:p>
        </p:txBody>
      </p:sp>
      <p:sp>
        <p:nvSpPr>
          <p:cNvPr id="32795" name="Arc 8"/>
          <p:cNvSpPr>
            <a:spLocks/>
          </p:cNvSpPr>
          <p:nvPr/>
        </p:nvSpPr>
        <p:spPr bwMode="auto">
          <a:xfrm rot="10681090">
            <a:off x="1974850" y="3733800"/>
            <a:ext cx="1066800" cy="3122613"/>
          </a:xfrm>
          <a:custGeom>
            <a:avLst/>
            <a:gdLst>
              <a:gd name="T0" fmla="*/ 0 w 21600"/>
              <a:gd name="T1" fmla="*/ 0 h 21600"/>
              <a:gd name="T2" fmla="*/ 52688072 w 21600"/>
              <a:gd name="T3" fmla="*/ 451421686 h 21600"/>
              <a:gd name="T4" fmla="*/ 0 w 21600"/>
              <a:gd name="T5" fmla="*/ 45142168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32796" name="Arc 9"/>
          <p:cNvSpPr>
            <a:spLocks/>
          </p:cNvSpPr>
          <p:nvPr/>
        </p:nvSpPr>
        <p:spPr bwMode="auto">
          <a:xfrm rot="11080515" flipH="1">
            <a:off x="3167063" y="3659188"/>
            <a:ext cx="1069975" cy="3200400"/>
          </a:xfrm>
          <a:custGeom>
            <a:avLst/>
            <a:gdLst>
              <a:gd name="T0" fmla="*/ 0 w 21600"/>
              <a:gd name="T1" fmla="*/ 0 h 21600"/>
              <a:gd name="T2" fmla="*/ 53002158 w 21600"/>
              <a:gd name="T3" fmla="*/ 474192577 h 21600"/>
              <a:gd name="T4" fmla="*/ 0 w 21600"/>
              <a:gd name="T5" fmla="*/ 47419257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32797" name="Oval 10"/>
          <p:cNvSpPr>
            <a:spLocks noChangeArrowheads="1"/>
          </p:cNvSpPr>
          <p:nvPr/>
        </p:nvSpPr>
        <p:spPr bwMode="auto">
          <a:xfrm>
            <a:off x="2971800" y="5334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8" name="Oval 11"/>
          <p:cNvSpPr>
            <a:spLocks noChangeArrowheads="1"/>
          </p:cNvSpPr>
          <p:nvPr/>
        </p:nvSpPr>
        <p:spPr bwMode="auto">
          <a:xfrm>
            <a:off x="2971800" y="6781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9" name="Text Box 12"/>
          <p:cNvSpPr txBox="1">
            <a:spLocks noChangeArrowheads="1"/>
          </p:cNvSpPr>
          <p:nvPr/>
        </p:nvSpPr>
        <p:spPr bwMode="auto">
          <a:xfrm>
            <a:off x="4648200" y="1295400"/>
            <a:ext cx="6134100" cy="4117975"/>
          </a:xfrm>
          <a:prstGeom prst="rect">
            <a:avLst/>
          </a:prstGeom>
          <a:noFill/>
          <a:ln w="9525">
            <a:noFill/>
            <a:miter lim="800000"/>
            <a:headEnd/>
            <a:tailEnd/>
          </a:ln>
        </p:spPr>
        <p:txBody>
          <a:bodyPr>
            <a:spAutoFit/>
          </a:bodyPr>
          <a:lstStyle/>
          <a:p>
            <a:pPr>
              <a:spcBef>
                <a:spcPct val="20000"/>
              </a:spcBef>
            </a:pPr>
            <a:r>
              <a:rPr lang="en-US" b="1" i="1">
                <a:solidFill>
                  <a:srgbClr val="FF0066"/>
                </a:solidFill>
                <a:latin typeface="Times New Roman" pitchFamily="18" charset="0"/>
                <a:cs typeface="Times New Roman" pitchFamily="18" charset="0"/>
              </a:rPr>
              <a:t>y = 2x</a:t>
            </a:r>
            <a:r>
              <a:rPr lang="en-US" b="1" i="1" baseline="30000">
                <a:solidFill>
                  <a:srgbClr val="FF0066"/>
                </a:solidFill>
                <a:latin typeface="Times New Roman" pitchFamily="18" charset="0"/>
                <a:cs typeface="Times New Roman" pitchFamily="18" charset="0"/>
              </a:rPr>
              <a:t>2</a:t>
            </a:r>
            <a:r>
              <a:rPr lang="en-US" b="1" i="1">
                <a:solidFill>
                  <a:srgbClr val="FF0066"/>
                </a:solidFill>
                <a:latin typeface="Times New Roman" pitchFamily="18" charset="0"/>
                <a:cs typeface="Times New Roman" pitchFamily="18" charset="0"/>
              </a:rPr>
              <a:t>+ 8x + 6</a:t>
            </a:r>
          </a:p>
          <a:p>
            <a:pPr>
              <a:spcBef>
                <a:spcPct val="20000"/>
              </a:spcBef>
            </a:pPr>
            <a:r>
              <a:rPr lang="en-US" b="1" i="1">
                <a:latin typeface="Times New Roman" pitchFamily="18" charset="0"/>
                <a:cs typeface="Times New Roman" pitchFamily="18" charset="0"/>
              </a:rPr>
              <a:t>x</a:t>
            </a:r>
            <a:r>
              <a:rPr lang="en-US" b="1" i="1" baseline="-30000">
                <a:latin typeface="Times New Roman" pitchFamily="18" charset="0"/>
                <a:cs typeface="Times New Roman" pitchFamily="18" charset="0"/>
              </a:rPr>
              <a:t>v  = </a:t>
            </a:r>
            <a:r>
              <a:rPr lang="en-US" b="1">
                <a:latin typeface="Times New Roman" pitchFamily="18" charset="0"/>
                <a:cs typeface="Times New Roman" pitchFamily="18" charset="0"/>
              </a:rPr>
              <a:t>- 8/2(2) Substitute – 2 for x </a:t>
            </a:r>
          </a:p>
          <a:p>
            <a:r>
              <a:rPr lang="en-US">
                <a:latin typeface="Times New Roman" pitchFamily="18" charset="0"/>
              </a:rPr>
              <a:t>       = - 2</a:t>
            </a:r>
          </a:p>
          <a:p>
            <a:r>
              <a:rPr lang="en-US" b="1" i="1">
                <a:latin typeface="Times New Roman" pitchFamily="18" charset="0"/>
                <a:cs typeface="Times New Roman" pitchFamily="18" charset="0"/>
              </a:rPr>
              <a:t>y</a:t>
            </a:r>
            <a:r>
              <a:rPr lang="en-US" b="1" i="1" baseline="-30000">
                <a:latin typeface="Times New Roman" pitchFamily="18" charset="0"/>
                <a:cs typeface="Times New Roman" pitchFamily="18" charset="0"/>
              </a:rPr>
              <a:t>v </a:t>
            </a:r>
            <a:r>
              <a:rPr lang="en-US" b="1" i="1">
                <a:latin typeface="Times New Roman" pitchFamily="18" charset="0"/>
                <a:cs typeface="Times New Roman" pitchFamily="18" charset="0"/>
              </a:rPr>
              <a:t>= 2(-2)  + 8( -2) + 6</a:t>
            </a:r>
          </a:p>
          <a:p>
            <a:r>
              <a:rPr lang="en-US" b="1" i="1">
                <a:latin typeface="Times New Roman" pitchFamily="18" charset="0"/>
                <a:cs typeface="Times New Roman" pitchFamily="18" charset="0"/>
              </a:rPr>
              <a:t>= 8 – 16 + 6 = -2</a:t>
            </a:r>
          </a:p>
          <a:p>
            <a:r>
              <a:rPr lang="en-US" b="1" i="1" u="sng" baseline="-30000">
                <a:latin typeface="Times New Roman" pitchFamily="18" charset="0"/>
                <a:cs typeface="Times New Roman" pitchFamily="18" charset="0"/>
              </a:rPr>
              <a:t>So the vertex is the point (-2, -2)</a:t>
            </a:r>
          </a:p>
          <a:p>
            <a:r>
              <a:rPr lang="en-US" b="1" i="1" u="sng" baseline="-30000">
                <a:latin typeface="Times New Roman" pitchFamily="18" charset="0"/>
                <a:cs typeface="Times New Roman" pitchFamily="18" charset="0"/>
              </a:rPr>
              <a:t>The x-intercepts of the graph by</a:t>
            </a:r>
          </a:p>
          <a:p>
            <a:r>
              <a:rPr lang="en-US" b="1" i="1" u="sng" baseline="-30000">
                <a:latin typeface="Times New Roman" pitchFamily="18" charset="0"/>
                <a:cs typeface="Times New Roman" pitchFamily="18" charset="0"/>
              </a:rPr>
              <a:t> setting y equal to zero</a:t>
            </a:r>
          </a:p>
          <a:p>
            <a:endParaRPr lang="en-US" b="1" i="1" u="sng" baseline="-30000">
              <a:latin typeface="Times New Roman" pitchFamily="18" charset="0"/>
              <a:cs typeface="Times New Roman" pitchFamily="18" charset="0"/>
            </a:endParaRPr>
          </a:p>
          <a:p>
            <a:r>
              <a:rPr lang="en-US" b="1" i="1">
                <a:latin typeface="Times New Roman" pitchFamily="18" charset="0"/>
                <a:cs typeface="Times New Roman" pitchFamily="18" charset="0"/>
              </a:rPr>
              <a:t>0 = 2x</a:t>
            </a:r>
            <a:r>
              <a:rPr lang="en-US" b="1" i="1" baseline="30000">
                <a:latin typeface="Times New Roman" pitchFamily="18" charset="0"/>
                <a:cs typeface="Times New Roman" pitchFamily="18" charset="0"/>
              </a:rPr>
              <a:t>2</a:t>
            </a:r>
            <a:r>
              <a:rPr lang="en-US" b="1" i="1">
                <a:latin typeface="Times New Roman" pitchFamily="18" charset="0"/>
                <a:cs typeface="Times New Roman" pitchFamily="18" charset="0"/>
              </a:rPr>
              <a:t>+ 8x + 6 = 2(x + 1)(x + 3)</a:t>
            </a:r>
          </a:p>
          <a:p>
            <a:r>
              <a:rPr lang="en-US" b="1" i="1">
                <a:latin typeface="Times New Roman" pitchFamily="18" charset="0"/>
                <a:cs typeface="Times New Roman" pitchFamily="18" charset="0"/>
              </a:rPr>
              <a:t>       x + 1 = 0 or x + 3 = 0</a:t>
            </a:r>
          </a:p>
          <a:p>
            <a:r>
              <a:rPr lang="en-US" b="1" i="1">
                <a:latin typeface="Times New Roman" pitchFamily="18" charset="0"/>
                <a:cs typeface="Times New Roman" pitchFamily="18" charset="0"/>
              </a:rPr>
              <a:t>       x = -1, x = -3</a:t>
            </a:r>
          </a:p>
          <a:p>
            <a:r>
              <a:rPr lang="en-US" b="1" i="1">
                <a:latin typeface="Times New Roman" pitchFamily="18" charset="0"/>
                <a:cs typeface="Times New Roman" pitchFamily="18" charset="0"/>
              </a:rPr>
              <a:t>The x-intercepts are the points (-1, 0) </a:t>
            </a:r>
          </a:p>
          <a:p>
            <a:r>
              <a:rPr lang="en-US" b="1" i="1">
                <a:latin typeface="Times New Roman" pitchFamily="18" charset="0"/>
                <a:cs typeface="Times New Roman" pitchFamily="18" charset="0"/>
              </a:rPr>
              <a:t>and (-3, 0)</a:t>
            </a:r>
          </a:p>
          <a:p>
            <a:r>
              <a:rPr lang="en-US" b="1" i="1">
                <a:latin typeface="Times New Roman" pitchFamily="18" charset="0"/>
                <a:cs typeface="Times New Roman" pitchFamily="18" charset="0"/>
              </a:rPr>
              <a:t>And </a:t>
            </a:r>
            <a:r>
              <a:rPr lang="en-US" b="1" i="1" u="sng">
                <a:latin typeface="Times New Roman" pitchFamily="18" charset="0"/>
                <a:cs typeface="Times New Roman" pitchFamily="18" charset="0"/>
              </a:rPr>
              <a:t>y-intercept</a:t>
            </a:r>
            <a:r>
              <a:rPr lang="en-US" b="1" i="1">
                <a:latin typeface="Times New Roman" pitchFamily="18" charset="0"/>
                <a:cs typeface="Times New Roman" pitchFamily="18" charset="0"/>
              </a:rPr>
              <a:t> = 6</a:t>
            </a:r>
          </a:p>
          <a:p>
            <a:endParaRPr lang="en-US" b="1" i="1" baseline="-30000">
              <a:latin typeface="Times New Roman" pitchFamily="18" charset="0"/>
              <a:cs typeface="Times New Roman" pitchFamily="18" charset="0"/>
            </a:endParaRPr>
          </a:p>
        </p:txBody>
      </p:sp>
      <p:sp>
        <p:nvSpPr>
          <p:cNvPr id="32800" name="Text Box 13"/>
          <p:cNvSpPr txBox="1">
            <a:spLocks noChangeArrowheads="1"/>
          </p:cNvSpPr>
          <p:nvPr/>
        </p:nvSpPr>
        <p:spPr bwMode="auto">
          <a:xfrm>
            <a:off x="3276600" y="5410200"/>
            <a:ext cx="831850" cy="366713"/>
          </a:xfrm>
          <a:prstGeom prst="rect">
            <a:avLst/>
          </a:prstGeom>
          <a:noFill/>
          <a:ln w="9525">
            <a:noFill/>
            <a:miter lim="800000"/>
            <a:headEnd/>
            <a:tailEnd/>
          </a:ln>
        </p:spPr>
        <p:txBody>
          <a:bodyPr wrap="none">
            <a:spAutoFit/>
          </a:bodyPr>
          <a:lstStyle/>
          <a:p>
            <a:r>
              <a:rPr lang="en-US" b="1">
                <a:solidFill>
                  <a:srgbClr val="FF0066"/>
                </a:solidFill>
                <a:latin typeface="Times New Roman" pitchFamily="18" charset="0"/>
              </a:rPr>
              <a:t>(-2, -2)</a:t>
            </a:r>
          </a:p>
        </p:txBody>
      </p:sp>
      <p:sp>
        <p:nvSpPr>
          <p:cNvPr id="32801" name="Text Box 14"/>
          <p:cNvSpPr txBox="1">
            <a:spLocks noChangeArrowheads="1"/>
          </p:cNvSpPr>
          <p:nvPr/>
        </p:nvSpPr>
        <p:spPr bwMode="auto">
          <a:xfrm>
            <a:off x="3505200" y="4953000"/>
            <a:ext cx="431800" cy="366713"/>
          </a:xfrm>
          <a:prstGeom prst="rect">
            <a:avLst/>
          </a:prstGeom>
          <a:noFill/>
          <a:ln w="9525">
            <a:noFill/>
            <a:miter lim="800000"/>
            <a:headEnd/>
            <a:tailEnd/>
          </a:ln>
        </p:spPr>
        <p:txBody>
          <a:bodyPr wrap="none">
            <a:spAutoFit/>
          </a:bodyPr>
          <a:lstStyle/>
          <a:p>
            <a:r>
              <a:rPr lang="en-US" b="1">
                <a:solidFill>
                  <a:srgbClr val="FF0066"/>
                </a:solidFill>
                <a:latin typeface="Times New Roman" pitchFamily="18" charset="0"/>
              </a:rPr>
              <a:t> -1</a:t>
            </a:r>
          </a:p>
        </p:txBody>
      </p:sp>
      <p:sp>
        <p:nvSpPr>
          <p:cNvPr id="32802" name="Text Box 15"/>
          <p:cNvSpPr txBox="1">
            <a:spLocks noChangeArrowheads="1"/>
          </p:cNvSpPr>
          <p:nvPr/>
        </p:nvSpPr>
        <p:spPr bwMode="auto">
          <a:xfrm>
            <a:off x="2117725" y="4914900"/>
            <a:ext cx="1250950" cy="366713"/>
          </a:xfrm>
          <a:prstGeom prst="rect">
            <a:avLst/>
          </a:prstGeom>
          <a:noFill/>
          <a:ln w="9525">
            <a:noFill/>
            <a:miter lim="800000"/>
            <a:headEnd/>
            <a:tailEnd/>
          </a:ln>
        </p:spPr>
        <p:txBody>
          <a:bodyPr wrap="none">
            <a:spAutoFit/>
          </a:bodyPr>
          <a:lstStyle/>
          <a:p>
            <a:r>
              <a:rPr lang="en-US" b="1">
                <a:solidFill>
                  <a:srgbClr val="FF0066"/>
                </a:solidFill>
                <a:latin typeface="Times New Roman" pitchFamily="18" charset="0"/>
              </a:rPr>
              <a:t>-3            -2</a:t>
            </a:r>
          </a:p>
        </p:txBody>
      </p:sp>
      <p:sp>
        <p:nvSpPr>
          <p:cNvPr id="32803" name="Text Box 16"/>
          <p:cNvSpPr txBox="1">
            <a:spLocks noChangeArrowheads="1"/>
          </p:cNvSpPr>
          <p:nvPr/>
        </p:nvSpPr>
        <p:spPr bwMode="auto">
          <a:xfrm>
            <a:off x="3565525" y="6591300"/>
            <a:ext cx="831850" cy="366713"/>
          </a:xfrm>
          <a:prstGeom prst="rect">
            <a:avLst/>
          </a:prstGeom>
          <a:noFill/>
          <a:ln w="9525">
            <a:noFill/>
            <a:miter lim="800000"/>
            <a:headEnd/>
            <a:tailEnd/>
          </a:ln>
        </p:spPr>
        <p:txBody>
          <a:bodyPr wrap="none">
            <a:spAutoFit/>
          </a:bodyPr>
          <a:lstStyle/>
          <a:p>
            <a:r>
              <a:rPr lang="en-US" b="1">
                <a:solidFill>
                  <a:srgbClr val="FF0066"/>
                </a:solidFill>
                <a:latin typeface="Times New Roman" pitchFamily="18" charset="0"/>
              </a:rPr>
              <a:t>(-2, -8)</a:t>
            </a:r>
          </a:p>
        </p:txBody>
      </p:sp>
      <p:sp>
        <p:nvSpPr>
          <p:cNvPr id="32804" name="Text Box 17"/>
          <p:cNvSpPr txBox="1">
            <a:spLocks noChangeArrowheads="1"/>
          </p:cNvSpPr>
          <p:nvPr/>
        </p:nvSpPr>
        <p:spPr bwMode="auto">
          <a:xfrm>
            <a:off x="4175125" y="5753100"/>
            <a:ext cx="431800" cy="641350"/>
          </a:xfrm>
          <a:prstGeom prst="rect">
            <a:avLst/>
          </a:prstGeom>
          <a:noFill/>
          <a:ln w="9525">
            <a:noFill/>
            <a:miter lim="800000"/>
            <a:headEnd/>
            <a:tailEnd/>
          </a:ln>
        </p:spPr>
        <p:txBody>
          <a:bodyPr wrap="none">
            <a:spAutoFit/>
          </a:bodyPr>
          <a:lstStyle/>
          <a:p>
            <a:endParaRPr lang="en-US">
              <a:latin typeface="Times New Roman" pitchFamily="18" charset="0"/>
            </a:endParaRPr>
          </a:p>
          <a:p>
            <a:r>
              <a:rPr lang="en-US">
                <a:latin typeface="Times New Roman" pitchFamily="18" charset="0"/>
              </a:rPr>
              <a:t>- 5</a:t>
            </a:r>
          </a:p>
        </p:txBody>
      </p:sp>
      <p:graphicFrame>
        <p:nvGraphicFramePr>
          <p:cNvPr id="32786" name="Object 18"/>
          <p:cNvGraphicFramePr>
            <a:graphicFrameLocks noChangeAspect="1"/>
          </p:cNvGraphicFramePr>
          <p:nvPr/>
        </p:nvGraphicFramePr>
        <p:xfrm>
          <a:off x="4514850" y="3321050"/>
          <a:ext cx="114300" cy="215900"/>
        </p:xfrm>
        <a:graphic>
          <a:graphicData uri="http://schemas.openxmlformats.org/presentationml/2006/ole">
            <p:oleObj spid="_x0000_s32786" name="Equation" r:id="rId3" imgW="114120" imgH="215640" progId="Equation.3">
              <p:embed/>
            </p:oleObj>
          </a:graphicData>
        </a:graphic>
      </p:graphicFrame>
      <p:graphicFrame>
        <p:nvGraphicFramePr>
          <p:cNvPr id="32787" name="Object 19"/>
          <p:cNvGraphicFramePr>
            <a:graphicFrameLocks noChangeAspect="1"/>
          </p:cNvGraphicFramePr>
          <p:nvPr/>
        </p:nvGraphicFramePr>
        <p:xfrm>
          <a:off x="4514850" y="3321050"/>
          <a:ext cx="114300" cy="215900"/>
        </p:xfrm>
        <a:graphic>
          <a:graphicData uri="http://schemas.openxmlformats.org/presentationml/2006/ole">
            <p:oleObj spid="_x0000_s32787" name="Equation" r:id="rId4" imgW="114120" imgH="215640" progId="Equation.3">
              <p:embed/>
            </p:oleObj>
          </a:graphicData>
        </a:graphic>
      </p:graphicFrame>
      <p:graphicFrame>
        <p:nvGraphicFramePr>
          <p:cNvPr id="32788" name="Object 20"/>
          <p:cNvGraphicFramePr>
            <a:graphicFrameLocks noChangeAspect="1"/>
          </p:cNvGraphicFramePr>
          <p:nvPr/>
        </p:nvGraphicFramePr>
        <p:xfrm>
          <a:off x="4514850" y="3321050"/>
          <a:ext cx="114300" cy="215900"/>
        </p:xfrm>
        <a:graphic>
          <a:graphicData uri="http://schemas.openxmlformats.org/presentationml/2006/ole">
            <p:oleObj spid="_x0000_s32788" name="Equation" r:id="rId5" imgW="114120" imgH="215640" progId="Equation.3">
              <p:embed/>
            </p:oleObj>
          </a:graphicData>
        </a:graphic>
      </p:graphicFrame>
      <p:sp>
        <p:nvSpPr>
          <p:cNvPr id="32805" name="Line 21"/>
          <p:cNvSpPr>
            <a:spLocks noChangeShapeType="1"/>
          </p:cNvSpPr>
          <p:nvPr/>
        </p:nvSpPr>
        <p:spPr bwMode="auto">
          <a:xfrm>
            <a:off x="2971800" y="2209800"/>
            <a:ext cx="0" cy="4648200"/>
          </a:xfrm>
          <a:prstGeom prst="line">
            <a:avLst/>
          </a:prstGeom>
          <a:noFill/>
          <a:ln w="9525">
            <a:solidFill>
              <a:schemeClr val="tx1"/>
            </a:solidFill>
            <a:round/>
            <a:headEnd/>
            <a:tailEnd/>
          </a:ln>
        </p:spPr>
        <p:txBody>
          <a:bodyPr/>
          <a:lstStyle/>
          <a:p>
            <a:endParaRPr lang="en-US"/>
          </a:p>
        </p:txBody>
      </p:sp>
      <p:sp>
        <p:nvSpPr>
          <p:cNvPr id="32806" name="Text Box 22"/>
          <p:cNvSpPr txBox="1">
            <a:spLocks noChangeArrowheads="1"/>
          </p:cNvSpPr>
          <p:nvPr/>
        </p:nvSpPr>
        <p:spPr bwMode="auto">
          <a:xfrm>
            <a:off x="3641725" y="2528888"/>
            <a:ext cx="311150" cy="396875"/>
          </a:xfrm>
          <a:prstGeom prst="rect">
            <a:avLst/>
          </a:prstGeom>
          <a:noFill/>
          <a:ln w="9525">
            <a:noFill/>
            <a:miter lim="800000"/>
            <a:headEnd/>
            <a:tailEnd/>
          </a:ln>
        </p:spPr>
        <p:txBody>
          <a:bodyPr wrap="none">
            <a:spAutoFit/>
          </a:bodyPr>
          <a:lstStyle/>
          <a:p>
            <a:r>
              <a:rPr lang="en-US" sz="2000" b="1">
                <a:solidFill>
                  <a:srgbClr val="FF0066"/>
                </a:solidFill>
                <a:latin typeface="Times New Roman" pitchFamily="18" charset="0"/>
              </a:rPr>
              <a:t>6</a:t>
            </a:r>
          </a:p>
        </p:txBody>
      </p:sp>
      <p:sp>
        <p:nvSpPr>
          <p:cNvPr id="32807" name="Text Box 23"/>
          <p:cNvSpPr txBox="1">
            <a:spLocks noChangeArrowheads="1"/>
          </p:cNvSpPr>
          <p:nvPr/>
        </p:nvSpPr>
        <p:spPr bwMode="auto">
          <a:xfrm>
            <a:off x="4022725" y="1560513"/>
            <a:ext cx="298450" cy="366712"/>
          </a:xfrm>
          <a:prstGeom prst="rect">
            <a:avLst/>
          </a:prstGeom>
          <a:noFill/>
          <a:ln w="9525">
            <a:noFill/>
            <a:miter lim="800000"/>
            <a:headEnd/>
            <a:tailEnd/>
          </a:ln>
        </p:spPr>
        <p:txBody>
          <a:bodyPr wrap="none">
            <a:spAutoFit/>
          </a:bodyPr>
          <a:lstStyle/>
          <a:p>
            <a:r>
              <a:rPr lang="en-US"/>
              <a:t>y</a:t>
            </a:r>
          </a:p>
        </p:txBody>
      </p:sp>
      <p:sp>
        <p:nvSpPr>
          <p:cNvPr id="32808" name="Text Box 24"/>
          <p:cNvSpPr txBox="1">
            <a:spLocks noChangeArrowheads="1"/>
          </p:cNvSpPr>
          <p:nvPr/>
        </p:nvSpPr>
        <p:spPr bwMode="auto">
          <a:xfrm>
            <a:off x="250825" y="5021263"/>
            <a:ext cx="184150" cy="366712"/>
          </a:xfrm>
          <a:prstGeom prst="rect">
            <a:avLst/>
          </a:prstGeom>
          <a:noFill/>
          <a:ln w="9525">
            <a:noFill/>
            <a:miter lim="800000"/>
            <a:headEnd/>
            <a:tailEnd/>
          </a:ln>
        </p:spPr>
        <p:txBody>
          <a:bodyPr>
            <a:spAutoFit/>
          </a:bodyPr>
          <a:lstStyle/>
          <a:p>
            <a:pPr>
              <a:spcBef>
                <a:spcPct val="50000"/>
              </a:spcBef>
            </a:pPr>
            <a:r>
              <a:rPr lang="en-US"/>
              <a:t>x</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09600" y="0"/>
            <a:ext cx="7772400" cy="457200"/>
          </a:xfrm>
        </p:spPr>
        <p:txBody>
          <a:bodyPr rtlCol="0">
            <a:normAutofit fontScale="90000"/>
          </a:bodyPr>
          <a:lstStyle/>
          <a:p>
            <a:pPr eaLnBrk="1" fontAlgn="auto" hangingPunct="1">
              <a:spcAft>
                <a:spcPts val="0"/>
              </a:spcAft>
              <a:defRPr/>
            </a:pPr>
            <a:r>
              <a:rPr lang="en-US" sz="2800" b="1" dirty="0"/>
              <a:t>Transformations of Functions</a:t>
            </a:r>
          </a:p>
        </p:txBody>
      </p:sp>
      <p:sp>
        <p:nvSpPr>
          <p:cNvPr id="74754" name="Rectangle 3"/>
          <p:cNvSpPr>
            <a:spLocks noGrp="1" noChangeArrowheads="1"/>
          </p:cNvSpPr>
          <p:nvPr>
            <p:ph idx="1"/>
          </p:nvPr>
        </p:nvSpPr>
        <p:spPr>
          <a:xfrm>
            <a:off x="609600" y="457200"/>
            <a:ext cx="7772400" cy="4114800"/>
          </a:xfrm>
        </p:spPr>
        <p:txBody>
          <a:bodyPr/>
          <a:lstStyle/>
          <a:p>
            <a:pPr algn="ctr" eaLnBrk="1" hangingPunct="1">
              <a:buFontTx/>
              <a:buNone/>
            </a:pPr>
            <a:r>
              <a:rPr lang="en-US" sz="2400" b="1" smtClean="0"/>
              <a:t>Vertical Translations</a:t>
            </a:r>
          </a:p>
          <a:p>
            <a:pPr eaLnBrk="1" hangingPunct="1">
              <a:buFontTx/>
              <a:buNone/>
            </a:pPr>
            <a:r>
              <a:rPr lang="en-US" sz="2400" b="1" smtClean="0"/>
              <a:t>The graphs of </a:t>
            </a:r>
            <a:r>
              <a:rPr lang="en-US" sz="2400" smtClean="0"/>
              <a:t>  </a:t>
            </a:r>
            <a:r>
              <a:rPr lang="en-US" sz="2400" b="1" smtClean="0"/>
              <a:t>f(x) = x</a:t>
            </a:r>
            <a:r>
              <a:rPr lang="en-US" sz="2400" b="1" baseline="30000" smtClean="0">
                <a:cs typeface="Times New Roman" pitchFamily="18" charset="0"/>
              </a:rPr>
              <a:t>2</a:t>
            </a:r>
            <a:r>
              <a:rPr lang="en-US" sz="2400" b="1" smtClean="0">
                <a:cs typeface="Times New Roman" pitchFamily="18" charset="0"/>
              </a:rPr>
              <a:t> + 4  and g(x) = x</a:t>
            </a:r>
            <a:r>
              <a:rPr lang="en-US" sz="2400" b="1" baseline="30000" smtClean="0">
                <a:cs typeface="Times New Roman" pitchFamily="18" charset="0"/>
              </a:rPr>
              <a:t>2  </a:t>
            </a:r>
            <a:r>
              <a:rPr lang="en-US" sz="2400" b="1" smtClean="0">
                <a:cs typeface="Times New Roman" pitchFamily="18" charset="0"/>
              </a:rPr>
              <a:t> - 4 are variations of basic parabola </a:t>
            </a:r>
          </a:p>
          <a:p>
            <a:pPr eaLnBrk="1" hangingPunct="1">
              <a:buFontTx/>
              <a:buNone/>
            </a:pPr>
            <a:endParaRPr lang="en-US" sz="2400" smtClean="0"/>
          </a:p>
        </p:txBody>
      </p:sp>
      <p:sp>
        <p:nvSpPr>
          <p:cNvPr id="74755" name="Line 4"/>
          <p:cNvSpPr>
            <a:spLocks noChangeShapeType="1"/>
          </p:cNvSpPr>
          <p:nvPr/>
        </p:nvSpPr>
        <p:spPr bwMode="auto">
          <a:xfrm>
            <a:off x="533400" y="3886200"/>
            <a:ext cx="3657600" cy="0"/>
          </a:xfrm>
          <a:prstGeom prst="line">
            <a:avLst/>
          </a:prstGeom>
          <a:noFill/>
          <a:ln w="9525">
            <a:solidFill>
              <a:schemeClr val="tx1"/>
            </a:solidFill>
            <a:round/>
            <a:headEnd/>
            <a:tailEnd type="triangle" w="med" len="med"/>
          </a:ln>
        </p:spPr>
        <p:txBody>
          <a:bodyPr/>
          <a:lstStyle/>
          <a:p>
            <a:endParaRPr lang="en-US"/>
          </a:p>
        </p:txBody>
      </p:sp>
      <p:sp>
        <p:nvSpPr>
          <p:cNvPr id="74756" name="Line 5"/>
          <p:cNvSpPr>
            <a:spLocks noChangeShapeType="1"/>
          </p:cNvSpPr>
          <p:nvPr/>
        </p:nvSpPr>
        <p:spPr bwMode="auto">
          <a:xfrm flipV="1">
            <a:off x="2362200" y="1905000"/>
            <a:ext cx="0" cy="3962400"/>
          </a:xfrm>
          <a:prstGeom prst="line">
            <a:avLst/>
          </a:prstGeom>
          <a:noFill/>
          <a:ln w="9525">
            <a:solidFill>
              <a:schemeClr val="tx1"/>
            </a:solidFill>
            <a:round/>
            <a:headEnd/>
            <a:tailEnd type="triangle" w="med" len="med"/>
          </a:ln>
        </p:spPr>
        <p:txBody>
          <a:bodyPr/>
          <a:lstStyle/>
          <a:p>
            <a:endParaRPr lang="en-US"/>
          </a:p>
        </p:txBody>
      </p:sp>
      <p:sp>
        <p:nvSpPr>
          <p:cNvPr id="74757" name="Arc 6"/>
          <p:cNvSpPr>
            <a:spLocks/>
          </p:cNvSpPr>
          <p:nvPr/>
        </p:nvSpPr>
        <p:spPr bwMode="auto">
          <a:xfrm rot="11287807" flipH="1">
            <a:off x="2428875" y="3578225"/>
            <a:ext cx="1579563" cy="1449388"/>
          </a:xfrm>
          <a:custGeom>
            <a:avLst/>
            <a:gdLst>
              <a:gd name="T0" fmla="*/ 0 w 23574"/>
              <a:gd name="T1" fmla="*/ 405225 h 21600"/>
              <a:gd name="T2" fmla="*/ 105837755 w 23574"/>
              <a:gd name="T3" fmla="*/ 97255812 h 21600"/>
              <a:gd name="T4" fmla="*/ 8862479 w 23574"/>
              <a:gd name="T5" fmla="*/ 97255812 h 21600"/>
              <a:gd name="T6" fmla="*/ 0 60000 65536"/>
              <a:gd name="T7" fmla="*/ 0 60000 65536"/>
              <a:gd name="T8" fmla="*/ 0 60000 65536"/>
              <a:gd name="T9" fmla="*/ 0 w 23574"/>
              <a:gd name="T10" fmla="*/ 0 h 21600"/>
              <a:gd name="T11" fmla="*/ 23574 w 23574"/>
              <a:gd name="T12" fmla="*/ 21600 h 21600"/>
            </a:gdLst>
            <a:ahLst/>
            <a:cxnLst>
              <a:cxn ang="T6">
                <a:pos x="T0" y="T1"/>
              </a:cxn>
              <a:cxn ang="T7">
                <a:pos x="T2" y="T3"/>
              </a:cxn>
              <a:cxn ang="T8">
                <a:pos x="T4" y="T5"/>
              </a:cxn>
            </a:cxnLst>
            <a:rect l="T9" t="T10" r="T11" b="T12"/>
            <a:pathLst>
              <a:path w="23574" h="21600" fill="none" extrusionOk="0">
                <a:moveTo>
                  <a:pt x="0" y="90"/>
                </a:moveTo>
                <a:cubicBezTo>
                  <a:pt x="656" y="30"/>
                  <a:pt x="1314" y="-1"/>
                  <a:pt x="1974" y="0"/>
                </a:cubicBezTo>
                <a:cubicBezTo>
                  <a:pt x="13903" y="0"/>
                  <a:pt x="23574" y="9670"/>
                  <a:pt x="23574" y="21600"/>
                </a:cubicBezTo>
              </a:path>
              <a:path w="23574" h="21600" stroke="0" extrusionOk="0">
                <a:moveTo>
                  <a:pt x="0" y="90"/>
                </a:moveTo>
                <a:cubicBezTo>
                  <a:pt x="656" y="30"/>
                  <a:pt x="1314" y="-1"/>
                  <a:pt x="1974" y="0"/>
                </a:cubicBezTo>
                <a:cubicBezTo>
                  <a:pt x="13903" y="0"/>
                  <a:pt x="23574" y="9670"/>
                  <a:pt x="23574" y="21600"/>
                </a:cubicBezTo>
                <a:lnTo>
                  <a:pt x="1974" y="21600"/>
                </a:lnTo>
                <a:close/>
              </a:path>
            </a:pathLst>
          </a:custGeom>
          <a:noFill/>
          <a:ln w="9525">
            <a:solidFill>
              <a:schemeClr val="tx1"/>
            </a:solidFill>
            <a:round/>
            <a:headEnd/>
            <a:tailEnd/>
          </a:ln>
        </p:spPr>
        <p:txBody>
          <a:bodyPr wrap="none" anchor="ctr"/>
          <a:lstStyle/>
          <a:p>
            <a:endParaRPr lang="en-US"/>
          </a:p>
        </p:txBody>
      </p:sp>
      <p:sp>
        <p:nvSpPr>
          <p:cNvPr id="74758" name="Arc 7"/>
          <p:cNvSpPr>
            <a:spLocks/>
          </p:cNvSpPr>
          <p:nvPr/>
        </p:nvSpPr>
        <p:spPr bwMode="auto">
          <a:xfrm rot="16687808" flipH="1">
            <a:off x="944563" y="3313113"/>
            <a:ext cx="1295400" cy="1676400"/>
          </a:xfrm>
          <a:custGeom>
            <a:avLst/>
            <a:gdLst>
              <a:gd name="T0" fmla="*/ 0 w 21600"/>
              <a:gd name="T1" fmla="*/ 0 h 21600"/>
              <a:gd name="T2" fmla="*/ 77688019 w 21600"/>
              <a:gd name="T3" fmla="*/ 130107258 h 21600"/>
              <a:gd name="T4" fmla="*/ 0 w 21600"/>
              <a:gd name="T5" fmla="*/ 13010725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4759" name="Arc 8"/>
          <p:cNvSpPr>
            <a:spLocks/>
          </p:cNvSpPr>
          <p:nvPr/>
        </p:nvSpPr>
        <p:spPr bwMode="auto">
          <a:xfrm rot="16687808" flipH="1">
            <a:off x="1098550" y="2474913"/>
            <a:ext cx="1219200" cy="1447800"/>
          </a:xfrm>
          <a:custGeom>
            <a:avLst/>
            <a:gdLst>
              <a:gd name="T0" fmla="*/ 0 w 21600"/>
              <a:gd name="T1" fmla="*/ 0 h 21600"/>
              <a:gd name="T2" fmla="*/ 68817070 w 21600"/>
              <a:gd name="T3" fmla="*/ 97042815 h 21600"/>
              <a:gd name="T4" fmla="*/ 0 w 21600"/>
              <a:gd name="T5" fmla="*/ 970428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4760" name="Arc 9"/>
          <p:cNvSpPr>
            <a:spLocks/>
          </p:cNvSpPr>
          <p:nvPr/>
        </p:nvSpPr>
        <p:spPr bwMode="auto">
          <a:xfrm rot="11287807" flipH="1">
            <a:off x="2282825" y="2589213"/>
            <a:ext cx="1222375" cy="1371600"/>
          </a:xfrm>
          <a:custGeom>
            <a:avLst/>
            <a:gdLst>
              <a:gd name="T0" fmla="*/ 0 w 21600"/>
              <a:gd name="T1" fmla="*/ 0 h 21600"/>
              <a:gd name="T2" fmla="*/ 69175959 w 21600"/>
              <a:gd name="T3" fmla="*/ 87096600 h 21600"/>
              <a:gd name="T4" fmla="*/ 0 w 21600"/>
              <a:gd name="T5" fmla="*/ 87096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4761" name="Arc 10"/>
          <p:cNvSpPr>
            <a:spLocks/>
          </p:cNvSpPr>
          <p:nvPr/>
        </p:nvSpPr>
        <p:spPr bwMode="auto">
          <a:xfrm rot="16687808" flipH="1">
            <a:off x="1266031" y="1629569"/>
            <a:ext cx="1201738" cy="1143000"/>
          </a:xfrm>
          <a:custGeom>
            <a:avLst/>
            <a:gdLst>
              <a:gd name="T0" fmla="*/ 0 w 21600"/>
              <a:gd name="T1" fmla="*/ 0 h 21600"/>
              <a:gd name="T2" fmla="*/ 66859921 w 21600"/>
              <a:gd name="T3" fmla="*/ 60483755 h 21600"/>
              <a:gd name="T4" fmla="*/ 0 w 21600"/>
              <a:gd name="T5" fmla="*/ 6048375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4762" name="Arc 11"/>
          <p:cNvSpPr>
            <a:spLocks/>
          </p:cNvSpPr>
          <p:nvPr/>
        </p:nvSpPr>
        <p:spPr bwMode="auto">
          <a:xfrm rot="11287807" flipH="1">
            <a:off x="2362200" y="1600200"/>
            <a:ext cx="990600" cy="1333500"/>
          </a:xfrm>
          <a:custGeom>
            <a:avLst/>
            <a:gdLst>
              <a:gd name="T0" fmla="*/ 0 w 21600"/>
              <a:gd name="T1" fmla="*/ 0 h 21600"/>
              <a:gd name="T2" fmla="*/ 45430012 w 21600"/>
              <a:gd name="T3" fmla="*/ 82325105 h 21600"/>
              <a:gd name="T4" fmla="*/ 0 w 21600"/>
              <a:gd name="T5" fmla="*/ 8232510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4763" name="Text Box 12"/>
          <p:cNvSpPr txBox="1">
            <a:spLocks noChangeArrowheads="1"/>
          </p:cNvSpPr>
          <p:nvPr/>
        </p:nvSpPr>
        <p:spPr bwMode="auto">
          <a:xfrm>
            <a:off x="1828800" y="1828800"/>
            <a:ext cx="374650" cy="3662363"/>
          </a:xfrm>
          <a:prstGeom prst="rect">
            <a:avLst/>
          </a:prstGeom>
          <a:noFill/>
          <a:ln w="9525">
            <a:noFill/>
            <a:miter lim="800000"/>
            <a:headEnd/>
            <a:tailEnd/>
          </a:ln>
        </p:spPr>
        <p:txBody>
          <a:bodyPr>
            <a:spAutoFit/>
          </a:bodyPr>
          <a:lstStyle/>
          <a:p>
            <a:endParaRPr lang="en-US">
              <a:solidFill>
                <a:srgbClr val="FF0066"/>
              </a:solidFill>
              <a:latin typeface="Times New Roman" pitchFamily="18" charset="0"/>
            </a:endParaRPr>
          </a:p>
          <a:p>
            <a:r>
              <a:rPr lang="en-US">
                <a:solidFill>
                  <a:srgbClr val="FF0066"/>
                </a:solidFill>
                <a:latin typeface="Times New Roman" pitchFamily="18" charset="0"/>
              </a:rPr>
              <a:t>6</a:t>
            </a:r>
          </a:p>
          <a:p>
            <a:endParaRPr lang="en-US">
              <a:solidFill>
                <a:srgbClr val="FF0066"/>
              </a:solidFill>
              <a:latin typeface="Times New Roman" pitchFamily="18" charset="0"/>
            </a:endParaRPr>
          </a:p>
          <a:p>
            <a:r>
              <a:rPr lang="en-US">
                <a:solidFill>
                  <a:srgbClr val="FF0066"/>
                </a:solidFill>
                <a:latin typeface="Times New Roman" pitchFamily="18" charset="0"/>
              </a:rPr>
              <a:t>4</a:t>
            </a:r>
          </a:p>
          <a:p>
            <a:endParaRPr lang="en-US">
              <a:solidFill>
                <a:srgbClr val="FF0066"/>
              </a:solidFill>
              <a:latin typeface="Times New Roman" pitchFamily="18" charset="0"/>
            </a:endParaRPr>
          </a:p>
          <a:p>
            <a:r>
              <a:rPr lang="en-US">
                <a:solidFill>
                  <a:srgbClr val="FF0066"/>
                </a:solidFill>
                <a:latin typeface="Times New Roman" pitchFamily="18" charset="0"/>
              </a:rPr>
              <a:t>2</a:t>
            </a: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endParaRPr lang="en-US">
              <a:solidFill>
                <a:srgbClr val="FF0066"/>
              </a:solidFill>
              <a:latin typeface="Times New Roman" pitchFamily="18" charset="0"/>
            </a:endParaRPr>
          </a:p>
          <a:p>
            <a:r>
              <a:rPr lang="en-US">
                <a:solidFill>
                  <a:srgbClr val="FF0066"/>
                </a:solidFill>
                <a:latin typeface="Times New Roman" pitchFamily="18" charset="0"/>
              </a:rPr>
              <a:t>-4</a:t>
            </a:r>
          </a:p>
        </p:txBody>
      </p:sp>
      <p:sp>
        <p:nvSpPr>
          <p:cNvPr id="74764" name="Text Box 13"/>
          <p:cNvSpPr txBox="1">
            <a:spLocks noChangeArrowheads="1"/>
          </p:cNvSpPr>
          <p:nvPr/>
        </p:nvSpPr>
        <p:spPr bwMode="auto">
          <a:xfrm>
            <a:off x="3336925" y="2022475"/>
            <a:ext cx="1577975" cy="457200"/>
          </a:xfrm>
          <a:prstGeom prst="rect">
            <a:avLst/>
          </a:prstGeom>
          <a:noFill/>
          <a:ln w="9525">
            <a:noFill/>
            <a:miter lim="800000"/>
            <a:headEnd/>
            <a:tailEnd/>
          </a:ln>
        </p:spPr>
        <p:txBody>
          <a:bodyPr wrap="none">
            <a:spAutoFit/>
          </a:bodyPr>
          <a:lstStyle/>
          <a:p>
            <a:r>
              <a:rPr lang="en-US" b="1">
                <a:latin typeface="Times New Roman" pitchFamily="18" charset="0"/>
              </a:rPr>
              <a:t>f(x)</a:t>
            </a:r>
            <a:r>
              <a:rPr lang="en-US">
                <a:latin typeface="Times New Roman" pitchFamily="18" charset="0"/>
              </a:rPr>
              <a:t> = </a:t>
            </a:r>
            <a:r>
              <a:rPr lang="en-US" sz="2400" b="1">
                <a:latin typeface="Times New Roman" pitchFamily="18" charset="0"/>
              </a:rPr>
              <a:t>x</a:t>
            </a:r>
            <a:r>
              <a:rPr lang="en-US" sz="2400" b="1" baseline="30000">
                <a:latin typeface="Times New Roman" pitchFamily="18" charset="0"/>
                <a:cs typeface="Times New Roman" pitchFamily="18" charset="0"/>
              </a:rPr>
              <a:t>2</a:t>
            </a:r>
            <a:r>
              <a:rPr lang="en-US" sz="2400" b="1">
                <a:latin typeface="Times New Roman" pitchFamily="18" charset="0"/>
                <a:cs typeface="Times New Roman" pitchFamily="18" charset="0"/>
              </a:rPr>
              <a:t> + 4 </a:t>
            </a:r>
          </a:p>
        </p:txBody>
      </p:sp>
      <p:sp>
        <p:nvSpPr>
          <p:cNvPr id="74765" name="Rectangle 14"/>
          <p:cNvSpPr>
            <a:spLocks noChangeArrowheads="1"/>
          </p:cNvSpPr>
          <p:nvPr/>
        </p:nvSpPr>
        <p:spPr bwMode="auto">
          <a:xfrm>
            <a:off x="3276600" y="4953000"/>
            <a:ext cx="1779588" cy="457200"/>
          </a:xfrm>
          <a:prstGeom prst="rect">
            <a:avLst/>
          </a:prstGeom>
          <a:noFill/>
          <a:ln w="9525">
            <a:noFill/>
            <a:miter lim="800000"/>
            <a:headEnd/>
            <a:tailEnd/>
          </a:ln>
        </p:spPr>
        <p:txBody>
          <a:bodyPr wrap="none">
            <a:spAutoFit/>
          </a:bodyPr>
          <a:lstStyle/>
          <a:p>
            <a:r>
              <a:rPr lang="en-US" sz="2400" b="1">
                <a:latin typeface="Times New Roman" pitchFamily="18" charset="0"/>
                <a:cs typeface="Times New Roman" pitchFamily="18" charset="0"/>
              </a:rPr>
              <a:t>g(x) = x</a:t>
            </a:r>
            <a:r>
              <a:rPr lang="en-US" sz="2400" b="1" baseline="30000">
                <a:latin typeface="Times New Roman" pitchFamily="18" charset="0"/>
                <a:cs typeface="Times New Roman" pitchFamily="18" charset="0"/>
              </a:rPr>
              <a:t>2  </a:t>
            </a:r>
            <a:r>
              <a:rPr lang="en-US" sz="2400" b="1">
                <a:latin typeface="Times New Roman" pitchFamily="18" charset="0"/>
                <a:cs typeface="Times New Roman" pitchFamily="18" charset="0"/>
              </a:rPr>
              <a:t> - 4</a:t>
            </a:r>
          </a:p>
        </p:txBody>
      </p:sp>
      <p:sp>
        <p:nvSpPr>
          <p:cNvPr id="74766" name="Text Box 15"/>
          <p:cNvSpPr txBox="1">
            <a:spLocks noChangeArrowheads="1"/>
          </p:cNvSpPr>
          <p:nvPr/>
        </p:nvSpPr>
        <p:spPr bwMode="auto">
          <a:xfrm>
            <a:off x="4191000" y="3124200"/>
            <a:ext cx="858838" cy="457200"/>
          </a:xfrm>
          <a:prstGeom prst="rect">
            <a:avLst/>
          </a:prstGeom>
          <a:noFill/>
          <a:ln w="9525">
            <a:noFill/>
            <a:miter lim="800000"/>
            <a:headEnd/>
            <a:tailEnd/>
          </a:ln>
        </p:spPr>
        <p:txBody>
          <a:bodyPr wrap="none">
            <a:spAutoFit/>
          </a:bodyPr>
          <a:lstStyle/>
          <a:p>
            <a:r>
              <a:rPr lang="en-US" b="1">
                <a:latin typeface="Times New Roman" pitchFamily="18" charset="0"/>
              </a:rPr>
              <a:t>y </a:t>
            </a:r>
            <a:r>
              <a:rPr lang="en-US" sz="2400" b="1">
                <a:latin typeface="Times New Roman" pitchFamily="18" charset="0"/>
                <a:cs typeface="Times New Roman" pitchFamily="18" charset="0"/>
              </a:rPr>
              <a:t>= x</a:t>
            </a:r>
            <a:r>
              <a:rPr lang="en-US" sz="2400" b="1" baseline="30000">
                <a:latin typeface="Times New Roman" pitchFamily="18" charset="0"/>
                <a:cs typeface="Times New Roman" pitchFamily="18" charset="0"/>
              </a:rPr>
              <a:t>2</a:t>
            </a:r>
            <a:endParaRPr lang="en-US" sz="2400" b="1">
              <a:latin typeface="Times New Roman" pitchFamily="18" charset="0"/>
              <a:cs typeface="Times New Roman" pitchFamily="18" charset="0"/>
            </a:endParaRPr>
          </a:p>
        </p:txBody>
      </p:sp>
      <p:sp>
        <p:nvSpPr>
          <p:cNvPr id="74767" name="Line 16"/>
          <p:cNvSpPr>
            <a:spLocks noChangeShapeType="1"/>
          </p:cNvSpPr>
          <p:nvPr/>
        </p:nvSpPr>
        <p:spPr bwMode="auto">
          <a:xfrm flipH="1" flipV="1">
            <a:off x="3733800" y="2971800"/>
            <a:ext cx="228600" cy="304800"/>
          </a:xfrm>
          <a:prstGeom prst="line">
            <a:avLst/>
          </a:prstGeom>
          <a:noFill/>
          <a:ln w="9525">
            <a:solidFill>
              <a:schemeClr val="tx1"/>
            </a:solidFill>
            <a:round/>
            <a:headEnd/>
            <a:tailEnd type="triangle" w="med" len="med"/>
          </a:ln>
        </p:spPr>
        <p:txBody>
          <a:bodyPr/>
          <a:lstStyle/>
          <a:p>
            <a:endParaRPr lang="en-US"/>
          </a:p>
        </p:txBody>
      </p:sp>
      <p:sp>
        <p:nvSpPr>
          <p:cNvPr id="74768" name="Line 17"/>
          <p:cNvSpPr>
            <a:spLocks noChangeShapeType="1"/>
          </p:cNvSpPr>
          <p:nvPr/>
        </p:nvSpPr>
        <p:spPr bwMode="auto">
          <a:xfrm flipH="1" flipV="1">
            <a:off x="2971800" y="4876800"/>
            <a:ext cx="152400" cy="381000"/>
          </a:xfrm>
          <a:prstGeom prst="line">
            <a:avLst/>
          </a:prstGeom>
          <a:noFill/>
          <a:ln w="9525">
            <a:solidFill>
              <a:schemeClr val="tx1"/>
            </a:solidFill>
            <a:round/>
            <a:headEnd/>
            <a:tailEnd type="triangle" w="med" len="med"/>
          </a:ln>
        </p:spPr>
        <p:txBody>
          <a:bodyPr/>
          <a:lstStyle/>
          <a:p>
            <a:endParaRPr lang="en-US"/>
          </a:p>
        </p:txBody>
      </p:sp>
      <p:sp>
        <p:nvSpPr>
          <p:cNvPr id="74769" name="Line 18"/>
          <p:cNvSpPr>
            <a:spLocks noChangeShapeType="1"/>
          </p:cNvSpPr>
          <p:nvPr/>
        </p:nvSpPr>
        <p:spPr bwMode="auto">
          <a:xfrm flipH="1" flipV="1">
            <a:off x="3429000" y="2057400"/>
            <a:ext cx="381000" cy="76200"/>
          </a:xfrm>
          <a:prstGeom prst="line">
            <a:avLst/>
          </a:prstGeom>
          <a:noFill/>
          <a:ln w="9525">
            <a:solidFill>
              <a:schemeClr val="tx1"/>
            </a:solidFill>
            <a:round/>
            <a:headEnd/>
            <a:tailEnd type="triangle" w="med" len="med"/>
          </a:ln>
        </p:spPr>
        <p:txBody>
          <a:bodyPr/>
          <a:lstStyle/>
          <a:p>
            <a:endParaRPr lang="en-US"/>
          </a:p>
        </p:txBody>
      </p:sp>
      <p:graphicFrame>
        <p:nvGraphicFramePr>
          <p:cNvPr id="52243" name="Group 19"/>
          <p:cNvGraphicFramePr>
            <a:graphicFrameLocks noGrp="1"/>
          </p:cNvGraphicFramePr>
          <p:nvPr/>
        </p:nvGraphicFramePr>
        <p:xfrm>
          <a:off x="5029200" y="1752600"/>
          <a:ext cx="4114800" cy="1219200"/>
        </p:xfrm>
        <a:graphic>
          <a:graphicData uri="http://schemas.openxmlformats.org/drawingml/2006/table">
            <a:tbl>
              <a:tblPr/>
              <a:tblGrid>
                <a:gridCol w="1073150"/>
                <a:gridCol w="690563"/>
                <a:gridCol w="692150"/>
                <a:gridCol w="688975"/>
                <a:gridCol w="588962"/>
                <a:gridCol w="3810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y = x</a:t>
                      </a:r>
                      <a:r>
                        <a:rPr kumimoji="0" lang="en-US" sz="1600" b="1" i="0" u="none" strike="noStrike" cap="none" normalizeH="0" baseline="30000" smtClean="0">
                          <a:ln>
                            <a:noFill/>
                          </a:ln>
                          <a:solidFill>
                            <a:srgbClr val="FF0066"/>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f(x) x</a:t>
                      </a:r>
                      <a:r>
                        <a:rPr kumimoji="0" lang="en-US" sz="1600" b="1" i="0" u="none" strike="noStrike" cap="none" normalizeH="0" baseline="30000" smtClean="0">
                          <a:ln>
                            <a:noFill/>
                          </a:ln>
                          <a:solidFill>
                            <a:srgbClr val="FF0066"/>
                          </a:solidFill>
                          <a:effectLst/>
                          <a:latin typeface="Arial" charset="0"/>
                          <a:cs typeface="Times New Roman" pitchFamily="18" charset="0"/>
                        </a:rPr>
                        <a:t>2</a:t>
                      </a:r>
                      <a:r>
                        <a:rPr kumimoji="0" lang="en-US" sz="1600" b="1" i="0" u="none" strike="noStrike" cap="none" normalizeH="0" baseline="0" smtClean="0">
                          <a:ln>
                            <a:noFill/>
                          </a:ln>
                          <a:solidFill>
                            <a:srgbClr val="FF0066"/>
                          </a:solidFill>
                          <a:effectLst/>
                          <a:latin typeface="Arial" charset="0"/>
                          <a:cs typeface="Times New Roman" pitchFamily="18" charset="0"/>
                        </a:rPr>
                        <a:t>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2273" name="Group 49"/>
          <p:cNvGraphicFramePr>
            <a:graphicFrameLocks noGrp="1"/>
          </p:cNvGraphicFramePr>
          <p:nvPr/>
        </p:nvGraphicFramePr>
        <p:xfrm>
          <a:off x="4953000" y="3810000"/>
          <a:ext cx="4191000" cy="1219200"/>
        </p:xfrm>
        <a:graphic>
          <a:graphicData uri="http://schemas.openxmlformats.org/drawingml/2006/table">
            <a:tbl>
              <a:tblPr/>
              <a:tblGrid>
                <a:gridCol w="1149350"/>
                <a:gridCol w="690563"/>
                <a:gridCol w="692150"/>
                <a:gridCol w="688975"/>
                <a:gridCol w="588962"/>
                <a:gridCol w="3810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y = x</a:t>
                      </a:r>
                      <a:r>
                        <a:rPr kumimoji="0" lang="en-US" sz="1600" b="1" i="0" u="none" strike="noStrike" cap="none" normalizeH="0" baseline="30000" smtClean="0">
                          <a:ln>
                            <a:noFill/>
                          </a:ln>
                          <a:solidFill>
                            <a:srgbClr val="FF0066"/>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g(x) x</a:t>
                      </a:r>
                      <a:r>
                        <a:rPr kumimoji="0" lang="en-US" sz="1600" b="1" i="0" u="none" strike="noStrike" cap="none" normalizeH="0" baseline="30000" smtClean="0">
                          <a:ln>
                            <a:noFill/>
                          </a:ln>
                          <a:solidFill>
                            <a:srgbClr val="FF0066"/>
                          </a:solidFill>
                          <a:effectLst/>
                          <a:latin typeface="Arial" charset="0"/>
                          <a:cs typeface="Times New Roman" pitchFamily="18" charset="0"/>
                        </a:rPr>
                        <a:t>2</a:t>
                      </a:r>
                      <a:r>
                        <a:rPr kumimoji="0" lang="en-US" sz="1600" b="1" i="0" u="none" strike="noStrike" cap="none" normalizeH="0" baseline="0" smtClean="0">
                          <a:ln>
                            <a:noFill/>
                          </a:ln>
                          <a:solidFill>
                            <a:srgbClr val="FF0066"/>
                          </a:solidFill>
                          <a:effectLst/>
                          <a:latin typeface="Arial" charset="0"/>
                          <a:cs typeface="Times New Roman" pitchFamily="18" charset="0"/>
                        </a:rPr>
                        <a:t> - 4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830" name="Text Box 79"/>
          <p:cNvSpPr txBox="1">
            <a:spLocks noChangeArrowheads="1"/>
          </p:cNvSpPr>
          <p:nvPr/>
        </p:nvSpPr>
        <p:spPr bwMode="auto">
          <a:xfrm>
            <a:off x="4937125" y="5675313"/>
            <a:ext cx="1263650" cy="366712"/>
          </a:xfrm>
          <a:prstGeom prst="rect">
            <a:avLst/>
          </a:prstGeom>
          <a:noFill/>
          <a:ln w="9525">
            <a:noFill/>
            <a:miter lim="800000"/>
            <a:headEnd/>
            <a:tailEnd/>
          </a:ln>
        </p:spPr>
        <p:txBody>
          <a:bodyPr wrap="none">
            <a:spAutoFit/>
          </a:bodyPr>
          <a:lstStyle/>
          <a:p>
            <a:r>
              <a:rPr lang="en-US"/>
              <a:t>Example 1</a:t>
            </a:r>
          </a:p>
        </p:txBody>
      </p:sp>
      <p:sp>
        <p:nvSpPr>
          <p:cNvPr id="74831" name="Text Box 80"/>
          <p:cNvSpPr txBox="1">
            <a:spLocks noChangeArrowheads="1"/>
          </p:cNvSpPr>
          <p:nvPr/>
        </p:nvSpPr>
        <p:spPr bwMode="auto">
          <a:xfrm>
            <a:off x="914400" y="6096000"/>
            <a:ext cx="6145213" cy="581025"/>
          </a:xfrm>
          <a:prstGeom prst="rect">
            <a:avLst/>
          </a:prstGeom>
          <a:noFill/>
          <a:ln w="9525">
            <a:noFill/>
            <a:miter lim="800000"/>
            <a:headEnd/>
            <a:tailEnd/>
          </a:ln>
        </p:spPr>
        <p:txBody>
          <a:bodyPr wrap="none">
            <a:spAutoFit/>
          </a:bodyPr>
          <a:lstStyle/>
          <a:p>
            <a:pPr marL="342900" indent="-342900">
              <a:buFontTx/>
              <a:buAutoNum type="arabicPeriod"/>
            </a:pPr>
            <a:r>
              <a:rPr lang="en-US" sz="1600" b="1"/>
              <a:t>The graph of y = f(x) + k ( k&gt; 0) is </a:t>
            </a:r>
            <a:r>
              <a:rPr lang="en-US" sz="1600" b="1" u="sng"/>
              <a:t>shifted upward k units</a:t>
            </a:r>
          </a:p>
          <a:p>
            <a:pPr marL="342900" indent="-342900">
              <a:buFontTx/>
              <a:buAutoNum type="arabicPeriod"/>
            </a:pPr>
            <a:r>
              <a:rPr lang="en-US" sz="1600" b="1"/>
              <a:t>The graph of y = f(x) – k ( k) 0) is </a:t>
            </a:r>
            <a:r>
              <a:rPr lang="en-US" sz="1600" b="1" u="sng"/>
              <a:t>shifted downward k units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533400" y="0"/>
            <a:ext cx="7772400" cy="762000"/>
          </a:xfrm>
        </p:spPr>
        <p:txBody>
          <a:bodyPr/>
          <a:lstStyle/>
          <a:p>
            <a:pPr eaLnBrk="1" hangingPunct="1"/>
            <a:r>
              <a:rPr lang="en-US" sz="2800" smtClean="0"/>
              <a:t>Horizontal Translations (pg 628)</a:t>
            </a:r>
          </a:p>
        </p:txBody>
      </p:sp>
      <p:sp>
        <p:nvSpPr>
          <p:cNvPr id="75778" name="Rectangle 3"/>
          <p:cNvSpPr>
            <a:spLocks noGrp="1" noChangeArrowheads="1"/>
          </p:cNvSpPr>
          <p:nvPr>
            <p:ph idx="1"/>
          </p:nvPr>
        </p:nvSpPr>
        <p:spPr>
          <a:xfrm>
            <a:off x="381000" y="914400"/>
            <a:ext cx="7772400" cy="4114800"/>
          </a:xfrm>
        </p:spPr>
        <p:txBody>
          <a:bodyPr/>
          <a:lstStyle/>
          <a:p>
            <a:pPr eaLnBrk="1" hangingPunct="1">
              <a:buFontTx/>
              <a:buNone/>
            </a:pPr>
            <a:r>
              <a:rPr lang="en-US" sz="2400" smtClean="0"/>
              <a:t>f(x) = (x + 2) </a:t>
            </a:r>
            <a:r>
              <a:rPr lang="en-US" sz="2400" b="1" baseline="30000" smtClean="0">
                <a:cs typeface="Times New Roman" pitchFamily="18" charset="0"/>
              </a:rPr>
              <a:t>2</a:t>
            </a:r>
            <a:endParaRPr lang="en-US" sz="2400" smtClean="0"/>
          </a:p>
          <a:p>
            <a:pPr eaLnBrk="1" hangingPunct="1">
              <a:buFontTx/>
              <a:buNone/>
            </a:pPr>
            <a:r>
              <a:rPr lang="en-US" sz="2400" smtClean="0"/>
              <a:t>g(x) = (x – 2) </a:t>
            </a:r>
            <a:r>
              <a:rPr lang="en-US" sz="2400" b="1" baseline="30000" smtClean="0">
                <a:cs typeface="Times New Roman" pitchFamily="18" charset="0"/>
              </a:rPr>
              <a:t>2</a:t>
            </a:r>
          </a:p>
        </p:txBody>
      </p:sp>
      <p:graphicFrame>
        <p:nvGraphicFramePr>
          <p:cNvPr id="53252" name="Group 4"/>
          <p:cNvGraphicFramePr>
            <a:graphicFrameLocks noGrp="1"/>
          </p:cNvGraphicFramePr>
          <p:nvPr/>
        </p:nvGraphicFramePr>
        <p:xfrm>
          <a:off x="3886200" y="1371600"/>
          <a:ext cx="5029200" cy="1173480"/>
        </p:xfrm>
        <a:graphic>
          <a:graphicData uri="http://schemas.openxmlformats.org/drawingml/2006/table">
            <a:tbl>
              <a:tblPr/>
              <a:tblGrid>
                <a:gridCol w="1436688"/>
                <a:gridCol w="425450"/>
                <a:gridCol w="931862"/>
                <a:gridCol w="558800"/>
                <a:gridCol w="457200"/>
                <a:gridCol w="12192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y = x</a:t>
                      </a:r>
                      <a:r>
                        <a:rPr kumimoji="0" lang="en-US" sz="1600" b="1" i="0" u="none" strike="noStrike" cap="none" normalizeH="0" baseline="30000" smtClean="0">
                          <a:ln>
                            <a:noFill/>
                          </a:ln>
                          <a:solidFill>
                            <a:schemeClr val="tx1"/>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f(x)= (x + 2)</a:t>
                      </a:r>
                      <a:r>
                        <a:rPr kumimoji="0" lang="en-US" sz="1600" b="1" i="0" u="none" strike="noStrike" cap="none" normalizeH="0" baseline="30000" smtClean="0">
                          <a:ln>
                            <a:noFill/>
                          </a:ln>
                          <a:solidFill>
                            <a:schemeClr val="tx1"/>
                          </a:solidFill>
                          <a:effectLst/>
                          <a:latin typeface="Arial" charset="0"/>
                          <a:cs typeface="Times New Roman" pitchFamily="18" charset="0"/>
                        </a:rPr>
                        <a:t>2</a:t>
                      </a:r>
                      <a:endParaRPr kumimoji="0" lang="en-US" sz="1600" b="1" i="0" u="none" strike="noStrike" cap="none" normalizeH="0" baseline="0" smtClean="0">
                        <a:ln>
                          <a:noFill/>
                        </a:ln>
                        <a:solidFill>
                          <a:schemeClr val="tx1"/>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16         25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09" name="Line 34"/>
          <p:cNvSpPr>
            <a:spLocks noChangeShapeType="1"/>
          </p:cNvSpPr>
          <p:nvPr/>
        </p:nvSpPr>
        <p:spPr bwMode="auto">
          <a:xfrm>
            <a:off x="6248400" y="1371600"/>
            <a:ext cx="0" cy="1143000"/>
          </a:xfrm>
          <a:prstGeom prst="line">
            <a:avLst/>
          </a:prstGeom>
          <a:noFill/>
          <a:ln w="9525">
            <a:solidFill>
              <a:schemeClr val="tx1"/>
            </a:solidFill>
            <a:round/>
            <a:headEnd/>
            <a:tailEnd/>
          </a:ln>
        </p:spPr>
        <p:txBody>
          <a:bodyPr/>
          <a:lstStyle/>
          <a:p>
            <a:endParaRPr lang="en-US"/>
          </a:p>
        </p:txBody>
      </p:sp>
      <p:sp>
        <p:nvSpPr>
          <p:cNvPr id="75810" name="Line 35"/>
          <p:cNvSpPr>
            <a:spLocks noChangeShapeType="1"/>
          </p:cNvSpPr>
          <p:nvPr/>
        </p:nvSpPr>
        <p:spPr bwMode="auto">
          <a:xfrm>
            <a:off x="8305800" y="1295400"/>
            <a:ext cx="0" cy="1295400"/>
          </a:xfrm>
          <a:prstGeom prst="line">
            <a:avLst/>
          </a:prstGeom>
          <a:noFill/>
          <a:ln w="9525">
            <a:solidFill>
              <a:schemeClr val="tx1"/>
            </a:solidFill>
            <a:round/>
            <a:headEnd/>
            <a:tailEnd/>
          </a:ln>
        </p:spPr>
        <p:txBody>
          <a:bodyPr/>
          <a:lstStyle/>
          <a:p>
            <a:endParaRPr lang="en-US"/>
          </a:p>
        </p:txBody>
      </p:sp>
      <p:graphicFrame>
        <p:nvGraphicFramePr>
          <p:cNvPr id="53284" name="Group 36"/>
          <p:cNvGraphicFramePr>
            <a:graphicFrameLocks noGrp="1"/>
          </p:cNvGraphicFramePr>
          <p:nvPr/>
        </p:nvGraphicFramePr>
        <p:xfrm>
          <a:off x="3657600" y="3581400"/>
          <a:ext cx="5105400" cy="1219200"/>
        </p:xfrm>
        <a:graphic>
          <a:graphicData uri="http://schemas.openxmlformats.org/drawingml/2006/table">
            <a:tbl>
              <a:tblPr/>
              <a:tblGrid>
                <a:gridCol w="1458913"/>
                <a:gridCol w="431800"/>
                <a:gridCol w="946150"/>
                <a:gridCol w="566737"/>
                <a:gridCol w="463550"/>
                <a:gridCol w="123825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y = x</a:t>
                      </a:r>
                      <a:r>
                        <a:rPr kumimoji="0" lang="en-US" sz="1600" b="1" i="0" u="none" strike="noStrike" cap="none" normalizeH="0" baseline="30000" smtClean="0">
                          <a:ln>
                            <a:noFill/>
                          </a:ln>
                          <a:solidFill>
                            <a:schemeClr val="tx1"/>
                          </a:solidFill>
                          <a:effectLst/>
                          <a:latin typeface="Arial" charset="0"/>
                          <a:cs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g(x)= (x - 2)</a:t>
                      </a:r>
                      <a:r>
                        <a:rPr kumimoji="0" lang="en-US" sz="1600" b="1" i="0" u="none" strike="noStrike" cap="none" normalizeH="0" baseline="30000" smtClean="0">
                          <a:ln>
                            <a:noFill/>
                          </a:ln>
                          <a:solidFill>
                            <a:schemeClr val="tx1"/>
                          </a:solidFill>
                          <a:effectLst/>
                          <a:latin typeface="Arial" charset="0"/>
                          <a:cs typeface="Times New Roman" pitchFamily="18" charset="0"/>
                        </a:rPr>
                        <a:t>2</a:t>
                      </a:r>
                      <a:endParaRPr kumimoji="0" lang="en-US" sz="1600" b="1" i="0" u="none" strike="noStrike" cap="none" normalizeH="0" baseline="0" smtClean="0">
                        <a:ln>
                          <a:noFill/>
                        </a:ln>
                        <a:solidFill>
                          <a:schemeClr val="tx1"/>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16       9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0           1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41" name="Line 66"/>
          <p:cNvSpPr>
            <a:spLocks noChangeShapeType="1"/>
          </p:cNvSpPr>
          <p:nvPr/>
        </p:nvSpPr>
        <p:spPr bwMode="auto">
          <a:xfrm>
            <a:off x="6096000" y="3581400"/>
            <a:ext cx="0" cy="1219200"/>
          </a:xfrm>
          <a:prstGeom prst="line">
            <a:avLst/>
          </a:prstGeom>
          <a:noFill/>
          <a:ln w="9525">
            <a:solidFill>
              <a:schemeClr val="tx1"/>
            </a:solidFill>
            <a:round/>
            <a:headEnd/>
            <a:tailEnd/>
          </a:ln>
        </p:spPr>
        <p:txBody>
          <a:bodyPr/>
          <a:lstStyle/>
          <a:p>
            <a:endParaRPr lang="en-US"/>
          </a:p>
        </p:txBody>
      </p:sp>
      <p:sp>
        <p:nvSpPr>
          <p:cNvPr id="75842" name="Line 67"/>
          <p:cNvSpPr>
            <a:spLocks noChangeShapeType="1"/>
          </p:cNvSpPr>
          <p:nvPr/>
        </p:nvSpPr>
        <p:spPr bwMode="auto">
          <a:xfrm>
            <a:off x="8001000" y="3581400"/>
            <a:ext cx="0" cy="1219200"/>
          </a:xfrm>
          <a:prstGeom prst="line">
            <a:avLst/>
          </a:prstGeom>
          <a:noFill/>
          <a:ln w="9525">
            <a:solidFill>
              <a:schemeClr val="tx1"/>
            </a:solidFill>
            <a:round/>
            <a:headEnd/>
            <a:tailEnd/>
          </a:ln>
        </p:spPr>
        <p:txBody>
          <a:bodyPr/>
          <a:lstStyle/>
          <a:p>
            <a:endParaRPr lang="en-US"/>
          </a:p>
        </p:txBody>
      </p:sp>
      <p:sp>
        <p:nvSpPr>
          <p:cNvPr id="75843" name="Line 68"/>
          <p:cNvSpPr>
            <a:spLocks noChangeShapeType="1"/>
          </p:cNvSpPr>
          <p:nvPr/>
        </p:nvSpPr>
        <p:spPr bwMode="auto">
          <a:xfrm>
            <a:off x="5791200" y="4191000"/>
            <a:ext cx="838200" cy="228600"/>
          </a:xfrm>
          <a:prstGeom prst="line">
            <a:avLst/>
          </a:prstGeom>
          <a:noFill/>
          <a:ln w="9525">
            <a:solidFill>
              <a:schemeClr val="accent2"/>
            </a:solidFill>
            <a:round/>
            <a:headEnd/>
            <a:tailEnd type="triangle" w="med" len="med"/>
          </a:ln>
        </p:spPr>
        <p:txBody>
          <a:bodyPr/>
          <a:lstStyle/>
          <a:p>
            <a:endParaRPr lang="en-US"/>
          </a:p>
        </p:txBody>
      </p:sp>
      <p:sp>
        <p:nvSpPr>
          <p:cNvPr id="75844" name="Line 69"/>
          <p:cNvSpPr>
            <a:spLocks noChangeShapeType="1"/>
          </p:cNvSpPr>
          <p:nvPr/>
        </p:nvSpPr>
        <p:spPr bwMode="auto">
          <a:xfrm>
            <a:off x="6477000" y="4191000"/>
            <a:ext cx="685800" cy="228600"/>
          </a:xfrm>
          <a:prstGeom prst="line">
            <a:avLst/>
          </a:prstGeom>
          <a:noFill/>
          <a:ln w="9525">
            <a:solidFill>
              <a:schemeClr val="accent2"/>
            </a:solidFill>
            <a:round/>
            <a:headEnd/>
            <a:tailEnd type="triangle" w="med" len="med"/>
          </a:ln>
        </p:spPr>
        <p:txBody>
          <a:bodyPr/>
          <a:lstStyle/>
          <a:p>
            <a:endParaRPr lang="en-US"/>
          </a:p>
        </p:txBody>
      </p:sp>
      <p:sp>
        <p:nvSpPr>
          <p:cNvPr id="75845" name="Line 70"/>
          <p:cNvSpPr>
            <a:spLocks noChangeShapeType="1"/>
          </p:cNvSpPr>
          <p:nvPr/>
        </p:nvSpPr>
        <p:spPr bwMode="auto">
          <a:xfrm>
            <a:off x="5334000" y="4267200"/>
            <a:ext cx="838200" cy="152400"/>
          </a:xfrm>
          <a:prstGeom prst="line">
            <a:avLst/>
          </a:prstGeom>
          <a:noFill/>
          <a:ln w="9525">
            <a:solidFill>
              <a:schemeClr val="accent2"/>
            </a:solidFill>
            <a:round/>
            <a:headEnd/>
            <a:tailEnd type="triangle" w="med" len="med"/>
          </a:ln>
        </p:spPr>
        <p:txBody>
          <a:bodyPr/>
          <a:lstStyle/>
          <a:p>
            <a:endParaRPr lang="en-US"/>
          </a:p>
        </p:txBody>
      </p:sp>
      <p:sp>
        <p:nvSpPr>
          <p:cNvPr id="75846" name="Line 71"/>
          <p:cNvSpPr>
            <a:spLocks noChangeShapeType="1"/>
          </p:cNvSpPr>
          <p:nvPr/>
        </p:nvSpPr>
        <p:spPr bwMode="auto">
          <a:xfrm>
            <a:off x="6781800" y="4191000"/>
            <a:ext cx="838200" cy="228600"/>
          </a:xfrm>
          <a:prstGeom prst="line">
            <a:avLst/>
          </a:prstGeom>
          <a:noFill/>
          <a:ln w="9525">
            <a:solidFill>
              <a:schemeClr val="accent2"/>
            </a:solidFill>
            <a:round/>
            <a:headEnd/>
            <a:tailEnd type="triangle" w="med" len="med"/>
          </a:ln>
        </p:spPr>
        <p:txBody>
          <a:bodyPr/>
          <a:lstStyle/>
          <a:p>
            <a:endParaRPr lang="en-US"/>
          </a:p>
        </p:txBody>
      </p:sp>
      <p:sp>
        <p:nvSpPr>
          <p:cNvPr id="75847" name="Line 72"/>
          <p:cNvSpPr>
            <a:spLocks noChangeShapeType="1"/>
          </p:cNvSpPr>
          <p:nvPr/>
        </p:nvSpPr>
        <p:spPr bwMode="auto">
          <a:xfrm>
            <a:off x="7467600" y="4191000"/>
            <a:ext cx="838200" cy="228600"/>
          </a:xfrm>
          <a:prstGeom prst="line">
            <a:avLst/>
          </a:prstGeom>
          <a:noFill/>
          <a:ln w="9525">
            <a:solidFill>
              <a:schemeClr val="accent2"/>
            </a:solidFill>
            <a:round/>
            <a:headEnd/>
            <a:tailEnd type="triangle" w="med" len="med"/>
          </a:ln>
        </p:spPr>
        <p:txBody>
          <a:bodyPr/>
          <a:lstStyle/>
          <a:p>
            <a:endParaRPr lang="en-US"/>
          </a:p>
        </p:txBody>
      </p:sp>
      <p:sp>
        <p:nvSpPr>
          <p:cNvPr id="75848" name="Line 73"/>
          <p:cNvSpPr>
            <a:spLocks noChangeShapeType="1"/>
          </p:cNvSpPr>
          <p:nvPr/>
        </p:nvSpPr>
        <p:spPr bwMode="auto">
          <a:xfrm flipH="1">
            <a:off x="5562600" y="1828800"/>
            <a:ext cx="762000" cy="304800"/>
          </a:xfrm>
          <a:prstGeom prst="line">
            <a:avLst/>
          </a:prstGeom>
          <a:noFill/>
          <a:ln w="9525">
            <a:solidFill>
              <a:schemeClr val="accent2"/>
            </a:solidFill>
            <a:round/>
            <a:headEnd/>
            <a:tailEnd type="triangle" w="med" len="med"/>
          </a:ln>
        </p:spPr>
        <p:txBody>
          <a:bodyPr/>
          <a:lstStyle/>
          <a:p>
            <a:endParaRPr lang="en-US"/>
          </a:p>
        </p:txBody>
      </p:sp>
      <p:sp>
        <p:nvSpPr>
          <p:cNvPr id="75849" name="Line 74"/>
          <p:cNvSpPr>
            <a:spLocks noChangeShapeType="1"/>
          </p:cNvSpPr>
          <p:nvPr/>
        </p:nvSpPr>
        <p:spPr bwMode="auto">
          <a:xfrm flipH="1">
            <a:off x="5943600" y="1905000"/>
            <a:ext cx="762000" cy="304800"/>
          </a:xfrm>
          <a:prstGeom prst="line">
            <a:avLst/>
          </a:prstGeom>
          <a:noFill/>
          <a:ln w="9525">
            <a:solidFill>
              <a:schemeClr val="accent2"/>
            </a:solidFill>
            <a:round/>
            <a:headEnd/>
            <a:tailEnd type="triangle" w="med" len="med"/>
          </a:ln>
        </p:spPr>
        <p:txBody>
          <a:bodyPr/>
          <a:lstStyle/>
          <a:p>
            <a:endParaRPr lang="en-US"/>
          </a:p>
        </p:txBody>
      </p:sp>
      <p:sp>
        <p:nvSpPr>
          <p:cNvPr id="75850" name="Line 75"/>
          <p:cNvSpPr>
            <a:spLocks noChangeShapeType="1"/>
          </p:cNvSpPr>
          <p:nvPr/>
        </p:nvSpPr>
        <p:spPr bwMode="auto">
          <a:xfrm flipH="1">
            <a:off x="6553200" y="1905000"/>
            <a:ext cx="762000" cy="304800"/>
          </a:xfrm>
          <a:prstGeom prst="line">
            <a:avLst/>
          </a:prstGeom>
          <a:noFill/>
          <a:ln w="9525">
            <a:solidFill>
              <a:schemeClr val="accent2"/>
            </a:solidFill>
            <a:round/>
            <a:headEnd/>
            <a:tailEnd type="triangle" w="med" len="med"/>
          </a:ln>
        </p:spPr>
        <p:txBody>
          <a:bodyPr/>
          <a:lstStyle/>
          <a:p>
            <a:endParaRPr lang="en-US"/>
          </a:p>
        </p:txBody>
      </p:sp>
      <p:sp>
        <p:nvSpPr>
          <p:cNvPr id="75851" name="Line 76"/>
          <p:cNvSpPr>
            <a:spLocks noChangeShapeType="1"/>
          </p:cNvSpPr>
          <p:nvPr/>
        </p:nvSpPr>
        <p:spPr bwMode="auto">
          <a:xfrm flipH="1">
            <a:off x="6934200" y="1905000"/>
            <a:ext cx="762000" cy="304800"/>
          </a:xfrm>
          <a:prstGeom prst="line">
            <a:avLst/>
          </a:prstGeom>
          <a:noFill/>
          <a:ln w="9525">
            <a:solidFill>
              <a:schemeClr val="accent2"/>
            </a:solidFill>
            <a:round/>
            <a:headEnd/>
            <a:tailEnd type="triangle" w="med" len="med"/>
          </a:ln>
        </p:spPr>
        <p:txBody>
          <a:bodyPr/>
          <a:lstStyle/>
          <a:p>
            <a:endParaRPr lang="en-US"/>
          </a:p>
        </p:txBody>
      </p:sp>
      <p:sp>
        <p:nvSpPr>
          <p:cNvPr id="75852" name="Line 77"/>
          <p:cNvSpPr>
            <a:spLocks noChangeShapeType="1"/>
          </p:cNvSpPr>
          <p:nvPr/>
        </p:nvSpPr>
        <p:spPr bwMode="auto">
          <a:xfrm flipH="1">
            <a:off x="7543800" y="1828800"/>
            <a:ext cx="762000" cy="304800"/>
          </a:xfrm>
          <a:prstGeom prst="line">
            <a:avLst/>
          </a:prstGeom>
          <a:noFill/>
          <a:ln w="9525">
            <a:solidFill>
              <a:schemeClr val="accent2"/>
            </a:solidFill>
            <a:round/>
            <a:headEnd/>
            <a:tailEnd type="triangle" w="med" len="med"/>
          </a:ln>
        </p:spPr>
        <p:txBody>
          <a:bodyPr/>
          <a:lstStyle/>
          <a:p>
            <a:endParaRPr lang="en-US"/>
          </a:p>
        </p:txBody>
      </p:sp>
      <p:sp>
        <p:nvSpPr>
          <p:cNvPr id="75853" name="Line 78"/>
          <p:cNvSpPr>
            <a:spLocks noChangeShapeType="1"/>
          </p:cNvSpPr>
          <p:nvPr/>
        </p:nvSpPr>
        <p:spPr bwMode="auto">
          <a:xfrm>
            <a:off x="0" y="5638800"/>
            <a:ext cx="3581400" cy="0"/>
          </a:xfrm>
          <a:prstGeom prst="line">
            <a:avLst/>
          </a:prstGeom>
          <a:noFill/>
          <a:ln w="9525">
            <a:solidFill>
              <a:schemeClr val="tx1"/>
            </a:solidFill>
            <a:round/>
            <a:headEnd/>
            <a:tailEnd type="triangle" w="med" len="med"/>
          </a:ln>
        </p:spPr>
        <p:txBody>
          <a:bodyPr/>
          <a:lstStyle/>
          <a:p>
            <a:endParaRPr lang="en-US"/>
          </a:p>
        </p:txBody>
      </p:sp>
      <p:sp>
        <p:nvSpPr>
          <p:cNvPr id="75854" name="Line 79"/>
          <p:cNvSpPr>
            <a:spLocks noChangeShapeType="1"/>
          </p:cNvSpPr>
          <p:nvPr/>
        </p:nvSpPr>
        <p:spPr bwMode="auto">
          <a:xfrm flipV="1">
            <a:off x="1524000" y="2667000"/>
            <a:ext cx="0" cy="3886200"/>
          </a:xfrm>
          <a:prstGeom prst="line">
            <a:avLst/>
          </a:prstGeom>
          <a:noFill/>
          <a:ln w="9525">
            <a:solidFill>
              <a:schemeClr val="tx1"/>
            </a:solidFill>
            <a:round/>
            <a:headEnd/>
            <a:tailEnd type="triangle" w="med" len="med"/>
          </a:ln>
        </p:spPr>
        <p:txBody>
          <a:bodyPr/>
          <a:lstStyle/>
          <a:p>
            <a:endParaRPr lang="en-US"/>
          </a:p>
        </p:txBody>
      </p:sp>
      <p:sp>
        <p:nvSpPr>
          <p:cNvPr id="75855" name="Arc 80"/>
          <p:cNvSpPr>
            <a:spLocks/>
          </p:cNvSpPr>
          <p:nvPr/>
        </p:nvSpPr>
        <p:spPr bwMode="auto">
          <a:xfrm rot="10218673" flipH="1">
            <a:off x="830263" y="3660775"/>
            <a:ext cx="1295400" cy="1901825"/>
          </a:xfrm>
          <a:custGeom>
            <a:avLst/>
            <a:gdLst>
              <a:gd name="T0" fmla="*/ 0 w 21600"/>
              <a:gd name="T1" fmla="*/ 0 h 21600"/>
              <a:gd name="T2" fmla="*/ 77688019 w 21600"/>
              <a:gd name="T3" fmla="*/ 167450832 h 21600"/>
              <a:gd name="T4" fmla="*/ 0 w 21600"/>
              <a:gd name="T5" fmla="*/ 16745083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5856" name="Arc 81"/>
          <p:cNvSpPr>
            <a:spLocks/>
          </p:cNvSpPr>
          <p:nvPr/>
        </p:nvSpPr>
        <p:spPr bwMode="auto">
          <a:xfrm rot="10307997">
            <a:off x="228600" y="3352800"/>
            <a:ext cx="685800" cy="2371725"/>
          </a:xfrm>
          <a:custGeom>
            <a:avLst/>
            <a:gdLst>
              <a:gd name="T0" fmla="*/ 0 w 21600"/>
              <a:gd name="T1" fmla="*/ 0 h 21600"/>
              <a:gd name="T2" fmla="*/ 21774150 w 21600"/>
              <a:gd name="T3" fmla="*/ 260420252 h 21600"/>
              <a:gd name="T4" fmla="*/ 0 w 21600"/>
              <a:gd name="T5" fmla="*/ 26042025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5857" name="Arc 82"/>
          <p:cNvSpPr>
            <a:spLocks/>
          </p:cNvSpPr>
          <p:nvPr/>
        </p:nvSpPr>
        <p:spPr bwMode="auto">
          <a:xfrm rot="10307997">
            <a:off x="612775" y="3275013"/>
            <a:ext cx="685800" cy="2438400"/>
          </a:xfrm>
          <a:custGeom>
            <a:avLst/>
            <a:gdLst>
              <a:gd name="T0" fmla="*/ 0 w 21600"/>
              <a:gd name="T1" fmla="*/ 0 h 21600"/>
              <a:gd name="T2" fmla="*/ 21774150 w 21600"/>
              <a:gd name="T3" fmla="*/ 275268280 h 21600"/>
              <a:gd name="T4" fmla="*/ 0 w 21600"/>
              <a:gd name="T5" fmla="*/ 27526828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5858" name="Arc 83"/>
          <p:cNvSpPr>
            <a:spLocks/>
          </p:cNvSpPr>
          <p:nvPr/>
        </p:nvSpPr>
        <p:spPr bwMode="auto">
          <a:xfrm rot="10218673" flipH="1">
            <a:off x="1905000" y="3657600"/>
            <a:ext cx="1295400" cy="1905000"/>
          </a:xfrm>
          <a:custGeom>
            <a:avLst/>
            <a:gdLst>
              <a:gd name="T0" fmla="*/ 0 w 21600"/>
              <a:gd name="T1" fmla="*/ 0 h 21600"/>
              <a:gd name="T2" fmla="*/ 77688019 w 21600"/>
              <a:gd name="T3" fmla="*/ 168010400 h 21600"/>
              <a:gd name="T4" fmla="*/ 0 w 21600"/>
              <a:gd name="T5" fmla="*/ 168010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5859" name="Arc 84"/>
          <p:cNvSpPr>
            <a:spLocks/>
          </p:cNvSpPr>
          <p:nvPr/>
        </p:nvSpPr>
        <p:spPr bwMode="auto">
          <a:xfrm rot="10218673" flipH="1">
            <a:off x="1301750" y="3579813"/>
            <a:ext cx="1295400" cy="1981200"/>
          </a:xfrm>
          <a:custGeom>
            <a:avLst/>
            <a:gdLst>
              <a:gd name="T0" fmla="*/ 0 w 21600"/>
              <a:gd name="T1" fmla="*/ 0 h 21600"/>
              <a:gd name="T2" fmla="*/ 77688019 w 21600"/>
              <a:gd name="T3" fmla="*/ 181720047 h 21600"/>
              <a:gd name="T4" fmla="*/ 0 w 21600"/>
              <a:gd name="T5" fmla="*/ 1817200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5860" name="Arc 85"/>
          <p:cNvSpPr>
            <a:spLocks/>
          </p:cNvSpPr>
          <p:nvPr/>
        </p:nvSpPr>
        <p:spPr bwMode="auto">
          <a:xfrm rot="10307997">
            <a:off x="1217613" y="3335338"/>
            <a:ext cx="809625" cy="2371725"/>
          </a:xfrm>
          <a:custGeom>
            <a:avLst/>
            <a:gdLst>
              <a:gd name="T0" fmla="*/ 0 w 21600"/>
              <a:gd name="T1" fmla="*/ 0 h 21600"/>
              <a:gd name="T2" fmla="*/ 30346880 w 21600"/>
              <a:gd name="T3" fmla="*/ 260420252 h 21600"/>
              <a:gd name="T4" fmla="*/ 0 w 21600"/>
              <a:gd name="T5" fmla="*/ 26042025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75861" name="Text Box 86"/>
          <p:cNvSpPr txBox="1">
            <a:spLocks noChangeArrowheads="1"/>
          </p:cNvSpPr>
          <p:nvPr/>
        </p:nvSpPr>
        <p:spPr bwMode="auto">
          <a:xfrm>
            <a:off x="365125" y="5753100"/>
            <a:ext cx="2089150" cy="366713"/>
          </a:xfrm>
          <a:prstGeom prst="rect">
            <a:avLst/>
          </a:prstGeom>
          <a:noFill/>
          <a:ln w="9525">
            <a:noFill/>
            <a:miter lim="800000"/>
            <a:headEnd/>
            <a:tailEnd/>
          </a:ln>
        </p:spPr>
        <p:txBody>
          <a:bodyPr wrap="none">
            <a:spAutoFit/>
          </a:bodyPr>
          <a:lstStyle/>
          <a:p>
            <a:r>
              <a:rPr lang="en-US">
                <a:latin typeface="Times New Roman" pitchFamily="18" charset="0"/>
              </a:rPr>
              <a:t> - 3                          3</a:t>
            </a:r>
          </a:p>
        </p:txBody>
      </p:sp>
      <p:sp>
        <p:nvSpPr>
          <p:cNvPr id="75862" name="Text Box 87"/>
          <p:cNvSpPr txBox="1">
            <a:spLocks noChangeArrowheads="1"/>
          </p:cNvSpPr>
          <p:nvPr/>
        </p:nvSpPr>
        <p:spPr bwMode="auto">
          <a:xfrm>
            <a:off x="-92075" y="2576513"/>
            <a:ext cx="541338" cy="336550"/>
          </a:xfrm>
          <a:prstGeom prst="rect">
            <a:avLst/>
          </a:prstGeom>
          <a:noFill/>
          <a:ln w="9525">
            <a:noFill/>
            <a:miter lim="800000"/>
            <a:headEnd/>
            <a:tailEnd/>
          </a:ln>
        </p:spPr>
        <p:txBody>
          <a:bodyPr wrap="none">
            <a:spAutoFit/>
          </a:bodyPr>
          <a:lstStyle/>
          <a:p>
            <a:r>
              <a:rPr lang="en-US" sz="1600">
                <a:latin typeface="Times New Roman" pitchFamily="18" charset="0"/>
              </a:rPr>
              <a:t>f(x) </a:t>
            </a:r>
          </a:p>
        </p:txBody>
      </p:sp>
      <p:sp>
        <p:nvSpPr>
          <p:cNvPr id="75863" name="Text Box 88"/>
          <p:cNvSpPr txBox="1">
            <a:spLocks noChangeArrowheads="1"/>
          </p:cNvSpPr>
          <p:nvPr/>
        </p:nvSpPr>
        <p:spPr bwMode="auto">
          <a:xfrm>
            <a:off x="2514600" y="2743200"/>
            <a:ext cx="574675" cy="336550"/>
          </a:xfrm>
          <a:prstGeom prst="rect">
            <a:avLst/>
          </a:prstGeom>
          <a:noFill/>
          <a:ln w="9525">
            <a:noFill/>
            <a:miter lim="800000"/>
            <a:headEnd/>
            <a:tailEnd/>
          </a:ln>
        </p:spPr>
        <p:txBody>
          <a:bodyPr wrap="none">
            <a:spAutoFit/>
          </a:bodyPr>
          <a:lstStyle/>
          <a:p>
            <a:r>
              <a:rPr lang="en-US" sz="1600">
                <a:latin typeface="Times New Roman" pitchFamily="18" charset="0"/>
              </a:rPr>
              <a:t>g(x) </a:t>
            </a:r>
          </a:p>
        </p:txBody>
      </p:sp>
      <p:sp>
        <p:nvSpPr>
          <p:cNvPr id="75864" name="Text Box 89"/>
          <p:cNvSpPr txBox="1">
            <a:spLocks noChangeArrowheads="1"/>
          </p:cNvSpPr>
          <p:nvPr/>
        </p:nvSpPr>
        <p:spPr bwMode="auto">
          <a:xfrm>
            <a:off x="1447800" y="5815013"/>
            <a:ext cx="296863" cy="336550"/>
          </a:xfrm>
          <a:prstGeom prst="rect">
            <a:avLst/>
          </a:prstGeom>
          <a:noFill/>
          <a:ln w="9525">
            <a:noFill/>
            <a:miter lim="800000"/>
            <a:headEnd/>
            <a:tailEnd/>
          </a:ln>
        </p:spPr>
        <p:txBody>
          <a:bodyPr wrap="none">
            <a:spAutoFit/>
          </a:bodyPr>
          <a:lstStyle/>
          <a:p>
            <a:r>
              <a:rPr lang="en-US" sz="1600" b="1"/>
              <a:t>0</a:t>
            </a:r>
          </a:p>
        </p:txBody>
      </p:sp>
      <p:sp>
        <p:nvSpPr>
          <p:cNvPr id="75865" name="Rectangle 90"/>
          <p:cNvSpPr>
            <a:spLocks noChangeArrowheads="1"/>
          </p:cNvSpPr>
          <p:nvPr/>
        </p:nvSpPr>
        <p:spPr bwMode="auto">
          <a:xfrm>
            <a:off x="3810000" y="5181600"/>
            <a:ext cx="5334000" cy="1192213"/>
          </a:xfrm>
          <a:prstGeom prst="rect">
            <a:avLst/>
          </a:prstGeom>
          <a:noFill/>
          <a:ln w="9525">
            <a:noFill/>
            <a:miter lim="800000"/>
            <a:headEnd/>
            <a:tailEnd/>
          </a:ln>
        </p:spPr>
        <p:txBody>
          <a:bodyPr>
            <a:spAutoFit/>
          </a:bodyPr>
          <a:lstStyle/>
          <a:p>
            <a:pPr marL="342900" indent="-342900"/>
            <a:r>
              <a:rPr lang="en-US" b="1"/>
              <a:t>The graph of y = f(x + h),   ( h&gt; 0) is </a:t>
            </a:r>
            <a:r>
              <a:rPr lang="en-US" b="1" u="sng"/>
              <a:t>shifted h units to the left</a:t>
            </a:r>
          </a:p>
          <a:p>
            <a:pPr marL="342900" indent="-342900"/>
            <a:r>
              <a:rPr lang="en-US" b="1"/>
              <a:t>The graph of y = f(x - h),    ( h &gt; 0) is </a:t>
            </a:r>
            <a:r>
              <a:rPr lang="en-US" b="1" u="sng"/>
              <a:t>shifted h units to the right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457200" y="274638"/>
            <a:ext cx="8229600" cy="715962"/>
          </a:xfrm>
        </p:spPr>
        <p:txBody>
          <a:bodyPr/>
          <a:lstStyle/>
          <a:p>
            <a:pPr algn="l" eaLnBrk="1" hangingPunct="1"/>
            <a:r>
              <a:rPr lang="en-US" sz="1800" b="1" smtClean="0"/>
              <a:t>Find the </a:t>
            </a:r>
            <a:r>
              <a:rPr lang="en-US" sz="1800" b="1" u="sng" smtClean="0"/>
              <a:t>vertex</a:t>
            </a:r>
            <a:r>
              <a:rPr lang="en-US" sz="1800" b="1" smtClean="0"/>
              <a:t> and the </a:t>
            </a:r>
            <a:r>
              <a:rPr lang="en-US" sz="1800" b="1" u="sng" smtClean="0"/>
              <a:t>x-intercepts </a:t>
            </a:r>
            <a:r>
              <a:rPr lang="en-US" sz="1800" b="1" smtClean="0"/>
              <a:t>( if there are any) of the graph. Then sketch the graph by hand Pg 510</a:t>
            </a:r>
          </a:p>
        </p:txBody>
      </p:sp>
      <p:sp>
        <p:nvSpPr>
          <p:cNvPr id="76802" name="Rectangle 3"/>
          <p:cNvSpPr>
            <a:spLocks noGrp="1" noChangeArrowheads="1"/>
          </p:cNvSpPr>
          <p:nvPr>
            <p:ph idx="1"/>
          </p:nvPr>
        </p:nvSpPr>
        <p:spPr>
          <a:xfrm>
            <a:off x="0" y="1066800"/>
            <a:ext cx="9144000" cy="4525963"/>
          </a:xfrm>
        </p:spPr>
        <p:txBody>
          <a:bodyPr/>
          <a:lstStyle/>
          <a:p>
            <a:pPr eaLnBrk="1" hangingPunct="1">
              <a:buFontTx/>
              <a:buNone/>
            </a:pPr>
            <a:r>
              <a:rPr lang="en-US" sz="1600" b="1" smtClean="0"/>
              <a:t>              3a)  y = x </a:t>
            </a:r>
            <a:r>
              <a:rPr lang="en-US" sz="1600" b="1" baseline="30000" smtClean="0">
                <a:cs typeface="Times New Roman" pitchFamily="18" charset="0"/>
              </a:rPr>
              <a:t>2  </a:t>
            </a:r>
            <a:r>
              <a:rPr lang="en-US" sz="1600" b="1" smtClean="0">
                <a:cs typeface="Times New Roman" pitchFamily="18" charset="0"/>
              </a:rPr>
              <a:t> - 16 = (x + 4) (x – 4)                    b) y =16 - </a:t>
            </a:r>
            <a:r>
              <a:rPr lang="en-US" sz="1600" b="1" smtClean="0"/>
              <a:t>x </a:t>
            </a:r>
            <a:r>
              <a:rPr lang="en-US" sz="1600" b="1" baseline="30000" smtClean="0">
                <a:cs typeface="Times New Roman" pitchFamily="18" charset="0"/>
              </a:rPr>
              <a:t>2 </a:t>
            </a:r>
            <a:r>
              <a:rPr lang="en-US" sz="1600" b="1" smtClean="0">
                <a:cs typeface="Times New Roman" pitchFamily="18" charset="0"/>
              </a:rPr>
              <a:t>= ( 4- x) (4 – x)</a:t>
            </a:r>
          </a:p>
          <a:p>
            <a:pPr eaLnBrk="1" hangingPunct="1">
              <a:buFontTx/>
              <a:buNone/>
            </a:pPr>
            <a:endParaRPr lang="en-US" sz="2400" b="1" baseline="30000" smtClean="0">
              <a:cs typeface="Times New Roman" pitchFamily="18" charset="0"/>
            </a:endParaRPr>
          </a:p>
          <a:p>
            <a:pPr eaLnBrk="1" hangingPunct="1">
              <a:buFontTx/>
              <a:buNone/>
            </a:pPr>
            <a:r>
              <a:rPr lang="en-US" b="1" smtClean="0">
                <a:cs typeface="Times New Roman" pitchFamily="18" charset="0"/>
              </a:rPr>
              <a:t>                              </a:t>
            </a:r>
          </a:p>
          <a:p>
            <a:pPr eaLnBrk="1" hangingPunct="1">
              <a:buFontTx/>
              <a:buNone/>
            </a:pPr>
            <a:endParaRPr lang="en-US" b="1" smtClean="0">
              <a:cs typeface="Times New Roman" pitchFamily="18" charset="0"/>
            </a:endParaRPr>
          </a:p>
          <a:p>
            <a:pPr eaLnBrk="1" hangingPunct="1">
              <a:buFontTx/>
              <a:buNone/>
            </a:pPr>
            <a:endParaRPr lang="en-US" b="1" smtClean="0">
              <a:cs typeface="Times New Roman" pitchFamily="18" charset="0"/>
            </a:endParaRPr>
          </a:p>
          <a:p>
            <a:pPr eaLnBrk="1" hangingPunct="1">
              <a:buFontTx/>
              <a:buNone/>
            </a:pPr>
            <a:endParaRPr lang="en-US" b="1" smtClean="0">
              <a:cs typeface="Times New Roman" pitchFamily="18" charset="0"/>
            </a:endParaRPr>
          </a:p>
          <a:p>
            <a:pPr eaLnBrk="1" hangingPunct="1">
              <a:buFontTx/>
              <a:buNone/>
            </a:pPr>
            <a:r>
              <a:rPr lang="en-US" sz="1800" b="1" smtClean="0">
                <a:cs typeface="Times New Roman" pitchFamily="18" charset="0"/>
              </a:rPr>
              <a:t>                     c) y =16x -  </a:t>
            </a:r>
            <a:r>
              <a:rPr lang="en-US" sz="1800" b="1" smtClean="0"/>
              <a:t>x </a:t>
            </a:r>
            <a:r>
              <a:rPr lang="en-US" sz="1800" b="1" baseline="30000" smtClean="0">
                <a:cs typeface="Times New Roman" pitchFamily="18" charset="0"/>
              </a:rPr>
              <a:t>2       </a:t>
            </a:r>
            <a:r>
              <a:rPr lang="en-US" sz="1800" b="1" smtClean="0">
                <a:cs typeface="Times New Roman" pitchFamily="18" charset="0"/>
              </a:rPr>
              <a:t>                                          d) y = </a:t>
            </a:r>
            <a:r>
              <a:rPr lang="en-US" sz="1800" b="1" smtClean="0"/>
              <a:t>x </a:t>
            </a:r>
            <a:r>
              <a:rPr lang="en-US" sz="1800" b="1" baseline="30000" smtClean="0">
                <a:cs typeface="Times New Roman" pitchFamily="18" charset="0"/>
              </a:rPr>
              <a:t>2  </a:t>
            </a:r>
            <a:r>
              <a:rPr lang="en-US" sz="1800" b="1" smtClean="0">
                <a:cs typeface="Times New Roman" pitchFamily="18" charset="0"/>
              </a:rPr>
              <a:t> - 16x</a:t>
            </a:r>
            <a:endParaRPr lang="en-US" sz="1800" b="1" smtClean="0"/>
          </a:p>
          <a:p>
            <a:pPr eaLnBrk="1" hangingPunct="1">
              <a:buFontTx/>
              <a:buNone/>
            </a:pPr>
            <a:endParaRPr lang="en-US" b="1" smtClean="0"/>
          </a:p>
        </p:txBody>
      </p:sp>
      <p:pic>
        <p:nvPicPr>
          <p:cNvPr id="76803" name="Picture 4"/>
          <p:cNvPicPr>
            <a:picLocks noChangeAspect="1" noChangeArrowheads="1"/>
          </p:cNvPicPr>
          <p:nvPr/>
        </p:nvPicPr>
        <p:blipFill>
          <a:blip r:embed="rId2" cstate="print"/>
          <a:srcRect/>
          <a:stretch>
            <a:fillRect/>
          </a:stretch>
        </p:blipFill>
        <p:spPr bwMode="auto">
          <a:xfrm>
            <a:off x="762000" y="1828800"/>
            <a:ext cx="2286000" cy="1547813"/>
          </a:xfrm>
          <a:prstGeom prst="rect">
            <a:avLst/>
          </a:prstGeom>
          <a:noFill/>
          <a:ln w="9525">
            <a:noFill/>
            <a:miter lim="800000"/>
            <a:headEnd/>
            <a:tailEnd/>
          </a:ln>
        </p:spPr>
      </p:pic>
      <p:pic>
        <p:nvPicPr>
          <p:cNvPr id="76804" name="Picture 5"/>
          <p:cNvPicPr>
            <a:picLocks noChangeAspect="1" noChangeArrowheads="1"/>
          </p:cNvPicPr>
          <p:nvPr/>
        </p:nvPicPr>
        <p:blipFill>
          <a:blip r:embed="rId3" cstate="print"/>
          <a:srcRect/>
          <a:stretch>
            <a:fillRect/>
          </a:stretch>
        </p:blipFill>
        <p:spPr bwMode="auto">
          <a:xfrm>
            <a:off x="5334000" y="1676400"/>
            <a:ext cx="2514600" cy="1701800"/>
          </a:xfrm>
          <a:prstGeom prst="rect">
            <a:avLst/>
          </a:prstGeom>
          <a:noFill/>
          <a:ln w="9525">
            <a:noFill/>
            <a:miter lim="800000"/>
            <a:headEnd/>
            <a:tailEnd/>
          </a:ln>
        </p:spPr>
      </p:pic>
      <p:pic>
        <p:nvPicPr>
          <p:cNvPr id="76805" name="Picture 6"/>
          <p:cNvPicPr>
            <a:picLocks noChangeAspect="1" noChangeArrowheads="1"/>
          </p:cNvPicPr>
          <p:nvPr/>
        </p:nvPicPr>
        <p:blipFill>
          <a:blip r:embed="rId4" cstate="print"/>
          <a:srcRect/>
          <a:stretch>
            <a:fillRect/>
          </a:stretch>
        </p:blipFill>
        <p:spPr bwMode="auto">
          <a:xfrm>
            <a:off x="838200" y="4910138"/>
            <a:ext cx="2286000" cy="1547812"/>
          </a:xfrm>
          <a:prstGeom prst="rect">
            <a:avLst/>
          </a:prstGeom>
          <a:noFill/>
          <a:ln w="9525">
            <a:noFill/>
            <a:miter lim="800000"/>
            <a:headEnd/>
            <a:tailEnd/>
          </a:ln>
        </p:spPr>
      </p:pic>
      <p:pic>
        <p:nvPicPr>
          <p:cNvPr id="76806" name="Picture 7"/>
          <p:cNvPicPr>
            <a:picLocks noChangeAspect="1" noChangeArrowheads="1"/>
          </p:cNvPicPr>
          <p:nvPr/>
        </p:nvPicPr>
        <p:blipFill>
          <a:blip r:embed="rId5" cstate="print"/>
          <a:srcRect/>
          <a:stretch>
            <a:fillRect/>
          </a:stretch>
        </p:blipFill>
        <p:spPr bwMode="auto">
          <a:xfrm>
            <a:off x="5486400" y="4953000"/>
            <a:ext cx="2209800" cy="1495425"/>
          </a:xfrm>
          <a:prstGeom prst="rect">
            <a:avLst/>
          </a:prstGeom>
          <a:noFill/>
          <a:ln w="9525">
            <a:noFill/>
            <a:miter lim="800000"/>
            <a:headEnd/>
            <a:tailEnd/>
          </a:ln>
        </p:spPr>
      </p:pic>
      <p:sp>
        <p:nvSpPr>
          <p:cNvPr id="76807" name="Text Box 8"/>
          <p:cNvSpPr txBox="1">
            <a:spLocks noChangeArrowheads="1"/>
          </p:cNvSpPr>
          <p:nvPr/>
        </p:nvSpPr>
        <p:spPr bwMode="auto">
          <a:xfrm>
            <a:off x="898525" y="2474913"/>
            <a:ext cx="6953250" cy="1190625"/>
          </a:xfrm>
          <a:prstGeom prst="rect">
            <a:avLst/>
          </a:prstGeom>
          <a:noFill/>
          <a:ln w="9525">
            <a:noFill/>
            <a:miter lim="800000"/>
            <a:headEnd/>
            <a:tailEnd/>
          </a:ln>
        </p:spPr>
        <p:txBody>
          <a:bodyPr wrap="none">
            <a:spAutoFit/>
          </a:bodyPr>
          <a:lstStyle/>
          <a:p>
            <a:r>
              <a:rPr lang="en-US"/>
              <a:t>-4, 0)              (4, 0)                                       -4, 0)                    (4, 0)</a:t>
            </a:r>
          </a:p>
          <a:p>
            <a:endParaRPr lang="en-US"/>
          </a:p>
          <a:p>
            <a:endParaRPr lang="en-US"/>
          </a:p>
          <a:p>
            <a:r>
              <a:rPr lang="en-US"/>
              <a:t>             (0, -16)                              </a:t>
            </a:r>
          </a:p>
        </p:txBody>
      </p:sp>
      <p:sp>
        <p:nvSpPr>
          <p:cNvPr id="76808" name="Text Box 9"/>
          <p:cNvSpPr txBox="1">
            <a:spLocks noChangeArrowheads="1"/>
          </p:cNvSpPr>
          <p:nvPr/>
        </p:nvSpPr>
        <p:spPr bwMode="auto">
          <a:xfrm>
            <a:off x="6918325" y="1789113"/>
            <a:ext cx="844550" cy="366712"/>
          </a:xfrm>
          <a:prstGeom prst="rect">
            <a:avLst/>
          </a:prstGeom>
          <a:noFill/>
          <a:ln w="9525">
            <a:noFill/>
            <a:miter lim="800000"/>
            <a:headEnd/>
            <a:tailEnd/>
          </a:ln>
        </p:spPr>
        <p:txBody>
          <a:bodyPr wrap="none">
            <a:spAutoFit/>
          </a:bodyPr>
          <a:lstStyle/>
          <a:p>
            <a:r>
              <a:rPr lang="en-US"/>
              <a:t>(0, 16)</a:t>
            </a:r>
          </a:p>
        </p:txBody>
      </p:sp>
      <p:sp>
        <p:nvSpPr>
          <p:cNvPr id="76809" name="Text Box 10"/>
          <p:cNvSpPr txBox="1">
            <a:spLocks noChangeArrowheads="1"/>
          </p:cNvSpPr>
          <p:nvPr/>
        </p:nvSpPr>
        <p:spPr bwMode="auto">
          <a:xfrm>
            <a:off x="1066800" y="6550025"/>
            <a:ext cx="1812925" cy="307975"/>
          </a:xfrm>
          <a:prstGeom prst="rect">
            <a:avLst/>
          </a:prstGeom>
          <a:noFill/>
          <a:ln w="9525">
            <a:noFill/>
            <a:miter lim="800000"/>
            <a:headEnd/>
            <a:tailEnd/>
          </a:ln>
        </p:spPr>
        <p:txBody>
          <a:bodyPr wrap="none">
            <a:spAutoFit/>
          </a:bodyPr>
          <a:lstStyle/>
          <a:p>
            <a:r>
              <a:rPr lang="en-US" sz="1400"/>
              <a:t>(0, 0)              (16, 0)</a:t>
            </a:r>
          </a:p>
        </p:txBody>
      </p:sp>
      <p:sp>
        <p:nvSpPr>
          <p:cNvPr id="76810" name="Text Box 11"/>
          <p:cNvSpPr txBox="1">
            <a:spLocks noChangeArrowheads="1"/>
          </p:cNvSpPr>
          <p:nvPr/>
        </p:nvSpPr>
        <p:spPr bwMode="auto">
          <a:xfrm>
            <a:off x="2057400" y="5105400"/>
            <a:ext cx="5649913" cy="369888"/>
          </a:xfrm>
          <a:prstGeom prst="rect">
            <a:avLst/>
          </a:prstGeom>
          <a:noFill/>
          <a:ln w="9525">
            <a:noFill/>
            <a:miter lim="800000"/>
            <a:headEnd/>
            <a:tailEnd/>
          </a:ln>
        </p:spPr>
        <p:txBody>
          <a:bodyPr wrap="none">
            <a:spAutoFit/>
          </a:bodyPr>
          <a:lstStyle/>
          <a:p>
            <a:r>
              <a:rPr lang="en-US"/>
              <a:t>(8, 64)                                            </a:t>
            </a:r>
            <a:r>
              <a:rPr lang="en-US" sz="1400"/>
              <a:t>(0, 0)                      (16, 0)</a:t>
            </a:r>
          </a:p>
        </p:txBody>
      </p:sp>
      <p:sp>
        <p:nvSpPr>
          <p:cNvPr id="76811" name="Text Box 12"/>
          <p:cNvSpPr txBox="1">
            <a:spLocks noChangeArrowheads="1"/>
          </p:cNvSpPr>
          <p:nvPr/>
        </p:nvSpPr>
        <p:spPr bwMode="auto">
          <a:xfrm>
            <a:off x="6689725" y="6056313"/>
            <a:ext cx="760413" cy="307975"/>
          </a:xfrm>
          <a:prstGeom prst="rect">
            <a:avLst/>
          </a:prstGeom>
          <a:noFill/>
          <a:ln w="9525">
            <a:noFill/>
            <a:miter lim="800000"/>
            <a:headEnd/>
            <a:tailEnd/>
          </a:ln>
        </p:spPr>
        <p:txBody>
          <a:bodyPr wrap="none">
            <a:spAutoFit/>
          </a:bodyPr>
          <a:lstStyle/>
          <a:p>
            <a:r>
              <a:rPr lang="en-US" sz="1400"/>
              <a:t>(8, -64)</a:t>
            </a:r>
          </a:p>
        </p:txBody>
      </p:sp>
      <p:sp>
        <p:nvSpPr>
          <p:cNvPr id="76812" name="Line 13"/>
          <p:cNvSpPr>
            <a:spLocks noChangeShapeType="1"/>
          </p:cNvSpPr>
          <p:nvPr/>
        </p:nvSpPr>
        <p:spPr bwMode="auto">
          <a:xfrm flipH="1" flipV="1">
            <a:off x="1981200" y="3200400"/>
            <a:ext cx="152400" cy="228600"/>
          </a:xfrm>
          <a:prstGeom prst="line">
            <a:avLst/>
          </a:prstGeom>
          <a:noFill/>
          <a:ln w="9525">
            <a:solidFill>
              <a:schemeClr val="tx1"/>
            </a:solidFill>
            <a:round/>
            <a:headEnd/>
            <a:tailEnd type="triangle" w="med" len="med"/>
          </a:ln>
        </p:spPr>
        <p:txBody>
          <a:bodyPr/>
          <a:lstStyle/>
          <a:p>
            <a:endParaRPr lang="en-US"/>
          </a:p>
        </p:txBody>
      </p:sp>
      <p:sp>
        <p:nvSpPr>
          <p:cNvPr id="76813" name="Line 14"/>
          <p:cNvSpPr>
            <a:spLocks noChangeShapeType="1"/>
          </p:cNvSpPr>
          <p:nvPr/>
        </p:nvSpPr>
        <p:spPr bwMode="auto">
          <a:xfrm flipH="1">
            <a:off x="6705600" y="1828800"/>
            <a:ext cx="304800" cy="76200"/>
          </a:xfrm>
          <a:prstGeom prst="line">
            <a:avLst/>
          </a:prstGeom>
          <a:noFill/>
          <a:ln w="9525">
            <a:solidFill>
              <a:schemeClr val="tx1"/>
            </a:solidFill>
            <a:round/>
            <a:headEnd/>
            <a:tailEnd type="triangle" w="med" len="med"/>
          </a:ln>
        </p:spPr>
        <p:txBody>
          <a:bodyPr/>
          <a:lstStyle/>
          <a:p>
            <a:endParaRPr lang="en-US"/>
          </a:p>
        </p:txBody>
      </p:sp>
      <p:sp>
        <p:nvSpPr>
          <p:cNvPr id="76814" name="Line 15"/>
          <p:cNvSpPr>
            <a:spLocks noChangeShapeType="1"/>
          </p:cNvSpPr>
          <p:nvPr/>
        </p:nvSpPr>
        <p:spPr bwMode="auto">
          <a:xfrm flipH="1">
            <a:off x="1828800" y="5105400"/>
            <a:ext cx="304800" cy="76200"/>
          </a:xfrm>
          <a:prstGeom prst="line">
            <a:avLst/>
          </a:prstGeom>
          <a:noFill/>
          <a:ln w="9525">
            <a:solidFill>
              <a:schemeClr val="tx1"/>
            </a:solidFill>
            <a:round/>
            <a:headEnd/>
            <a:tailEnd type="triangle" w="med" len="med"/>
          </a:ln>
        </p:spPr>
        <p:txBody>
          <a:bodyPr/>
          <a:lstStyle/>
          <a:p>
            <a:endParaRPr lang="en-US"/>
          </a:p>
        </p:txBody>
      </p:sp>
      <p:sp>
        <p:nvSpPr>
          <p:cNvPr id="76815" name="Line 16"/>
          <p:cNvSpPr>
            <a:spLocks noChangeShapeType="1"/>
          </p:cNvSpPr>
          <p:nvPr/>
        </p:nvSpPr>
        <p:spPr bwMode="auto">
          <a:xfrm flipH="1" flipV="1">
            <a:off x="6477000" y="6172200"/>
            <a:ext cx="152400" cy="152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304800" y="381000"/>
            <a:ext cx="8229600" cy="1143000"/>
          </a:xfrm>
        </p:spPr>
        <p:txBody>
          <a:bodyPr/>
          <a:lstStyle/>
          <a:p>
            <a:pPr algn="l" eaLnBrk="1" hangingPunct="1"/>
            <a:r>
              <a:rPr lang="en-US" sz="1600" b="1" smtClean="0"/>
              <a:t>10. The annual increase, I, in the deer population in a national park depends on the size , x, of the population that year according to the formula</a:t>
            </a:r>
            <a:br>
              <a:rPr lang="en-US" sz="1600" b="1" smtClean="0"/>
            </a:br>
            <a:r>
              <a:rPr lang="en-US" sz="1600" b="1" smtClean="0"/>
              <a:t>I = 1.2x – 0.0002x</a:t>
            </a:r>
            <a:r>
              <a:rPr lang="en-US" sz="1600" b="1" baseline="30000" smtClean="0"/>
              <a:t>2</a:t>
            </a:r>
            <a:br>
              <a:rPr lang="en-US" sz="1600" b="1" baseline="30000" smtClean="0"/>
            </a:br>
            <a:r>
              <a:rPr lang="en-US" sz="1600" b="1" baseline="30000" smtClean="0"/>
              <a:t/>
            </a:r>
            <a:br>
              <a:rPr lang="en-US" sz="1600" b="1" baseline="30000" smtClean="0"/>
            </a:br>
            <a:r>
              <a:rPr lang="en-US" sz="1600" b="1" smtClean="0"/>
              <a:t>a) Find the vertex of the graph. What does it tell us about the deer population?</a:t>
            </a:r>
            <a:br>
              <a:rPr lang="en-US" sz="1600" b="1" smtClean="0"/>
            </a:br>
            <a:r>
              <a:rPr lang="en-US" sz="1600" b="1" smtClean="0"/>
              <a:t>b) Sketch the graph 0&lt; x &lt; 7000</a:t>
            </a:r>
            <a:br>
              <a:rPr lang="en-US" sz="1600" b="1" smtClean="0"/>
            </a:br>
            <a:r>
              <a:rPr lang="en-US" sz="1600" b="1" smtClean="0"/>
              <a:t>c) For what values of x does the deer population decrease rather than increase ? Suggest a reason why the population might decrease</a:t>
            </a:r>
          </a:p>
        </p:txBody>
      </p:sp>
      <p:pic>
        <p:nvPicPr>
          <p:cNvPr id="77826" name="Picture 4"/>
          <p:cNvPicPr>
            <a:picLocks noGrp="1" noChangeAspect="1" noChangeArrowheads="1"/>
          </p:cNvPicPr>
          <p:nvPr>
            <p:ph idx="1"/>
          </p:nvPr>
        </p:nvPicPr>
        <p:blipFill>
          <a:blip r:embed="rId2" cstate="print"/>
          <a:srcRect/>
          <a:stretch>
            <a:fillRect/>
          </a:stretch>
        </p:blipFill>
        <p:spPr>
          <a:xfrm>
            <a:off x="1676400" y="2209800"/>
            <a:ext cx="2438400" cy="1651000"/>
          </a:xfrm>
        </p:spPr>
      </p:pic>
      <p:sp>
        <p:nvSpPr>
          <p:cNvPr id="77827" name="Text Box 5"/>
          <p:cNvSpPr txBox="1">
            <a:spLocks noChangeArrowheads="1"/>
          </p:cNvSpPr>
          <p:nvPr/>
        </p:nvSpPr>
        <p:spPr bwMode="auto">
          <a:xfrm>
            <a:off x="1828800" y="3429000"/>
            <a:ext cx="1477963" cy="274638"/>
          </a:xfrm>
          <a:prstGeom prst="rect">
            <a:avLst/>
          </a:prstGeom>
          <a:noFill/>
          <a:ln w="9525">
            <a:noFill/>
            <a:miter lim="800000"/>
            <a:headEnd/>
            <a:tailEnd/>
          </a:ln>
        </p:spPr>
        <p:txBody>
          <a:bodyPr wrap="none">
            <a:spAutoFit/>
          </a:bodyPr>
          <a:lstStyle/>
          <a:p>
            <a:r>
              <a:rPr lang="en-US" sz="1200" b="1"/>
              <a:t>X= 3000   y = 1800</a:t>
            </a:r>
          </a:p>
        </p:txBody>
      </p:sp>
      <p:sp>
        <p:nvSpPr>
          <p:cNvPr id="77828" name="Text Box 6"/>
          <p:cNvSpPr txBox="1">
            <a:spLocks noChangeArrowheads="1"/>
          </p:cNvSpPr>
          <p:nvPr/>
        </p:nvSpPr>
        <p:spPr bwMode="auto">
          <a:xfrm>
            <a:off x="2590800" y="2286000"/>
            <a:ext cx="273050" cy="366713"/>
          </a:xfrm>
          <a:prstGeom prst="rect">
            <a:avLst/>
          </a:prstGeom>
          <a:noFill/>
          <a:ln w="9525">
            <a:noFill/>
            <a:miter lim="800000"/>
            <a:headEnd/>
            <a:tailEnd/>
          </a:ln>
        </p:spPr>
        <p:txBody>
          <a:bodyPr wrap="none">
            <a:spAutoFit/>
          </a:bodyPr>
          <a:lstStyle/>
          <a:p>
            <a:r>
              <a:rPr lang="en-US"/>
              <a:t>*</a:t>
            </a:r>
          </a:p>
        </p:txBody>
      </p:sp>
      <p:sp>
        <p:nvSpPr>
          <p:cNvPr id="77829" name="Text Box 7"/>
          <p:cNvSpPr txBox="1">
            <a:spLocks noChangeArrowheads="1"/>
          </p:cNvSpPr>
          <p:nvPr/>
        </p:nvSpPr>
        <p:spPr bwMode="auto">
          <a:xfrm>
            <a:off x="0" y="4038600"/>
            <a:ext cx="7050088" cy="2246313"/>
          </a:xfrm>
          <a:prstGeom prst="rect">
            <a:avLst/>
          </a:prstGeom>
          <a:noFill/>
          <a:ln w="9525">
            <a:noFill/>
            <a:miter lim="800000"/>
            <a:headEnd/>
            <a:tailEnd/>
          </a:ln>
        </p:spPr>
        <p:txBody>
          <a:bodyPr wrap="none">
            <a:spAutoFit/>
          </a:bodyPr>
          <a:lstStyle/>
          <a:p>
            <a:pPr marL="342900" indent="-342900">
              <a:buFontTx/>
              <a:buAutoNum type="alphaLcParenR"/>
            </a:pPr>
            <a:r>
              <a:rPr lang="en-US" sz="1400"/>
              <a:t>a = -0.0002 and b = 1.2, so the </a:t>
            </a:r>
            <a:r>
              <a:rPr lang="en-US" sz="1400" u="sng"/>
              <a:t>x-coordinate of the vertex</a:t>
            </a:r>
            <a:r>
              <a:rPr lang="en-US" sz="1400"/>
              <a:t> is </a:t>
            </a:r>
          </a:p>
          <a:p>
            <a:pPr marL="342900" indent="-342900">
              <a:buFontTx/>
              <a:buAutoNum type="alphaLcParenR"/>
            </a:pPr>
            <a:r>
              <a:rPr lang="en-US" sz="1400"/>
              <a:t>x</a:t>
            </a:r>
            <a:r>
              <a:rPr lang="en-US" sz="1400" b="1" i="1" baseline="-25000"/>
              <a:t>v</a:t>
            </a:r>
            <a:r>
              <a:rPr lang="en-US" sz="1400"/>
              <a:t>  = -b/2a = -1.2/2(-0.0002) = 3000</a:t>
            </a:r>
          </a:p>
          <a:p>
            <a:pPr marL="342900" indent="-342900">
              <a:buFontTx/>
              <a:buAutoNum type="alphaLcParenR"/>
            </a:pPr>
            <a:endParaRPr lang="en-US" sz="1400"/>
          </a:p>
          <a:p>
            <a:pPr marL="342900" indent="-342900">
              <a:buFontTx/>
              <a:buAutoNum type="alphaLcParenR"/>
            </a:pPr>
            <a:r>
              <a:rPr lang="en-US" sz="1400"/>
              <a:t>The </a:t>
            </a:r>
            <a:r>
              <a:rPr lang="en-US" sz="1400" u="sng"/>
              <a:t>y coordinate</a:t>
            </a:r>
            <a:r>
              <a:rPr lang="en-US" sz="1400"/>
              <a:t> is </a:t>
            </a:r>
          </a:p>
          <a:p>
            <a:pPr marL="342900" indent="-342900"/>
            <a:r>
              <a:rPr lang="en-US" sz="1400"/>
              <a:t>y</a:t>
            </a:r>
            <a:r>
              <a:rPr lang="en-US" sz="1400" b="1" i="1" baseline="-25000"/>
              <a:t>v</a:t>
            </a:r>
            <a:r>
              <a:rPr lang="en-US" sz="1400"/>
              <a:t>  = 1.2( 3000) – 0.0002( 3000)2 = 1800</a:t>
            </a:r>
          </a:p>
          <a:p>
            <a:pPr marL="342900" indent="-342900"/>
            <a:r>
              <a:rPr lang="en-US" sz="1400"/>
              <a:t>The </a:t>
            </a:r>
            <a:r>
              <a:rPr lang="en-US" sz="1400" u="sng"/>
              <a:t>vertex</a:t>
            </a:r>
            <a:r>
              <a:rPr lang="en-US" sz="1400"/>
              <a:t> is ( 3000, 1800). The </a:t>
            </a:r>
            <a:r>
              <a:rPr lang="en-US" sz="1400" u="sng"/>
              <a:t>largest annual increase</a:t>
            </a:r>
            <a:r>
              <a:rPr lang="en-US" sz="1400"/>
              <a:t> in the deer population is </a:t>
            </a:r>
          </a:p>
          <a:p>
            <a:pPr marL="342900" indent="-342900"/>
            <a:r>
              <a:rPr lang="en-US" sz="1400"/>
              <a:t>1800 deer/yr, and this occurs for a deer population of 3000</a:t>
            </a:r>
          </a:p>
          <a:p>
            <a:pPr marL="342900" indent="-342900"/>
            <a:r>
              <a:rPr lang="en-US" sz="1400"/>
              <a:t>d) The </a:t>
            </a:r>
            <a:r>
              <a:rPr lang="en-US" sz="1400" u="sng"/>
              <a:t>deer population decreases</a:t>
            </a:r>
            <a:r>
              <a:rPr lang="en-US" sz="1400"/>
              <a:t> for x&gt; 1800. If the population decreases for x&gt; 1800.</a:t>
            </a:r>
          </a:p>
          <a:p>
            <a:pPr marL="342900" indent="-342900"/>
            <a:r>
              <a:rPr lang="en-US" sz="1400"/>
              <a:t> If the </a:t>
            </a:r>
            <a:r>
              <a:rPr lang="en-US" sz="1400" u="sng"/>
              <a:t>population becomes too large</a:t>
            </a:r>
            <a:r>
              <a:rPr lang="en-US" sz="1400"/>
              <a:t>, its supply of food may be adequate or it may </a:t>
            </a:r>
          </a:p>
          <a:p>
            <a:pPr marL="342900" indent="-342900"/>
            <a:r>
              <a:rPr lang="en-US" sz="1400"/>
              <a:t>become easy prey for its predators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57200" y="274638"/>
            <a:ext cx="8229600" cy="868362"/>
          </a:xfrm>
        </p:spPr>
        <p:txBody>
          <a:bodyPr/>
          <a:lstStyle/>
          <a:p>
            <a:pPr eaLnBrk="1" hangingPunct="1"/>
            <a:r>
              <a:rPr lang="en-US" sz="2400" b="1" smtClean="0"/>
              <a:t>21. a) Find the coordinates of the intercepts and the vertex</a:t>
            </a:r>
            <a:br>
              <a:rPr lang="en-US" sz="2400" b="1" smtClean="0"/>
            </a:br>
            <a:r>
              <a:rPr lang="en-US" sz="2400" b="1" smtClean="0"/>
              <a:t>b) Sketch the graph</a:t>
            </a:r>
          </a:p>
        </p:txBody>
      </p:sp>
      <p:sp>
        <p:nvSpPr>
          <p:cNvPr id="78850" name="Rectangle 3"/>
          <p:cNvSpPr>
            <a:spLocks noGrp="1" noChangeArrowheads="1"/>
          </p:cNvSpPr>
          <p:nvPr>
            <p:ph idx="1"/>
          </p:nvPr>
        </p:nvSpPr>
        <p:spPr>
          <a:xfrm>
            <a:off x="304800" y="1066800"/>
            <a:ext cx="8229600" cy="4525963"/>
          </a:xfrm>
        </p:spPr>
        <p:txBody>
          <a:bodyPr/>
          <a:lstStyle/>
          <a:p>
            <a:pPr eaLnBrk="1" hangingPunct="1">
              <a:buFontTx/>
              <a:buNone/>
            </a:pPr>
            <a:r>
              <a:rPr lang="en-US" sz="1400" b="1" smtClean="0"/>
              <a:t>y = x</a:t>
            </a:r>
            <a:r>
              <a:rPr lang="en-US" sz="1400" b="1" baseline="30000" smtClean="0"/>
              <a:t>2</a:t>
            </a:r>
            <a:r>
              <a:rPr lang="en-US" sz="1400" b="1" smtClean="0"/>
              <a:t> + 4x + 7, a= 1, b= 4 and c = 7. The vertex is where </a:t>
            </a:r>
          </a:p>
          <a:p>
            <a:pPr eaLnBrk="1" hangingPunct="1">
              <a:buFontTx/>
              <a:buNone/>
            </a:pPr>
            <a:r>
              <a:rPr lang="en-US" sz="1400" b="1" smtClean="0"/>
              <a:t>x = - 4/ 2(1) = -2</a:t>
            </a:r>
          </a:p>
          <a:p>
            <a:pPr eaLnBrk="1" hangingPunct="1">
              <a:buFontTx/>
              <a:buNone/>
            </a:pPr>
            <a:r>
              <a:rPr lang="en-US" sz="1400" b="1" smtClean="0"/>
              <a:t>When x = -2 </a:t>
            </a:r>
          </a:p>
          <a:p>
            <a:pPr eaLnBrk="1" hangingPunct="1">
              <a:buFontTx/>
              <a:buNone/>
            </a:pPr>
            <a:r>
              <a:rPr lang="en-US" sz="1400" b="1" smtClean="0"/>
              <a:t>y = ( -2) 2 + 4(-2) + 7 = 3</a:t>
            </a:r>
          </a:p>
          <a:p>
            <a:pPr eaLnBrk="1" hangingPunct="1">
              <a:buFontTx/>
              <a:buNone/>
            </a:pPr>
            <a:r>
              <a:rPr lang="en-US" sz="1400" b="1" smtClean="0"/>
              <a:t>So the vertex is at ( -2, 3) . The </a:t>
            </a:r>
            <a:r>
              <a:rPr lang="en-US" sz="1400" b="1" u="sng" smtClean="0"/>
              <a:t>y-intercept </a:t>
            </a:r>
            <a:r>
              <a:rPr lang="en-US" sz="1400" b="1" smtClean="0"/>
              <a:t>is at ( 0, 7) . Note that the parabola open</a:t>
            </a:r>
          </a:p>
          <a:p>
            <a:pPr eaLnBrk="1" hangingPunct="1">
              <a:buFontTx/>
              <a:buNone/>
            </a:pPr>
            <a:r>
              <a:rPr lang="en-US" sz="1400" b="1" smtClean="0"/>
              <a:t>upward since a &gt; 0 and that the vertex is above the x-axis. Therefore </a:t>
            </a:r>
            <a:r>
              <a:rPr lang="en-US" sz="1400" b="1" u="sng" smtClean="0"/>
              <a:t>there are no</a:t>
            </a:r>
          </a:p>
          <a:p>
            <a:pPr eaLnBrk="1" hangingPunct="1">
              <a:buFontTx/>
              <a:buNone/>
            </a:pPr>
            <a:r>
              <a:rPr lang="en-US" sz="1400" b="1" u="sng" smtClean="0"/>
              <a:t>x-intercepts</a:t>
            </a:r>
          </a:p>
          <a:p>
            <a:pPr eaLnBrk="1" hangingPunct="1">
              <a:buFontTx/>
              <a:buNone/>
            </a:pPr>
            <a:endParaRPr lang="en-US" sz="1600" b="1" u="sng" smtClean="0"/>
          </a:p>
          <a:p>
            <a:pPr eaLnBrk="1" hangingPunct="1">
              <a:buFontTx/>
              <a:buNone/>
            </a:pPr>
            <a:r>
              <a:rPr lang="en-US" sz="1600" b="1" smtClean="0"/>
              <a:t>b,c </a:t>
            </a:r>
          </a:p>
          <a:p>
            <a:pPr eaLnBrk="1" hangingPunct="1">
              <a:buFontTx/>
              <a:buNone/>
            </a:pPr>
            <a:endParaRPr lang="en-US" sz="1600" b="1" smtClean="0"/>
          </a:p>
          <a:p>
            <a:pPr eaLnBrk="1" hangingPunct="1">
              <a:buFontTx/>
              <a:buNone/>
            </a:pPr>
            <a:endParaRPr lang="en-US" sz="1600" b="1" smtClean="0"/>
          </a:p>
        </p:txBody>
      </p:sp>
      <p:pic>
        <p:nvPicPr>
          <p:cNvPr id="78851" name="Picture 4"/>
          <p:cNvPicPr>
            <a:picLocks noChangeAspect="1" noChangeArrowheads="1"/>
          </p:cNvPicPr>
          <p:nvPr/>
        </p:nvPicPr>
        <p:blipFill>
          <a:blip r:embed="rId2" cstate="print"/>
          <a:srcRect/>
          <a:stretch>
            <a:fillRect/>
          </a:stretch>
        </p:blipFill>
        <p:spPr bwMode="auto">
          <a:xfrm>
            <a:off x="2590800" y="3384550"/>
            <a:ext cx="2514600" cy="1701800"/>
          </a:xfrm>
          <a:prstGeom prst="rect">
            <a:avLst/>
          </a:prstGeom>
          <a:noFill/>
          <a:ln w="9525">
            <a:noFill/>
            <a:miter lim="800000"/>
            <a:headEnd/>
            <a:tailEnd/>
          </a:ln>
        </p:spPr>
      </p:pic>
      <p:sp>
        <p:nvSpPr>
          <p:cNvPr id="78852" name="Text Box 5"/>
          <p:cNvSpPr txBox="1">
            <a:spLocks noChangeArrowheads="1"/>
          </p:cNvSpPr>
          <p:nvPr/>
        </p:nvSpPr>
        <p:spPr bwMode="auto">
          <a:xfrm>
            <a:off x="3184525" y="4224338"/>
            <a:ext cx="1260475" cy="274637"/>
          </a:xfrm>
          <a:prstGeom prst="rect">
            <a:avLst/>
          </a:prstGeom>
          <a:noFill/>
          <a:ln w="9525">
            <a:noFill/>
            <a:miter lim="800000"/>
            <a:headEnd/>
            <a:tailEnd/>
          </a:ln>
        </p:spPr>
        <p:txBody>
          <a:bodyPr wrap="none">
            <a:spAutoFit/>
          </a:bodyPr>
          <a:lstStyle/>
          <a:p>
            <a:r>
              <a:rPr lang="en-US" sz="1200"/>
              <a:t>-4                    4</a:t>
            </a:r>
          </a:p>
        </p:txBody>
      </p:sp>
      <p:sp>
        <p:nvSpPr>
          <p:cNvPr id="78853" name="Text Box 6"/>
          <p:cNvSpPr txBox="1">
            <a:spLocks noChangeArrowheads="1"/>
          </p:cNvSpPr>
          <p:nvPr/>
        </p:nvSpPr>
        <p:spPr bwMode="auto">
          <a:xfrm>
            <a:off x="3565525" y="3386138"/>
            <a:ext cx="268288" cy="274637"/>
          </a:xfrm>
          <a:prstGeom prst="rect">
            <a:avLst/>
          </a:prstGeom>
          <a:noFill/>
          <a:ln w="9525">
            <a:noFill/>
            <a:miter lim="800000"/>
            <a:headEnd/>
            <a:tailEnd/>
          </a:ln>
        </p:spPr>
        <p:txBody>
          <a:bodyPr wrap="none">
            <a:spAutoFit/>
          </a:bodyPr>
          <a:lstStyle/>
          <a:p>
            <a:r>
              <a:rPr lang="en-US" sz="1200"/>
              <a:t>8</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457200" y="274638"/>
            <a:ext cx="8229600" cy="868362"/>
          </a:xfrm>
        </p:spPr>
        <p:txBody>
          <a:bodyPr/>
          <a:lstStyle/>
          <a:p>
            <a:pPr algn="l" eaLnBrk="1" hangingPunct="1"/>
            <a:r>
              <a:rPr lang="en-US" sz="1800" smtClean="0"/>
              <a:t> </a:t>
            </a:r>
            <a:r>
              <a:rPr lang="en-US" sz="2000" b="1" smtClean="0"/>
              <a:t>Use the </a:t>
            </a:r>
            <a:r>
              <a:rPr lang="en-US" sz="2000" b="1" u="sng" smtClean="0"/>
              <a:t>discriminant</a:t>
            </a:r>
            <a:r>
              <a:rPr lang="en-US" sz="2000" b="1" smtClean="0"/>
              <a:t>  to determine the </a:t>
            </a:r>
            <a:r>
              <a:rPr lang="en-US" sz="2000" b="1" u="sng" smtClean="0"/>
              <a:t>nature of the solutions</a:t>
            </a:r>
            <a:r>
              <a:rPr lang="en-US" sz="2000" b="1" smtClean="0"/>
              <a:t> of each equation and by factoring</a:t>
            </a:r>
          </a:p>
        </p:txBody>
      </p:sp>
      <p:sp>
        <p:nvSpPr>
          <p:cNvPr id="79874" name="Rectangle 3"/>
          <p:cNvSpPr>
            <a:spLocks noGrp="1" noChangeArrowheads="1"/>
          </p:cNvSpPr>
          <p:nvPr>
            <p:ph idx="1"/>
          </p:nvPr>
        </p:nvSpPr>
        <p:spPr>
          <a:xfrm>
            <a:off x="152400" y="1524000"/>
            <a:ext cx="8839200" cy="4525963"/>
          </a:xfrm>
        </p:spPr>
        <p:txBody>
          <a:bodyPr/>
          <a:lstStyle/>
          <a:p>
            <a:pPr marL="609600" indent="-609600" eaLnBrk="1" hangingPunct="1">
              <a:buNone/>
            </a:pPr>
            <a:r>
              <a:rPr lang="en-US" sz="1600" dirty="0" smtClean="0"/>
              <a:t>30. 4x</a:t>
            </a:r>
            <a:r>
              <a:rPr lang="en-US" sz="1600" baseline="30000" dirty="0" smtClean="0"/>
              <a:t>2</a:t>
            </a:r>
            <a:r>
              <a:rPr lang="en-US" sz="1600" dirty="0" smtClean="0"/>
              <a:t> </a:t>
            </a:r>
            <a:r>
              <a:rPr lang="en-US" sz="1600" dirty="0" smtClean="0"/>
              <a:t>+ 23x = 19                                           </a:t>
            </a:r>
            <a:r>
              <a:rPr lang="en-US" sz="1600" dirty="0" smtClean="0"/>
              <a:t>      36</a:t>
            </a:r>
            <a:r>
              <a:rPr lang="en-US" sz="1600" dirty="0" smtClean="0"/>
              <a:t>.     6x</a:t>
            </a:r>
            <a:r>
              <a:rPr lang="en-US" sz="1600" baseline="30000" dirty="0" smtClean="0"/>
              <a:t>2</a:t>
            </a:r>
            <a:r>
              <a:rPr lang="en-US" sz="1600" dirty="0" smtClean="0"/>
              <a:t> – 11x – 7 = 0</a:t>
            </a:r>
          </a:p>
          <a:p>
            <a:pPr marL="609600" indent="-609600" eaLnBrk="1" hangingPunct="1">
              <a:buFontTx/>
              <a:buNone/>
            </a:pPr>
            <a:r>
              <a:rPr lang="en-US" sz="1600" dirty="0" smtClean="0"/>
              <a:t> </a:t>
            </a:r>
            <a:r>
              <a:rPr lang="en-US" sz="1600" dirty="0" smtClean="0"/>
              <a:t>      4x</a:t>
            </a:r>
            <a:r>
              <a:rPr lang="en-US" sz="1600" baseline="30000" dirty="0" smtClean="0"/>
              <a:t>2</a:t>
            </a:r>
            <a:r>
              <a:rPr lang="en-US" sz="1600" dirty="0" smtClean="0"/>
              <a:t> </a:t>
            </a:r>
            <a:r>
              <a:rPr lang="en-US" sz="1600" dirty="0" smtClean="0"/>
              <a:t>+ 23x – 19 = 0                                                 D = b</a:t>
            </a:r>
            <a:r>
              <a:rPr lang="en-US" sz="1600" baseline="30000" dirty="0" smtClean="0"/>
              <a:t>2</a:t>
            </a:r>
            <a:r>
              <a:rPr lang="en-US" sz="1600" dirty="0" smtClean="0"/>
              <a:t> – 4ac = ( -11)</a:t>
            </a:r>
            <a:r>
              <a:rPr lang="en-US" sz="1600" baseline="30000" dirty="0" smtClean="0"/>
              <a:t> 2</a:t>
            </a:r>
            <a:r>
              <a:rPr lang="en-US" sz="1600" dirty="0" smtClean="0"/>
              <a:t> – 4(6)(-7) = 289     </a:t>
            </a:r>
          </a:p>
          <a:p>
            <a:pPr marL="609600" indent="-609600" eaLnBrk="1" hangingPunct="1">
              <a:buFontTx/>
              <a:buNone/>
            </a:pPr>
            <a:r>
              <a:rPr lang="en-US" sz="1600" dirty="0" smtClean="0"/>
              <a:t>                                                                                                                                   &gt; 0</a:t>
            </a:r>
          </a:p>
          <a:p>
            <a:pPr marL="609600" indent="-609600" eaLnBrk="1" hangingPunct="1">
              <a:buFontTx/>
              <a:buNone/>
            </a:pPr>
            <a:r>
              <a:rPr lang="en-US" sz="1600" dirty="0" smtClean="0"/>
              <a:t>D = b</a:t>
            </a:r>
            <a:r>
              <a:rPr lang="en-US" sz="1600" baseline="30000" dirty="0" smtClean="0"/>
              <a:t>2</a:t>
            </a:r>
            <a:r>
              <a:rPr lang="en-US" sz="1600" dirty="0" smtClean="0"/>
              <a:t> – 4ac = (23) </a:t>
            </a:r>
            <a:r>
              <a:rPr lang="en-US" sz="1600" baseline="30000" dirty="0" smtClean="0"/>
              <a:t>2</a:t>
            </a:r>
            <a:r>
              <a:rPr lang="en-US" sz="1600" dirty="0" smtClean="0"/>
              <a:t> – 4( 4) (-19)                        289= (17) </a:t>
            </a:r>
            <a:r>
              <a:rPr lang="en-US" sz="1600" baseline="30000" dirty="0" smtClean="0"/>
              <a:t>2</a:t>
            </a:r>
            <a:r>
              <a:rPr lang="en-US" sz="1600" dirty="0" smtClean="0"/>
              <a:t> is a perfect square</a:t>
            </a:r>
          </a:p>
          <a:p>
            <a:pPr marL="609600" indent="-609600" eaLnBrk="1" hangingPunct="1">
              <a:buFontTx/>
              <a:buNone/>
            </a:pPr>
            <a:r>
              <a:rPr lang="en-US" sz="1600" dirty="0" smtClean="0"/>
              <a:t>  = 833 &gt; 0</a:t>
            </a:r>
          </a:p>
          <a:p>
            <a:pPr marL="609600" indent="-609600" eaLnBrk="1" hangingPunct="1">
              <a:buFontTx/>
              <a:buNone/>
            </a:pPr>
            <a:r>
              <a:rPr lang="en-US" sz="1600" dirty="0" smtClean="0"/>
              <a:t>Hence there will be </a:t>
            </a:r>
            <a:r>
              <a:rPr lang="en-US" sz="1600" b="1" dirty="0" smtClean="0"/>
              <a:t>two distinct                          Two distinct real solution</a:t>
            </a:r>
          </a:p>
          <a:p>
            <a:pPr marL="609600" indent="-609600" eaLnBrk="1" hangingPunct="1">
              <a:buFontTx/>
              <a:buNone/>
            </a:pPr>
            <a:r>
              <a:rPr lang="en-US" sz="1600" b="1" dirty="0" smtClean="0"/>
              <a:t>real solutions                                                          </a:t>
            </a:r>
            <a:r>
              <a:rPr lang="en-US" sz="1600" dirty="0" smtClean="0"/>
              <a:t>Can be solved by </a:t>
            </a:r>
            <a:r>
              <a:rPr lang="en-US" sz="1600" b="1" u="sng" dirty="0" smtClean="0"/>
              <a:t>factoring      </a:t>
            </a:r>
            <a:r>
              <a:rPr lang="en-US" sz="1600" dirty="0" smtClean="0"/>
              <a:t>                                                </a:t>
            </a:r>
          </a:p>
          <a:p>
            <a:pPr marL="609600" indent="-609600" eaLnBrk="1" hangingPunct="1">
              <a:buFontTx/>
              <a:buNone/>
            </a:pPr>
            <a:endParaRPr lang="en-US" sz="1600" dirty="0" smtClean="0"/>
          </a:p>
          <a:p>
            <a:pPr marL="609600" indent="-609600" eaLnBrk="1" hangingPunct="1">
              <a:buFontTx/>
              <a:buNone/>
            </a:pPr>
            <a:r>
              <a:rPr lang="en-US" sz="1600" dirty="0" smtClean="0"/>
              <a:t>                                                        </a:t>
            </a:r>
          </a:p>
          <a:p>
            <a:pPr marL="609600" indent="-609600" eaLnBrk="1" hangingPunct="1">
              <a:buFontTx/>
              <a:buNone/>
            </a:pPr>
            <a:r>
              <a:rPr lang="en-US" sz="1600" dirty="0" smtClean="0"/>
              <a:t>      </a:t>
            </a:r>
          </a:p>
        </p:txBody>
      </p:sp>
      <p:sp>
        <p:nvSpPr>
          <p:cNvPr id="79875" name="Line 4"/>
          <p:cNvSpPr>
            <a:spLocks noChangeShapeType="1"/>
          </p:cNvSpPr>
          <p:nvPr/>
        </p:nvSpPr>
        <p:spPr bwMode="auto">
          <a:xfrm>
            <a:off x="3886200" y="1143000"/>
            <a:ext cx="0" cy="411480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274638"/>
            <a:ext cx="8229600" cy="639762"/>
          </a:xfrm>
        </p:spPr>
        <p:txBody>
          <a:bodyPr/>
          <a:lstStyle/>
          <a:p>
            <a:pPr algn="l" eaLnBrk="1" hangingPunct="1"/>
            <a:r>
              <a:rPr lang="en-US" sz="2800" u="sng" smtClean="0"/>
              <a:t>Zero – Factor Principle</a:t>
            </a:r>
          </a:p>
        </p:txBody>
      </p:sp>
      <p:sp>
        <p:nvSpPr>
          <p:cNvPr id="20482" name="Rectangle 3"/>
          <p:cNvSpPr>
            <a:spLocks noGrp="1" noChangeArrowheads="1"/>
          </p:cNvSpPr>
          <p:nvPr>
            <p:ph idx="1"/>
          </p:nvPr>
        </p:nvSpPr>
        <p:spPr>
          <a:xfrm>
            <a:off x="457200" y="990600"/>
            <a:ext cx="8229600" cy="4525963"/>
          </a:xfrm>
        </p:spPr>
        <p:txBody>
          <a:bodyPr/>
          <a:lstStyle/>
          <a:p>
            <a:pPr eaLnBrk="1" hangingPunct="1">
              <a:buFontTx/>
              <a:buNone/>
            </a:pPr>
            <a:r>
              <a:rPr lang="en-US" sz="2400" smtClean="0"/>
              <a:t>The product of two factors equals zero if and only if one o</a:t>
            </a:r>
          </a:p>
          <a:p>
            <a:pPr eaLnBrk="1" hangingPunct="1">
              <a:buFontTx/>
              <a:buNone/>
            </a:pPr>
            <a:r>
              <a:rPr lang="en-US" sz="2400" smtClean="0"/>
              <a:t>both of the factors equals zero. In symbols,</a:t>
            </a:r>
          </a:p>
          <a:p>
            <a:pPr eaLnBrk="1" hangingPunct="1">
              <a:buFontTx/>
              <a:buNone/>
            </a:pPr>
            <a:r>
              <a:rPr lang="en-US" sz="2400" smtClean="0"/>
              <a:t>ab = 0 if and only if a = 0 or b = 0</a:t>
            </a:r>
          </a:p>
          <a:p>
            <a:pPr eaLnBrk="1" hangingPunct="1">
              <a:buFontTx/>
              <a:buNone/>
            </a:pPr>
            <a:endParaRPr lang="en-US" sz="2400" smtClean="0"/>
          </a:p>
          <a:p>
            <a:pPr eaLnBrk="1" hangingPunct="1">
              <a:buFontTx/>
              <a:buNone/>
            </a:pPr>
            <a:r>
              <a:rPr lang="en-US" sz="2400" b="1" u="sng" smtClean="0"/>
              <a:t>Standard form of quadratic equation</a:t>
            </a:r>
            <a:r>
              <a:rPr lang="en-US" sz="2400" smtClean="0"/>
              <a:t> can be written as</a:t>
            </a:r>
          </a:p>
          <a:p>
            <a:pPr eaLnBrk="1" hangingPunct="1">
              <a:buFontTx/>
              <a:buNone/>
            </a:pPr>
            <a:r>
              <a:rPr lang="en-US" sz="2000" b="1" smtClean="0"/>
              <a:t>ax </a:t>
            </a:r>
            <a:r>
              <a:rPr lang="en-US" sz="2000" b="1" i="1" baseline="30000" smtClean="0">
                <a:cs typeface="Times New Roman" pitchFamily="18" charset="0"/>
              </a:rPr>
              <a:t>2</a:t>
            </a:r>
            <a:r>
              <a:rPr lang="en-US" sz="2000" b="1" smtClean="0"/>
              <a:t> + bx + c = 0</a:t>
            </a:r>
          </a:p>
          <a:p>
            <a:pPr eaLnBrk="1" hangingPunct="1">
              <a:buFontTx/>
              <a:buNone/>
            </a:pPr>
            <a:endParaRPr lang="en-US" sz="2000" b="1" smtClean="0"/>
          </a:p>
          <a:p>
            <a:pPr eaLnBrk="1" hangingPunct="1">
              <a:buFontTx/>
              <a:buNone/>
            </a:pPr>
            <a:r>
              <a:rPr lang="en-US" sz="2400" b="1" u="sng" smtClean="0"/>
              <a:t>A quadratic equation can be written in factored form</a:t>
            </a:r>
          </a:p>
          <a:p>
            <a:pPr eaLnBrk="1" hangingPunct="1">
              <a:buFontTx/>
              <a:buNone/>
            </a:pPr>
            <a:r>
              <a:rPr lang="en-US" sz="2000" b="1" smtClean="0"/>
              <a:t>a( x – r</a:t>
            </a:r>
            <a:r>
              <a:rPr lang="en-US" sz="2000" b="1" baseline="-25000" smtClean="0"/>
              <a:t>1</a:t>
            </a:r>
            <a:r>
              <a:rPr lang="en-US" sz="2000" b="1" smtClean="0"/>
              <a:t>)(x – r</a:t>
            </a:r>
            <a:r>
              <a:rPr lang="en-US" sz="2000" b="1" baseline="-25000" smtClean="0"/>
              <a:t>2</a:t>
            </a:r>
            <a:r>
              <a:rPr lang="en-US" sz="2000" b="1" smtClean="0"/>
              <a:t>) = 0</a:t>
            </a:r>
            <a:r>
              <a:rPr lang="en-US" sz="2000" smtClean="0"/>
              <a:t> </a:t>
            </a:r>
          </a:p>
          <a:p>
            <a:pPr eaLnBrk="1" hangingPunct="1">
              <a:buFontTx/>
              <a:buNone/>
            </a:pPr>
            <a:endParaRPr lang="en-US" sz="20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533400" y="0"/>
            <a:ext cx="7772400" cy="685800"/>
          </a:xfrm>
        </p:spPr>
        <p:txBody>
          <a:bodyPr/>
          <a:lstStyle/>
          <a:p>
            <a:pPr eaLnBrk="1" hangingPunct="1"/>
            <a:r>
              <a:rPr lang="en-US" sz="2800" smtClean="0"/>
              <a:t>6.3 ,No 10,  Page 511</a:t>
            </a:r>
          </a:p>
        </p:txBody>
      </p:sp>
      <p:sp>
        <p:nvSpPr>
          <p:cNvPr id="80898" name="Rectangle 3"/>
          <p:cNvSpPr>
            <a:spLocks noGrp="1" noChangeArrowheads="1"/>
          </p:cNvSpPr>
          <p:nvPr>
            <p:ph idx="1"/>
          </p:nvPr>
        </p:nvSpPr>
        <p:spPr>
          <a:xfrm>
            <a:off x="457200" y="533400"/>
            <a:ext cx="7772400" cy="4114800"/>
          </a:xfrm>
        </p:spPr>
        <p:txBody>
          <a:bodyPr/>
          <a:lstStyle/>
          <a:p>
            <a:pPr eaLnBrk="1" hangingPunct="1">
              <a:buFontTx/>
              <a:buNone/>
            </a:pPr>
            <a:r>
              <a:rPr lang="en-US" sz="1800" b="1" smtClean="0"/>
              <a:t>I = kCx – k </a:t>
            </a:r>
            <a:r>
              <a:rPr lang="en-US" sz="2400" b="1" smtClean="0"/>
              <a:t>x</a:t>
            </a:r>
            <a:r>
              <a:rPr lang="en-US" b="1" baseline="30000" smtClean="0">
                <a:solidFill>
                  <a:schemeClr val="tx2"/>
                </a:solidFill>
                <a:cs typeface="Times New Roman" pitchFamily="18" charset="0"/>
              </a:rPr>
              <a:t>2</a:t>
            </a:r>
            <a:r>
              <a:rPr lang="en-US" sz="2400" b="1" smtClean="0"/>
              <a:t> </a:t>
            </a:r>
            <a:endParaRPr lang="en-US" sz="1800" b="1" smtClean="0"/>
          </a:p>
          <a:p>
            <a:pPr eaLnBrk="1" hangingPunct="1">
              <a:buFontTx/>
              <a:buNone/>
            </a:pPr>
            <a:r>
              <a:rPr lang="en-US" sz="1800" b="1" smtClean="0"/>
              <a:t> = 0.0002 (6000)x – 0.0002</a:t>
            </a:r>
            <a:r>
              <a:rPr lang="en-US" sz="2400" b="1" smtClean="0"/>
              <a:t>x</a:t>
            </a:r>
            <a:r>
              <a:rPr lang="en-US" b="1" baseline="30000" smtClean="0">
                <a:solidFill>
                  <a:schemeClr val="tx2"/>
                </a:solidFill>
                <a:cs typeface="Times New Roman" pitchFamily="18" charset="0"/>
              </a:rPr>
              <a:t>2</a:t>
            </a:r>
            <a:r>
              <a:rPr lang="en-US" sz="1800" b="1" smtClean="0"/>
              <a:t> = 1.2x – 0.0002</a:t>
            </a:r>
            <a:r>
              <a:rPr lang="en-US" sz="2400" b="1" smtClean="0"/>
              <a:t>x</a:t>
            </a:r>
            <a:r>
              <a:rPr lang="en-US" b="1" baseline="30000" smtClean="0">
                <a:solidFill>
                  <a:schemeClr val="tx2"/>
                </a:solidFill>
                <a:cs typeface="Times New Roman" pitchFamily="18" charset="0"/>
              </a:rPr>
              <a:t>2</a:t>
            </a:r>
            <a:endParaRPr lang="en-US" sz="1800" b="1" smtClean="0"/>
          </a:p>
          <a:p>
            <a:pPr eaLnBrk="1" hangingPunct="1">
              <a:buFontTx/>
              <a:buNone/>
            </a:pPr>
            <a:endParaRPr lang="en-US" sz="1800" b="1" smtClean="0"/>
          </a:p>
        </p:txBody>
      </p:sp>
      <p:graphicFrame>
        <p:nvGraphicFramePr>
          <p:cNvPr id="17480" name="Group 72"/>
          <p:cNvGraphicFramePr>
            <a:graphicFrameLocks noGrp="1"/>
          </p:cNvGraphicFramePr>
          <p:nvPr/>
        </p:nvGraphicFramePr>
        <p:xfrm>
          <a:off x="0" y="1981200"/>
          <a:ext cx="9144000" cy="838200"/>
        </p:xfrm>
        <a:graphic>
          <a:graphicData uri="http://schemas.openxmlformats.org/drawingml/2006/table">
            <a:tbl>
              <a:tblPr/>
              <a:tblGrid>
                <a:gridCol w="571500"/>
                <a:gridCol w="623888"/>
                <a:gridCol w="519112"/>
                <a:gridCol w="571500"/>
                <a:gridCol w="571500"/>
                <a:gridCol w="571500"/>
                <a:gridCol w="571500"/>
                <a:gridCol w="571500"/>
                <a:gridCol w="571500"/>
                <a:gridCol w="571500"/>
                <a:gridCol w="571500"/>
                <a:gridCol w="571500"/>
                <a:gridCol w="571500"/>
                <a:gridCol w="571500"/>
                <a:gridCol w="571500"/>
                <a:gridCol w="571500"/>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FF0066"/>
                          </a:solidFill>
                          <a:effectLst/>
                          <a:latin typeface="Arial" charset="0"/>
                        </a:rPr>
                        <a:t>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FF0066"/>
                          </a:solidFill>
                          <a:effectLst/>
                          <a:latin typeface="Arial" charset="0"/>
                        </a:rPr>
                        <a:t>1800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-1400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52" name="Line 57"/>
          <p:cNvSpPr>
            <a:spLocks noChangeShapeType="1"/>
          </p:cNvSpPr>
          <p:nvPr/>
        </p:nvSpPr>
        <p:spPr bwMode="auto">
          <a:xfrm flipV="1">
            <a:off x="2743200" y="2971800"/>
            <a:ext cx="457200" cy="228600"/>
          </a:xfrm>
          <a:prstGeom prst="line">
            <a:avLst/>
          </a:prstGeom>
          <a:noFill/>
          <a:ln w="9525">
            <a:solidFill>
              <a:schemeClr val="tx1"/>
            </a:solidFill>
            <a:round/>
            <a:headEnd/>
            <a:tailEnd type="triangle" w="med" len="med"/>
          </a:ln>
        </p:spPr>
        <p:txBody>
          <a:bodyPr/>
          <a:lstStyle/>
          <a:p>
            <a:endParaRPr lang="en-US"/>
          </a:p>
        </p:txBody>
      </p:sp>
      <p:sp>
        <p:nvSpPr>
          <p:cNvPr id="80953" name="Line 58"/>
          <p:cNvSpPr>
            <a:spLocks noChangeShapeType="1"/>
          </p:cNvSpPr>
          <p:nvPr/>
        </p:nvSpPr>
        <p:spPr bwMode="auto">
          <a:xfrm flipH="1">
            <a:off x="7467600" y="3048000"/>
            <a:ext cx="1447800" cy="685800"/>
          </a:xfrm>
          <a:prstGeom prst="line">
            <a:avLst/>
          </a:prstGeom>
          <a:noFill/>
          <a:ln w="9525">
            <a:solidFill>
              <a:schemeClr val="tx1"/>
            </a:solidFill>
            <a:round/>
            <a:headEnd/>
            <a:tailEnd type="triangle" w="med" len="med"/>
          </a:ln>
        </p:spPr>
        <p:txBody>
          <a:bodyPr/>
          <a:lstStyle/>
          <a:p>
            <a:endParaRPr lang="en-US"/>
          </a:p>
        </p:txBody>
      </p:sp>
      <p:sp>
        <p:nvSpPr>
          <p:cNvPr id="80954" name="Text Box 59"/>
          <p:cNvSpPr txBox="1">
            <a:spLocks noChangeArrowheads="1"/>
          </p:cNvSpPr>
          <p:nvPr/>
        </p:nvSpPr>
        <p:spPr bwMode="auto">
          <a:xfrm>
            <a:off x="1219200" y="3200400"/>
            <a:ext cx="3856038" cy="336550"/>
          </a:xfrm>
          <a:prstGeom prst="rect">
            <a:avLst/>
          </a:prstGeom>
          <a:noFill/>
          <a:ln w="9525">
            <a:noFill/>
            <a:miter lim="800000"/>
            <a:headEnd/>
            <a:tailEnd/>
          </a:ln>
        </p:spPr>
        <p:txBody>
          <a:bodyPr>
            <a:spAutoFit/>
          </a:bodyPr>
          <a:lstStyle/>
          <a:p>
            <a:r>
              <a:rPr lang="en-US" sz="1600" b="1">
                <a:solidFill>
                  <a:srgbClr val="FF0066"/>
                </a:solidFill>
                <a:latin typeface="Times New Roman" pitchFamily="18" charset="0"/>
              </a:rPr>
              <a:t>Population 2000 will increase by 1600</a:t>
            </a:r>
          </a:p>
        </p:txBody>
      </p:sp>
      <p:sp>
        <p:nvSpPr>
          <p:cNvPr id="80955" name="Text Box 60"/>
          <p:cNvSpPr txBox="1">
            <a:spLocks noChangeArrowheads="1"/>
          </p:cNvSpPr>
          <p:nvPr/>
        </p:nvSpPr>
        <p:spPr bwMode="auto">
          <a:xfrm>
            <a:off x="5334000" y="3733800"/>
            <a:ext cx="3529013"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Population 7000 will decrease by 1400</a:t>
            </a:r>
            <a:r>
              <a:rPr lang="en-US" sz="1600">
                <a:solidFill>
                  <a:srgbClr val="FF0066"/>
                </a:solidFill>
                <a:latin typeface="Times New Roman" pitchFamily="18" charset="0"/>
              </a:rPr>
              <a:t> </a:t>
            </a:r>
          </a:p>
        </p:txBody>
      </p:sp>
      <p:sp>
        <p:nvSpPr>
          <p:cNvPr id="80956" name="Text Box 61"/>
          <p:cNvSpPr txBox="1">
            <a:spLocks noChangeArrowheads="1"/>
          </p:cNvSpPr>
          <p:nvPr/>
        </p:nvSpPr>
        <p:spPr bwMode="auto">
          <a:xfrm>
            <a:off x="6032500" y="990600"/>
            <a:ext cx="3314700" cy="641350"/>
          </a:xfrm>
          <a:prstGeom prst="rect">
            <a:avLst/>
          </a:prstGeom>
          <a:noFill/>
          <a:ln w="9525">
            <a:noFill/>
            <a:miter lim="800000"/>
            <a:headEnd/>
            <a:tailEnd/>
          </a:ln>
        </p:spPr>
        <p:txBody>
          <a:bodyPr wrap="none">
            <a:spAutoFit/>
          </a:bodyPr>
          <a:lstStyle/>
          <a:p>
            <a:r>
              <a:rPr lang="en-US" b="1">
                <a:solidFill>
                  <a:srgbClr val="FF0066"/>
                </a:solidFill>
                <a:latin typeface="Times New Roman" pitchFamily="18" charset="0"/>
              </a:rPr>
              <a:t>x – intercept is 6000</a:t>
            </a:r>
          </a:p>
          <a:p>
            <a:r>
              <a:rPr lang="en-US" b="1">
                <a:solidFill>
                  <a:srgbClr val="FF0066"/>
                </a:solidFill>
                <a:latin typeface="Times New Roman" pitchFamily="18" charset="0"/>
              </a:rPr>
              <a:t>i.e neither decrease nor increase</a:t>
            </a:r>
          </a:p>
        </p:txBody>
      </p:sp>
      <p:sp>
        <p:nvSpPr>
          <p:cNvPr id="80957" name="Line 62"/>
          <p:cNvSpPr>
            <a:spLocks noChangeShapeType="1"/>
          </p:cNvSpPr>
          <p:nvPr/>
        </p:nvSpPr>
        <p:spPr bwMode="auto">
          <a:xfrm>
            <a:off x="7239000" y="1600200"/>
            <a:ext cx="533400" cy="228600"/>
          </a:xfrm>
          <a:prstGeom prst="line">
            <a:avLst/>
          </a:prstGeom>
          <a:noFill/>
          <a:ln w="9525">
            <a:solidFill>
              <a:schemeClr val="tx1"/>
            </a:solidFill>
            <a:round/>
            <a:headEnd/>
            <a:tailEnd type="triangle" w="med" len="med"/>
          </a:ln>
        </p:spPr>
        <p:txBody>
          <a:bodyPr/>
          <a:lstStyle/>
          <a:p>
            <a:endParaRPr lang="en-US"/>
          </a:p>
        </p:txBody>
      </p:sp>
      <p:sp>
        <p:nvSpPr>
          <p:cNvPr id="80958" name="Line 63"/>
          <p:cNvSpPr>
            <a:spLocks noChangeShapeType="1"/>
          </p:cNvSpPr>
          <p:nvPr/>
        </p:nvSpPr>
        <p:spPr bwMode="auto">
          <a:xfrm flipH="1">
            <a:off x="4191000" y="1752600"/>
            <a:ext cx="457200" cy="152400"/>
          </a:xfrm>
          <a:prstGeom prst="line">
            <a:avLst/>
          </a:prstGeom>
          <a:noFill/>
          <a:ln w="9525">
            <a:solidFill>
              <a:schemeClr val="tx1"/>
            </a:solidFill>
            <a:round/>
            <a:headEnd/>
            <a:tailEnd type="triangle" w="med" len="med"/>
          </a:ln>
        </p:spPr>
        <p:txBody>
          <a:bodyPr/>
          <a:lstStyle/>
          <a:p>
            <a:endParaRPr lang="en-US"/>
          </a:p>
        </p:txBody>
      </p:sp>
      <p:sp>
        <p:nvSpPr>
          <p:cNvPr id="80959" name="Text Box 64"/>
          <p:cNvSpPr txBox="1">
            <a:spLocks noChangeArrowheads="1"/>
          </p:cNvSpPr>
          <p:nvPr/>
        </p:nvSpPr>
        <p:spPr bwMode="auto">
          <a:xfrm>
            <a:off x="4648200" y="1422400"/>
            <a:ext cx="1457325" cy="336550"/>
          </a:xfrm>
          <a:prstGeom prst="rect">
            <a:avLst/>
          </a:prstGeom>
          <a:noFill/>
          <a:ln w="9525">
            <a:noFill/>
            <a:miter lim="800000"/>
            <a:headEnd/>
            <a:tailEnd/>
          </a:ln>
        </p:spPr>
        <p:txBody>
          <a:bodyPr wrap="none">
            <a:spAutoFit/>
          </a:bodyPr>
          <a:lstStyle/>
          <a:p>
            <a:r>
              <a:rPr lang="en-US" sz="1600">
                <a:solidFill>
                  <a:srgbClr val="FF0066"/>
                </a:solidFill>
                <a:latin typeface="Times New Roman" pitchFamily="18" charset="0"/>
              </a:rPr>
              <a:t>Larger Increase</a:t>
            </a:r>
          </a:p>
        </p:txBody>
      </p:sp>
      <p:sp>
        <p:nvSpPr>
          <p:cNvPr id="80960" name="Line 65"/>
          <p:cNvSpPr>
            <a:spLocks noChangeShapeType="1"/>
          </p:cNvSpPr>
          <p:nvPr/>
        </p:nvSpPr>
        <p:spPr bwMode="auto">
          <a:xfrm>
            <a:off x="685800" y="6172200"/>
            <a:ext cx="7543800" cy="0"/>
          </a:xfrm>
          <a:prstGeom prst="line">
            <a:avLst/>
          </a:prstGeom>
          <a:noFill/>
          <a:ln w="9525">
            <a:solidFill>
              <a:schemeClr val="tx1"/>
            </a:solidFill>
            <a:round/>
            <a:headEnd/>
            <a:tailEnd/>
          </a:ln>
        </p:spPr>
        <p:txBody>
          <a:bodyPr/>
          <a:lstStyle/>
          <a:p>
            <a:endParaRPr lang="en-US"/>
          </a:p>
        </p:txBody>
      </p:sp>
      <p:sp>
        <p:nvSpPr>
          <p:cNvPr id="80961" name="Line 66"/>
          <p:cNvSpPr>
            <a:spLocks noChangeShapeType="1"/>
          </p:cNvSpPr>
          <p:nvPr/>
        </p:nvSpPr>
        <p:spPr bwMode="auto">
          <a:xfrm flipV="1">
            <a:off x="762000" y="3581400"/>
            <a:ext cx="0" cy="2590800"/>
          </a:xfrm>
          <a:prstGeom prst="line">
            <a:avLst/>
          </a:prstGeom>
          <a:noFill/>
          <a:ln w="9525">
            <a:solidFill>
              <a:schemeClr val="tx1"/>
            </a:solidFill>
            <a:round/>
            <a:headEnd/>
            <a:tailEnd/>
          </a:ln>
        </p:spPr>
        <p:txBody>
          <a:bodyPr/>
          <a:lstStyle/>
          <a:p>
            <a:endParaRPr lang="en-US"/>
          </a:p>
        </p:txBody>
      </p:sp>
      <p:sp>
        <p:nvSpPr>
          <p:cNvPr id="80962" name="Text Box 67"/>
          <p:cNvSpPr txBox="1">
            <a:spLocks noChangeArrowheads="1"/>
          </p:cNvSpPr>
          <p:nvPr/>
        </p:nvSpPr>
        <p:spPr bwMode="auto">
          <a:xfrm>
            <a:off x="838200" y="6400800"/>
            <a:ext cx="184150" cy="457200"/>
          </a:xfrm>
          <a:prstGeom prst="rect">
            <a:avLst/>
          </a:prstGeom>
          <a:noFill/>
          <a:ln w="9525">
            <a:noFill/>
            <a:miter lim="800000"/>
            <a:headEnd/>
            <a:tailEnd/>
          </a:ln>
        </p:spPr>
        <p:txBody>
          <a:bodyPr wrap="none">
            <a:spAutoFit/>
          </a:bodyPr>
          <a:lstStyle/>
          <a:p>
            <a:endParaRPr lang="en-US" sz="2400">
              <a:latin typeface="Times New Roman" pitchFamily="18" charset="0"/>
            </a:endParaRPr>
          </a:p>
        </p:txBody>
      </p:sp>
      <p:sp>
        <p:nvSpPr>
          <p:cNvPr id="80963" name="Text Box 68"/>
          <p:cNvSpPr txBox="1">
            <a:spLocks noChangeArrowheads="1"/>
          </p:cNvSpPr>
          <p:nvPr/>
        </p:nvSpPr>
        <p:spPr bwMode="auto">
          <a:xfrm>
            <a:off x="457200" y="6400800"/>
            <a:ext cx="7543800" cy="457200"/>
          </a:xfrm>
          <a:prstGeom prst="rect">
            <a:avLst/>
          </a:prstGeom>
          <a:noFill/>
          <a:ln w="9525">
            <a:noFill/>
            <a:miter lim="800000"/>
            <a:headEnd/>
            <a:tailEnd/>
          </a:ln>
        </p:spPr>
        <p:txBody>
          <a:bodyPr>
            <a:spAutoFit/>
          </a:bodyPr>
          <a:lstStyle/>
          <a:p>
            <a:r>
              <a:rPr lang="en-US" sz="1200">
                <a:latin typeface="Times New Roman" pitchFamily="18" charset="0"/>
              </a:rPr>
              <a:t>     0        500      1000     1500    2000    2500    3000     3500    4000     4500    5000   </a:t>
            </a:r>
            <a:r>
              <a:rPr lang="en-US" sz="2400">
                <a:latin typeface="Times New Roman" pitchFamily="18" charset="0"/>
              </a:rPr>
              <a:t> </a:t>
            </a:r>
            <a:r>
              <a:rPr lang="en-US" sz="1200">
                <a:latin typeface="Times New Roman" pitchFamily="18" charset="0"/>
              </a:rPr>
              <a:t>5500    6000     6500     7000    </a:t>
            </a:r>
          </a:p>
        </p:txBody>
      </p:sp>
      <p:sp>
        <p:nvSpPr>
          <p:cNvPr id="80964" name="Text Box 69"/>
          <p:cNvSpPr txBox="1">
            <a:spLocks noChangeArrowheads="1"/>
          </p:cNvSpPr>
          <p:nvPr/>
        </p:nvSpPr>
        <p:spPr bwMode="auto">
          <a:xfrm>
            <a:off x="0" y="3429000"/>
            <a:ext cx="488950" cy="2647950"/>
          </a:xfrm>
          <a:prstGeom prst="rect">
            <a:avLst/>
          </a:prstGeom>
          <a:noFill/>
          <a:ln w="9525">
            <a:noFill/>
            <a:miter lim="800000"/>
            <a:headEnd/>
            <a:tailEnd/>
          </a:ln>
        </p:spPr>
        <p:txBody>
          <a:bodyPr wrap="none">
            <a:spAutoFit/>
          </a:bodyPr>
          <a:lstStyle/>
          <a:p>
            <a:r>
              <a:rPr lang="en-US" sz="1200">
                <a:latin typeface="Times New Roman" pitchFamily="18" charset="0"/>
              </a:rPr>
              <a:t>1800</a:t>
            </a:r>
          </a:p>
          <a:p>
            <a:endParaRPr lang="en-US" sz="1200">
              <a:latin typeface="Times New Roman" pitchFamily="18" charset="0"/>
            </a:endParaRPr>
          </a:p>
          <a:p>
            <a:r>
              <a:rPr lang="en-US" sz="1200">
                <a:latin typeface="Times New Roman" pitchFamily="18" charset="0"/>
              </a:rPr>
              <a:t>1750</a:t>
            </a:r>
          </a:p>
          <a:p>
            <a:endParaRPr lang="en-US" sz="1200">
              <a:latin typeface="Times New Roman" pitchFamily="18" charset="0"/>
            </a:endParaRPr>
          </a:p>
          <a:p>
            <a:r>
              <a:rPr lang="en-US" sz="1200">
                <a:latin typeface="Times New Roman" pitchFamily="18" charset="0"/>
              </a:rPr>
              <a:t>1600</a:t>
            </a:r>
          </a:p>
          <a:p>
            <a:endParaRPr lang="en-US" sz="1200">
              <a:latin typeface="Times New Roman" pitchFamily="18" charset="0"/>
            </a:endParaRPr>
          </a:p>
          <a:p>
            <a:r>
              <a:rPr lang="en-US" sz="1200">
                <a:latin typeface="Times New Roman" pitchFamily="18" charset="0"/>
              </a:rPr>
              <a:t>1350</a:t>
            </a:r>
          </a:p>
          <a:p>
            <a:endParaRPr lang="en-US" sz="1200">
              <a:latin typeface="Times New Roman" pitchFamily="18" charset="0"/>
            </a:endParaRPr>
          </a:p>
          <a:p>
            <a:r>
              <a:rPr lang="en-US" sz="1200">
                <a:latin typeface="Times New Roman" pitchFamily="18" charset="0"/>
              </a:rPr>
              <a:t>1000</a:t>
            </a:r>
          </a:p>
          <a:p>
            <a:endParaRPr lang="en-US" sz="1200">
              <a:latin typeface="Times New Roman" pitchFamily="18" charset="0"/>
            </a:endParaRPr>
          </a:p>
          <a:p>
            <a:r>
              <a:rPr lang="en-US" sz="1200">
                <a:latin typeface="Times New Roman" pitchFamily="18" charset="0"/>
              </a:rPr>
              <a:t>500</a:t>
            </a:r>
          </a:p>
          <a:p>
            <a:endParaRPr lang="en-US" sz="1200">
              <a:latin typeface="Times New Roman" pitchFamily="18" charset="0"/>
            </a:endParaRPr>
          </a:p>
          <a:p>
            <a:endParaRPr lang="en-US" sz="1200">
              <a:latin typeface="Times New Roman" pitchFamily="18" charset="0"/>
            </a:endParaRPr>
          </a:p>
          <a:p>
            <a:r>
              <a:rPr lang="en-US" sz="1200">
                <a:latin typeface="Times New Roman" pitchFamily="18" charset="0"/>
              </a:rPr>
              <a:t>0</a:t>
            </a:r>
          </a:p>
        </p:txBody>
      </p:sp>
      <p:sp>
        <p:nvSpPr>
          <p:cNvPr id="80965" name="Arc 70"/>
          <p:cNvSpPr>
            <a:spLocks/>
          </p:cNvSpPr>
          <p:nvPr/>
        </p:nvSpPr>
        <p:spPr bwMode="auto">
          <a:xfrm rot="16521965" flipV="1">
            <a:off x="3199607" y="4064794"/>
            <a:ext cx="3962400" cy="3005137"/>
          </a:xfrm>
          <a:custGeom>
            <a:avLst/>
            <a:gdLst>
              <a:gd name="T0" fmla="*/ 148303819 w 21600"/>
              <a:gd name="T1" fmla="*/ 0 h 21146"/>
              <a:gd name="T2" fmla="*/ 726880187 w 21600"/>
              <a:gd name="T3" fmla="*/ 427071080 h 21146"/>
              <a:gd name="T4" fmla="*/ 0 w 21600"/>
              <a:gd name="T5" fmla="*/ 427071080 h 21146"/>
              <a:gd name="T6" fmla="*/ 0 60000 65536"/>
              <a:gd name="T7" fmla="*/ 0 60000 65536"/>
              <a:gd name="T8" fmla="*/ 0 60000 65536"/>
              <a:gd name="T9" fmla="*/ 0 w 21600"/>
              <a:gd name="T10" fmla="*/ 0 h 21146"/>
              <a:gd name="T11" fmla="*/ 21600 w 21600"/>
              <a:gd name="T12" fmla="*/ 21146 h 21146"/>
            </a:gdLst>
            <a:ahLst/>
            <a:cxnLst>
              <a:cxn ang="T6">
                <a:pos x="T0" y="T1"/>
              </a:cxn>
              <a:cxn ang="T7">
                <a:pos x="T2" y="T3"/>
              </a:cxn>
              <a:cxn ang="T8">
                <a:pos x="T4" y="T5"/>
              </a:cxn>
            </a:cxnLst>
            <a:rect l="T9" t="T10" r="T11" b="T12"/>
            <a:pathLst>
              <a:path w="21600" h="21146" fill="none" extrusionOk="0">
                <a:moveTo>
                  <a:pt x="4406" y="0"/>
                </a:moveTo>
                <a:cubicBezTo>
                  <a:pt x="14422" y="2087"/>
                  <a:pt x="21600" y="10915"/>
                  <a:pt x="21600" y="21146"/>
                </a:cubicBezTo>
              </a:path>
              <a:path w="21600" h="21146" stroke="0" extrusionOk="0">
                <a:moveTo>
                  <a:pt x="4406" y="0"/>
                </a:moveTo>
                <a:cubicBezTo>
                  <a:pt x="14422" y="2087"/>
                  <a:pt x="21600" y="10915"/>
                  <a:pt x="21600" y="21146"/>
                </a:cubicBezTo>
                <a:lnTo>
                  <a:pt x="0" y="21146"/>
                </a:lnTo>
                <a:close/>
              </a:path>
            </a:pathLst>
          </a:custGeom>
          <a:noFill/>
          <a:ln w="9525">
            <a:solidFill>
              <a:schemeClr val="tx1"/>
            </a:solidFill>
            <a:round/>
            <a:headEnd/>
            <a:tailEnd/>
          </a:ln>
        </p:spPr>
        <p:txBody>
          <a:bodyPr wrap="none" anchor="ctr"/>
          <a:lstStyle/>
          <a:p>
            <a:endParaRPr lang="en-US"/>
          </a:p>
        </p:txBody>
      </p:sp>
      <p:sp>
        <p:nvSpPr>
          <p:cNvPr id="80966" name="Arc 71"/>
          <p:cNvSpPr>
            <a:spLocks/>
          </p:cNvSpPr>
          <p:nvPr/>
        </p:nvSpPr>
        <p:spPr bwMode="auto">
          <a:xfrm rot="11679962" flipV="1">
            <a:off x="1162050" y="3125788"/>
            <a:ext cx="2420938" cy="3398837"/>
          </a:xfrm>
          <a:custGeom>
            <a:avLst/>
            <a:gdLst>
              <a:gd name="T0" fmla="*/ 0 w 21600"/>
              <a:gd name="T1" fmla="*/ 0 h 21600"/>
              <a:gd name="T2" fmla="*/ 271339866 w 21600"/>
              <a:gd name="T3" fmla="*/ 534818925 h 21600"/>
              <a:gd name="T4" fmla="*/ 0 w 21600"/>
              <a:gd name="T5" fmla="*/ 5348189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sz="3600" b="1" smtClean="0"/>
              <a:t>Quadratic Equation</a:t>
            </a:r>
          </a:p>
        </p:txBody>
      </p:sp>
      <p:sp>
        <p:nvSpPr>
          <p:cNvPr id="81922" name="Rectangle 3"/>
          <p:cNvSpPr>
            <a:spLocks noGrp="1" noChangeArrowheads="1"/>
          </p:cNvSpPr>
          <p:nvPr>
            <p:ph idx="1"/>
          </p:nvPr>
        </p:nvSpPr>
        <p:spPr>
          <a:xfrm>
            <a:off x="685800" y="1981200"/>
            <a:ext cx="7772400" cy="4876800"/>
          </a:xfrm>
        </p:spPr>
        <p:txBody>
          <a:bodyPr/>
          <a:lstStyle/>
          <a:p>
            <a:pPr algn="ctr" eaLnBrk="1" hangingPunct="1">
              <a:buFontTx/>
              <a:buNone/>
            </a:pPr>
            <a:r>
              <a:rPr lang="en-US" dirty="0" smtClean="0"/>
              <a:t>The solutions of the quadratic equation </a:t>
            </a:r>
          </a:p>
          <a:p>
            <a:pPr eaLnBrk="1" hangingPunct="1">
              <a:buFontTx/>
              <a:buNone/>
            </a:pPr>
            <a:r>
              <a:rPr lang="en-US" b="1" i="1" dirty="0" smtClean="0">
                <a:cs typeface="Times New Roman" pitchFamily="18" charset="0"/>
              </a:rPr>
              <a:t>       ax</a:t>
            </a:r>
            <a:r>
              <a:rPr lang="en-US" b="1" i="1" baseline="30000" dirty="0" smtClean="0">
                <a:cs typeface="Times New Roman" pitchFamily="18" charset="0"/>
              </a:rPr>
              <a:t>2</a:t>
            </a:r>
            <a:r>
              <a:rPr lang="en-US" b="1" i="1" dirty="0" smtClean="0">
                <a:cs typeface="Times New Roman" pitchFamily="18" charset="0"/>
              </a:rPr>
              <a:t> + </a:t>
            </a:r>
            <a:r>
              <a:rPr lang="en-US" b="1" i="1" dirty="0" err="1" smtClean="0">
                <a:cs typeface="Times New Roman" pitchFamily="18" charset="0"/>
              </a:rPr>
              <a:t>bx</a:t>
            </a:r>
            <a:r>
              <a:rPr lang="en-US" b="1" i="1" dirty="0" smtClean="0">
                <a:cs typeface="Times New Roman" pitchFamily="18" charset="0"/>
              </a:rPr>
              <a:t> + c = 0, where a, b, c are real numbers with a = 0</a:t>
            </a:r>
            <a:endParaRPr lang="en-US" dirty="0" smtClean="0"/>
          </a:p>
          <a:p>
            <a:pPr eaLnBrk="1" hangingPunct="1">
              <a:buFontTx/>
              <a:buNone/>
            </a:pPr>
            <a:r>
              <a:rPr lang="en-US" b="1" i="1" dirty="0" smtClean="0">
                <a:cs typeface="Times New Roman" pitchFamily="18" charset="0"/>
              </a:rPr>
              <a:t>                    </a:t>
            </a:r>
            <a:r>
              <a:rPr lang="en-US" b="1" i="1" baseline="30000" dirty="0" smtClean="0">
                <a:cs typeface="Times New Roman" pitchFamily="18" charset="0"/>
              </a:rPr>
              <a:t>                     </a:t>
            </a:r>
            <a:endParaRPr lang="en-US" dirty="0" smtClean="0"/>
          </a:p>
          <a:p>
            <a:pPr eaLnBrk="1" hangingPunct="1">
              <a:buFontTx/>
              <a:buNone/>
            </a:pPr>
            <a:endParaRPr lang="en-US" dirty="0" smtClean="0"/>
          </a:p>
        </p:txBody>
      </p:sp>
      <p:sp>
        <p:nvSpPr>
          <p:cNvPr id="81923" name="Line 4"/>
          <p:cNvSpPr>
            <a:spLocks noChangeShapeType="1"/>
          </p:cNvSpPr>
          <p:nvPr/>
        </p:nvSpPr>
        <p:spPr bwMode="auto">
          <a:xfrm flipH="1">
            <a:off x="3810000" y="3200400"/>
            <a:ext cx="228600" cy="381000"/>
          </a:xfrm>
          <a:prstGeom prst="line">
            <a:avLst/>
          </a:prstGeom>
          <a:noFill/>
          <a:ln w="9525">
            <a:solidFill>
              <a:schemeClr val="tx1"/>
            </a:solidFill>
            <a:round/>
            <a:headEnd/>
            <a:tailEnd/>
          </a:ln>
        </p:spPr>
        <p:txBody>
          <a:bodyPr/>
          <a:lstStyle/>
          <a:p>
            <a:endParaRPr lang="en-US"/>
          </a:p>
        </p:txBody>
      </p:sp>
      <p:sp>
        <p:nvSpPr>
          <p:cNvPr id="81924" name="Line 5"/>
          <p:cNvSpPr>
            <a:spLocks noChangeShapeType="1"/>
          </p:cNvSpPr>
          <p:nvPr/>
        </p:nvSpPr>
        <p:spPr bwMode="auto">
          <a:xfrm>
            <a:off x="533400" y="5334000"/>
            <a:ext cx="2286000" cy="0"/>
          </a:xfrm>
          <a:prstGeom prst="line">
            <a:avLst/>
          </a:prstGeom>
          <a:noFill/>
          <a:ln w="9525">
            <a:solidFill>
              <a:schemeClr val="tx1"/>
            </a:solidFill>
            <a:round/>
            <a:headEnd/>
            <a:tailEnd type="triangle" w="med" len="med"/>
          </a:ln>
        </p:spPr>
        <p:txBody>
          <a:bodyPr/>
          <a:lstStyle/>
          <a:p>
            <a:endParaRPr lang="en-US"/>
          </a:p>
        </p:txBody>
      </p:sp>
      <p:sp>
        <p:nvSpPr>
          <p:cNvPr id="81925" name="Line 6"/>
          <p:cNvSpPr>
            <a:spLocks noChangeShapeType="1"/>
          </p:cNvSpPr>
          <p:nvPr/>
        </p:nvSpPr>
        <p:spPr bwMode="auto">
          <a:xfrm>
            <a:off x="1447800" y="4038600"/>
            <a:ext cx="0" cy="2590800"/>
          </a:xfrm>
          <a:prstGeom prst="line">
            <a:avLst/>
          </a:prstGeom>
          <a:noFill/>
          <a:ln w="9525">
            <a:solidFill>
              <a:schemeClr val="tx1"/>
            </a:solidFill>
            <a:round/>
            <a:headEnd/>
            <a:tailEnd type="triangle" w="med" len="med"/>
          </a:ln>
        </p:spPr>
        <p:txBody>
          <a:bodyPr/>
          <a:lstStyle/>
          <a:p>
            <a:endParaRPr lang="en-US"/>
          </a:p>
        </p:txBody>
      </p:sp>
      <p:sp>
        <p:nvSpPr>
          <p:cNvPr id="81926" name="Arc 7"/>
          <p:cNvSpPr>
            <a:spLocks/>
          </p:cNvSpPr>
          <p:nvPr/>
        </p:nvSpPr>
        <p:spPr bwMode="auto">
          <a:xfrm>
            <a:off x="1447800" y="5638800"/>
            <a:ext cx="457200" cy="838200"/>
          </a:xfrm>
          <a:custGeom>
            <a:avLst/>
            <a:gdLst>
              <a:gd name="T0" fmla="*/ 0 w 21600"/>
              <a:gd name="T1" fmla="*/ 0 h 21600"/>
              <a:gd name="T2" fmla="*/ 9677399 w 21600"/>
              <a:gd name="T3" fmla="*/ 32526815 h 21600"/>
              <a:gd name="T4" fmla="*/ 0 w 21600"/>
              <a:gd name="T5" fmla="*/ 325268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1927" name="Arc 8"/>
          <p:cNvSpPr>
            <a:spLocks/>
          </p:cNvSpPr>
          <p:nvPr/>
        </p:nvSpPr>
        <p:spPr bwMode="auto">
          <a:xfrm flipH="1">
            <a:off x="914400" y="5638800"/>
            <a:ext cx="533400" cy="914400"/>
          </a:xfrm>
          <a:custGeom>
            <a:avLst/>
            <a:gdLst>
              <a:gd name="T0" fmla="*/ 0 w 21600"/>
              <a:gd name="T1" fmla="*/ 0 h 21600"/>
              <a:gd name="T2" fmla="*/ 13172018 w 21600"/>
              <a:gd name="T3" fmla="*/ 38709597 h 21600"/>
              <a:gd name="T4" fmla="*/ 0 w 21600"/>
              <a:gd name="T5" fmla="*/ 3870959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1928" name="Line 9"/>
          <p:cNvSpPr>
            <a:spLocks noChangeShapeType="1"/>
          </p:cNvSpPr>
          <p:nvPr/>
        </p:nvSpPr>
        <p:spPr bwMode="auto">
          <a:xfrm>
            <a:off x="3429000" y="5334000"/>
            <a:ext cx="2209800" cy="0"/>
          </a:xfrm>
          <a:prstGeom prst="line">
            <a:avLst/>
          </a:prstGeom>
          <a:noFill/>
          <a:ln w="9525">
            <a:solidFill>
              <a:schemeClr val="tx1"/>
            </a:solidFill>
            <a:round/>
            <a:headEnd/>
            <a:tailEnd type="triangle" w="med" len="med"/>
          </a:ln>
        </p:spPr>
        <p:txBody>
          <a:bodyPr/>
          <a:lstStyle/>
          <a:p>
            <a:endParaRPr lang="en-US"/>
          </a:p>
        </p:txBody>
      </p:sp>
      <p:sp>
        <p:nvSpPr>
          <p:cNvPr id="81929" name="Line 10"/>
          <p:cNvSpPr>
            <a:spLocks noChangeShapeType="1"/>
          </p:cNvSpPr>
          <p:nvPr/>
        </p:nvSpPr>
        <p:spPr bwMode="auto">
          <a:xfrm>
            <a:off x="4267200" y="3962400"/>
            <a:ext cx="0" cy="2895600"/>
          </a:xfrm>
          <a:prstGeom prst="line">
            <a:avLst/>
          </a:prstGeom>
          <a:noFill/>
          <a:ln w="9525">
            <a:solidFill>
              <a:schemeClr val="tx1"/>
            </a:solidFill>
            <a:round/>
            <a:headEnd/>
            <a:tailEnd type="triangle" w="med" len="med"/>
          </a:ln>
        </p:spPr>
        <p:txBody>
          <a:bodyPr/>
          <a:lstStyle/>
          <a:p>
            <a:endParaRPr lang="en-US"/>
          </a:p>
        </p:txBody>
      </p:sp>
      <p:sp>
        <p:nvSpPr>
          <p:cNvPr id="81930" name="Arc 11"/>
          <p:cNvSpPr>
            <a:spLocks/>
          </p:cNvSpPr>
          <p:nvPr/>
        </p:nvSpPr>
        <p:spPr bwMode="auto">
          <a:xfrm rot="10800000">
            <a:off x="4419600" y="4495800"/>
            <a:ext cx="457200" cy="838200"/>
          </a:xfrm>
          <a:custGeom>
            <a:avLst/>
            <a:gdLst>
              <a:gd name="T0" fmla="*/ 0 w 21600"/>
              <a:gd name="T1" fmla="*/ 0 h 21600"/>
              <a:gd name="T2" fmla="*/ 9677399 w 21600"/>
              <a:gd name="T3" fmla="*/ 32526815 h 21600"/>
              <a:gd name="T4" fmla="*/ 0 w 21600"/>
              <a:gd name="T5" fmla="*/ 3252681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1931" name="Arc 12"/>
          <p:cNvSpPr>
            <a:spLocks/>
          </p:cNvSpPr>
          <p:nvPr/>
        </p:nvSpPr>
        <p:spPr bwMode="auto">
          <a:xfrm rot="10800000" flipH="1">
            <a:off x="4800600" y="4419600"/>
            <a:ext cx="533400" cy="914400"/>
          </a:xfrm>
          <a:custGeom>
            <a:avLst/>
            <a:gdLst>
              <a:gd name="T0" fmla="*/ 0 w 21600"/>
              <a:gd name="T1" fmla="*/ 0 h 21600"/>
              <a:gd name="T2" fmla="*/ 13172018 w 21600"/>
              <a:gd name="T3" fmla="*/ 38709597 h 21600"/>
              <a:gd name="T4" fmla="*/ 0 w 21600"/>
              <a:gd name="T5" fmla="*/ 3870959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1932" name="Line 13"/>
          <p:cNvSpPr>
            <a:spLocks noChangeShapeType="1"/>
          </p:cNvSpPr>
          <p:nvPr/>
        </p:nvSpPr>
        <p:spPr bwMode="auto">
          <a:xfrm>
            <a:off x="6553200" y="5334000"/>
            <a:ext cx="2286000" cy="0"/>
          </a:xfrm>
          <a:prstGeom prst="line">
            <a:avLst/>
          </a:prstGeom>
          <a:noFill/>
          <a:ln w="9525">
            <a:solidFill>
              <a:schemeClr val="tx1"/>
            </a:solidFill>
            <a:round/>
            <a:headEnd/>
            <a:tailEnd type="triangle" w="med" len="med"/>
          </a:ln>
        </p:spPr>
        <p:txBody>
          <a:bodyPr/>
          <a:lstStyle/>
          <a:p>
            <a:endParaRPr lang="en-US"/>
          </a:p>
        </p:txBody>
      </p:sp>
      <p:sp>
        <p:nvSpPr>
          <p:cNvPr id="81933" name="Line 14"/>
          <p:cNvSpPr>
            <a:spLocks noChangeShapeType="1"/>
          </p:cNvSpPr>
          <p:nvPr/>
        </p:nvSpPr>
        <p:spPr bwMode="auto">
          <a:xfrm>
            <a:off x="7543800" y="3810000"/>
            <a:ext cx="0" cy="2819400"/>
          </a:xfrm>
          <a:prstGeom prst="line">
            <a:avLst/>
          </a:prstGeom>
          <a:noFill/>
          <a:ln w="9525">
            <a:solidFill>
              <a:schemeClr val="tx1"/>
            </a:solidFill>
            <a:round/>
            <a:headEnd/>
            <a:tailEnd type="triangle" w="med" len="med"/>
          </a:ln>
        </p:spPr>
        <p:txBody>
          <a:bodyPr/>
          <a:lstStyle/>
          <a:p>
            <a:endParaRPr lang="en-US"/>
          </a:p>
        </p:txBody>
      </p:sp>
      <p:sp>
        <p:nvSpPr>
          <p:cNvPr id="81934" name="Arc 15"/>
          <p:cNvSpPr>
            <a:spLocks/>
          </p:cNvSpPr>
          <p:nvPr/>
        </p:nvSpPr>
        <p:spPr bwMode="auto">
          <a:xfrm rot="10800000" flipH="1">
            <a:off x="7391400" y="4191000"/>
            <a:ext cx="533400" cy="1600200"/>
          </a:xfrm>
          <a:custGeom>
            <a:avLst/>
            <a:gdLst>
              <a:gd name="T0" fmla="*/ 0 w 21600"/>
              <a:gd name="T1" fmla="*/ 0 h 21600"/>
              <a:gd name="T2" fmla="*/ 13172018 w 21600"/>
              <a:gd name="T3" fmla="*/ 118548144 h 21600"/>
              <a:gd name="T4" fmla="*/ 0 w 21600"/>
              <a:gd name="T5" fmla="*/ 11854814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1935" name="Arc 16"/>
          <p:cNvSpPr>
            <a:spLocks/>
          </p:cNvSpPr>
          <p:nvPr/>
        </p:nvSpPr>
        <p:spPr bwMode="auto">
          <a:xfrm rot="10800000">
            <a:off x="6934200" y="4114800"/>
            <a:ext cx="457200" cy="1676400"/>
          </a:xfrm>
          <a:custGeom>
            <a:avLst/>
            <a:gdLst>
              <a:gd name="T0" fmla="*/ 0 w 21600"/>
              <a:gd name="T1" fmla="*/ 0 h 21600"/>
              <a:gd name="T2" fmla="*/ 9677399 w 21600"/>
              <a:gd name="T3" fmla="*/ 130107258 h 21600"/>
              <a:gd name="T4" fmla="*/ 0 w 21600"/>
              <a:gd name="T5" fmla="*/ 13010725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1936" name="Text Box 17"/>
          <p:cNvSpPr txBox="1">
            <a:spLocks noChangeArrowheads="1"/>
          </p:cNvSpPr>
          <p:nvPr/>
        </p:nvSpPr>
        <p:spPr bwMode="auto">
          <a:xfrm>
            <a:off x="517525" y="3771900"/>
            <a:ext cx="8147050" cy="369888"/>
          </a:xfrm>
          <a:prstGeom prst="rect">
            <a:avLst/>
          </a:prstGeom>
          <a:noFill/>
          <a:ln w="9525">
            <a:noFill/>
            <a:miter lim="800000"/>
            <a:headEnd/>
            <a:tailEnd/>
          </a:ln>
        </p:spPr>
        <p:txBody>
          <a:bodyPr wrap="none">
            <a:spAutoFit/>
          </a:bodyPr>
          <a:lstStyle/>
          <a:p>
            <a:r>
              <a:rPr lang="en-US" b="1">
                <a:latin typeface="Times New Roman" pitchFamily="18" charset="0"/>
              </a:rPr>
              <a:t>No x intercepts                                  One x – intercepts                 Two x - intercepts</a:t>
            </a:r>
          </a:p>
        </p:txBody>
      </p:sp>
      <p:cxnSp>
        <p:nvCxnSpPr>
          <p:cNvPr id="28" name="Straight Arrow Connector 27"/>
          <p:cNvCxnSpPr/>
          <p:nvPr/>
        </p:nvCxnSpPr>
        <p:spPr>
          <a:xfrm rot="5400000" flipH="1" flipV="1">
            <a:off x="4686301" y="55245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743700" y="5448300"/>
            <a:ext cx="304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6200000" flipV="1">
            <a:off x="7848600" y="5486400"/>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48200" y="5715000"/>
            <a:ext cx="3810000" cy="646331"/>
          </a:xfrm>
          <a:prstGeom prst="rect">
            <a:avLst/>
          </a:prstGeom>
          <a:noFill/>
        </p:spPr>
        <p:txBody>
          <a:bodyPr wrap="square" rtlCol="0">
            <a:spAutoFit/>
          </a:bodyPr>
          <a:lstStyle/>
          <a:p>
            <a:r>
              <a:rPr lang="en-US" dirty="0" smtClean="0"/>
              <a:t>x- intercepts</a:t>
            </a:r>
          </a:p>
          <a:p>
            <a:r>
              <a:rPr lang="en-US" dirty="0" smtClean="0"/>
              <a:t>                                 x- intercepts</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533400" y="304800"/>
            <a:ext cx="7772400" cy="914400"/>
          </a:xfrm>
        </p:spPr>
        <p:txBody>
          <a:bodyPr/>
          <a:lstStyle/>
          <a:p>
            <a:pPr eaLnBrk="1" hangingPunct="1"/>
            <a:r>
              <a:rPr lang="en-US" sz="2400" b="1" smtClean="0"/>
              <a:t>Solving Systems with the Graphing Calculator</a:t>
            </a:r>
            <a:br>
              <a:rPr lang="en-US" sz="2400" b="1" smtClean="0"/>
            </a:br>
            <a:r>
              <a:rPr lang="en-US" sz="2400" b="1" smtClean="0"/>
              <a:t>Example 5 Page 520</a:t>
            </a:r>
          </a:p>
        </p:txBody>
      </p:sp>
      <p:pic>
        <p:nvPicPr>
          <p:cNvPr id="82946" name="Picture 3"/>
          <p:cNvPicPr>
            <a:picLocks noChangeAspect="1" noChangeArrowheads="1"/>
          </p:cNvPicPr>
          <p:nvPr/>
        </p:nvPicPr>
        <p:blipFill>
          <a:blip r:embed="rId2" cstate="print"/>
          <a:srcRect/>
          <a:stretch>
            <a:fillRect/>
          </a:stretch>
        </p:blipFill>
        <p:spPr bwMode="auto">
          <a:xfrm>
            <a:off x="304800" y="1676400"/>
            <a:ext cx="1885950" cy="1276350"/>
          </a:xfrm>
          <a:prstGeom prst="rect">
            <a:avLst/>
          </a:prstGeom>
          <a:noFill/>
          <a:ln w="9525">
            <a:noFill/>
            <a:miter lim="800000"/>
            <a:headEnd/>
            <a:tailEnd/>
          </a:ln>
        </p:spPr>
      </p:pic>
      <p:pic>
        <p:nvPicPr>
          <p:cNvPr id="82947" name="Picture 4"/>
          <p:cNvPicPr>
            <a:picLocks noChangeAspect="1" noChangeArrowheads="1"/>
          </p:cNvPicPr>
          <p:nvPr/>
        </p:nvPicPr>
        <p:blipFill>
          <a:blip r:embed="rId3" cstate="print"/>
          <a:srcRect/>
          <a:stretch>
            <a:fillRect/>
          </a:stretch>
        </p:blipFill>
        <p:spPr bwMode="auto">
          <a:xfrm>
            <a:off x="6934200" y="1752600"/>
            <a:ext cx="1885950" cy="1276350"/>
          </a:xfrm>
          <a:prstGeom prst="rect">
            <a:avLst/>
          </a:prstGeom>
          <a:noFill/>
          <a:ln w="9525">
            <a:noFill/>
            <a:miter lim="800000"/>
            <a:headEnd/>
            <a:tailEnd/>
          </a:ln>
        </p:spPr>
      </p:pic>
      <p:pic>
        <p:nvPicPr>
          <p:cNvPr id="82948" name="Picture 5"/>
          <p:cNvPicPr>
            <a:picLocks noChangeAspect="1" noChangeArrowheads="1"/>
          </p:cNvPicPr>
          <p:nvPr/>
        </p:nvPicPr>
        <p:blipFill>
          <a:blip r:embed="rId4" cstate="print"/>
          <a:srcRect/>
          <a:stretch>
            <a:fillRect/>
          </a:stretch>
        </p:blipFill>
        <p:spPr bwMode="auto">
          <a:xfrm>
            <a:off x="4648200" y="1752600"/>
            <a:ext cx="1885950" cy="1276350"/>
          </a:xfrm>
          <a:prstGeom prst="rect">
            <a:avLst/>
          </a:prstGeom>
          <a:noFill/>
          <a:ln w="9525">
            <a:noFill/>
            <a:miter lim="800000"/>
            <a:headEnd/>
            <a:tailEnd/>
          </a:ln>
        </p:spPr>
      </p:pic>
      <p:pic>
        <p:nvPicPr>
          <p:cNvPr id="82949" name="Picture 6"/>
          <p:cNvPicPr>
            <a:picLocks noChangeAspect="1" noChangeArrowheads="1"/>
          </p:cNvPicPr>
          <p:nvPr/>
        </p:nvPicPr>
        <p:blipFill>
          <a:blip r:embed="rId5" cstate="print"/>
          <a:srcRect/>
          <a:stretch>
            <a:fillRect/>
          </a:stretch>
        </p:blipFill>
        <p:spPr bwMode="auto">
          <a:xfrm>
            <a:off x="2362200" y="1752600"/>
            <a:ext cx="1885950" cy="1276350"/>
          </a:xfrm>
          <a:prstGeom prst="rect">
            <a:avLst/>
          </a:prstGeom>
          <a:noFill/>
          <a:ln w="9525">
            <a:noFill/>
            <a:miter lim="800000"/>
            <a:headEnd/>
            <a:tailEnd/>
          </a:ln>
        </p:spPr>
      </p:pic>
      <p:pic>
        <p:nvPicPr>
          <p:cNvPr id="82950" name="Picture 7"/>
          <p:cNvPicPr>
            <a:picLocks noChangeAspect="1" noChangeArrowheads="1"/>
          </p:cNvPicPr>
          <p:nvPr/>
        </p:nvPicPr>
        <p:blipFill>
          <a:blip r:embed="rId6" cstate="print"/>
          <a:srcRect/>
          <a:stretch>
            <a:fillRect/>
          </a:stretch>
        </p:blipFill>
        <p:spPr bwMode="auto">
          <a:xfrm>
            <a:off x="533400" y="3886200"/>
            <a:ext cx="1885950" cy="1276350"/>
          </a:xfrm>
          <a:prstGeom prst="rect">
            <a:avLst/>
          </a:prstGeom>
          <a:noFill/>
          <a:ln w="9525">
            <a:noFill/>
            <a:miter lim="800000"/>
            <a:headEnd/>
            <a:tailEnd/>
          </a:ln>
        </p:spPr>
      </p:pic>
      <p:pic>
        <p:nvPicPr>
          <p:cNvPr id="82951" name="Picture 8"/>
          <p:cNvPicPr>
            <a:picLocks noChangeAspect="1" noChangeArrowheads="1"/>
          </p:cNvPicPr>
          <p:nvPr/>
        </p:nvPicPr>
        <p:blipFill>
          <a:blip r:embed="rId7" cstate="print"/>
          <a:srcRect/>
          <a:stretch>
            <a:fillRect/>
          </a:stretch>
        </p:blipFill>
        <p:spPr bwMode="auto">
          <a:xfrm>
            <a:off x="3429000" y="3886200"/>
            <a:ext cx="1885950" cy="1276350"/>
          </a:xfrm>
          <a:prstGeom prst="rect">
            <a:avLst/>
          </a:prstGeom>
          <a:noFill/>
          <a:ln w="9525">
            <a:noFill/>
            <a:miter lim="800000"/>
            <a:headEnd/>
            <a:tailEnd/>
          </a:ln>
        </p:spPr>
      </p:pic>
      <p:pic>
        <p:nvPicPr>
          <p:cNvPr id="82952" name="Picture 9"/>
          <p:cNvPicPr>
            <a:picLocks noChangeAspect="1" noChangeArrowheads="1"/>
          </p:cNvPicPr>
          <p:nvPr/>
        </p:nvPicPr>
        <p:blipFill>
          <a:blip r:embed="rId8" cstate="print"/>
          <a:srcRect/>
          <a:stretch>
            <a:fillRect/>
          </a:stretch>
        </p:blipFill>
        <p:spPr bwMode="auto">
          <a:xfrm>
            <a:off x="6096000" y="3962400"/>
            <a:ext cx="1885950" cy="1276350"/>
          </a:xfrm>
          <a:prstGeom prst="rect">
            <a:avLst/>
          </a:prstGeom>
          <a:noFill/>
          <a:ln w="9525">
            <a:noFill/>
            <a:miter lim="800000"/>
            <a:headEnd/>
            <a:tailEnd/>
          </a:ln>
        </p:spPr>
      </p:pic>
      <p:pic>
        <p:nvPicPr>
          <p:cNvPr id="82953" name="Picture 10"/>
          <p:cNvPicPr>
            <a:picLocks noChangeAspect="1" noChangeArrowheads="1"/>
          </p:cNvPicPr>
          <p:nvPr/>
        </p:nvPicPr>
        <p:blipFill>
          <a:blip r:embed="rId9" cstate="print"/>
          <a:srcRect/>
          <a:stretch>
            <a:fillRect/>
          </a:stretch>
        </p:blipFill>
        <p:spPr bwMode="auto">
          <a:xfrm>
            <a:off x="3581400" y="5581650"/>
            <a:ext cx="1885950" cy="1276350"/>
          </a:xfrm>
          <a:prstGeom prst="rect">
            <a:avLst/>
          </a:prstGeom>
          <a:noFill/>
          <a:ln w="9525">
            <a:noFill/>
            <a:miter lim="800000"/>
            <a:headEnd/>
            <a:tailEnd/>
          </a:ln>
        </p:spPr>
      </p:pic>
      <p:sp>
        <p:nvSpPr>
          <p:cNvPr id="82954" name="Text Box 11"/>
          <p:cNvSpPr txBox="1">
            <a:spLocks noChangeArrowheads="1"/>
          </p:cNvSpPr>
          <p:nvPr/>
        </p:nvSpPr>
        <p:spPr bwMode="auto">
          <a:xfrm>
            <a:off x="441325" y="1028700"/>
            <a:ext cx="8001000" cy="366713"/>
          </a:xfrm>
          <a:prstGeom prst="rect">
            <a:avLst/>
          </a:prstGeom>
          <a:noFill/>
          <a:ln w="9525">
            <a:noFill/>
            <a:miter lim="800000"/>
            <a:headEnd/>
            <a:tailEnd/>
          </a:ln>
        </p:spPr>
        <p:txBody>
          <a:bodyPr wrap="none">
            <a:spAutoFit/>
          </a:bodyPr>
          <a:lstStyle/>
          <a:p>
            <a:r>
              <a:rPr lang="en-US" b="1">
                <a:latin typeface="Times New Roman" pitchFamily="18" charset="0"/>
              </a:rPr>
              <a:t>Enter Y1=           Enter Window                            Press 2</a:t>
            </a:r>
            <a:r>
              <a:rPr lang="en-US" b="1" baseline="30000">
                <a:latin typeface="Times New Roman" pitchFamily="18" charset="0"/>
              </a:rPr>
              <a:t>nd</a:t>
            </a:r>
            <a:r>
              <a:rPr lang="en-US" b="1">
                <a:latin typeface="Times New Roman" pitchFamily="18" charset="0"/>
              </a:rPr>
              <a:t> , table        press graph</a:t>
            </a:r>
          </a:p>
        </p:txBody>
      </p:sp>
      <p:sp>
        <p:nvSpPr>
          <p:cNvPr id="82955" name="Text Box 12"/>
          <p:cNvSpPr txBox="1">
            <a:spLocks noChangeArrowheads="1"/>
          </p:cNvSpPr>
          <p:nvPr/>
        </p:nvSpPr>
        <p:spPr bwMode="auto">
          <a:xfrm>
            <a:off x="609600" y="3429000"/>
            <a:ext cx="7493000" cy="369888"/>
          </a:xfrm>
          <a:prstGeom prst="rect">
            <a:avLst/>
          </a:prstGeom>
          <a:noFill/>
          <a:ln w="9525">
            <a:noFill/>
            <a:miter lim="800000"/>
            <a:headEnd/>
            <a:tailEnd/>
          </a:ln>
        </p:spPr>
        <p:txBody>
          <a:bodyPr wrap="none">
            <a:spAutoFit/>
          </a:bodyPr>
          <a:lstStyle/>
          <a:p>
            <a:r>
              <a:rPr lang="en-US" b="1" u="sng">
                <a:latin typeface="Times New Roman" pitchFamily="18" charset="0"/>
              </a:rPr>
              <a:t>Enter Y1, Y2    </a:t>
            </a:r>
            <a:r>
              <a:rPr lang="en-US" b="1">
                <a:latin typeface="Times New Roman" pitchFamily="18" charset="0"/>
              </a:rPr>
              <a:t>                      </a:t>
            </a:r>
            <a:r>
              <a:rPr lang="en-US" b="1" u="sng">
                <a:latin typeface="Times New Roman" pitchFamily="18" charset="0"/>
              </a:rPr>
              <a:t>Press window</a:t>
            </a:r>
            <a:r>
              <a:rPr lang="en-US" b="1">
                <a:latin typeface="Times New Roman" pitchFamily="18" charset="0"/>
              </a:rPr>
              <a:t>                         </a:t>
            </a:r>
            <a:r>
              <a:rPr lang="en-US" b="1" u="sng">
                <a:latin typeface="Times New Roman" pitchFamily="18" charset="0"/>
              </a:rPr>
              <a:t>Press 2</a:t>
            </a:r>
            <a:r>
              <a:rPr lang="en-US" b="1" u="sng" baseline="30000">
                <a:latin typeface="Times New Roman" pitchFamily="18" charset="0"/>
              </a:rPr>
              <a:t>nd</a:t>
            </a:r>
            <a:r>
              <a:rPr lang="en-US" b="1" u="sng">
                <a:latin typeface="Times New Roman" pitchFamily="18" charset="0"/>
              </a:rPr>
              <a:t> and calc</a:t>
            </a:r>
          </a:p>
        </p:txBody>
      </p:sp>
      <p:sp>
        <p:nvSpPr>
          <p:cNvPr id="82956" name="Text Box 13"/>
          <p:cNvSpPr txBox="1">
            <a:spLocks noChangeArrowheads="1"/>
          </p:cNvSpPr>
          <p:nvPr/>
        </p:nvSpPr>
        <p:spPr bwMode="auto">
          <a:xfrm>
            <a:off x="3794125" y="5143500"/>
            <a:ext cx="1346200" cy="366713"/>
          </a:xfrm>
          <a:prstGeom prst="rect">
            <a:avLst/>
          </a:prstGeom>
          <a:noFill/>
          <a:ln w="9525">
            <a:noFill/>
            <a:miter lim="800000"/>
            <a:headEnd/>
            <a:tailEnd/>
          </a:ln>
        </p:spPr>
        <p:txBody>
          <a:bodyPr wrap="none">
            <a:spAutoFit/>
          </a:bodyPr>
          <a:lstStyle/>
          <a:p>
            <a:r>
              <a:rPr lang="en-US" b="1" u="sng">
                <a:latin typeface="Times New Roman" pitchFamily="18" charset="0"/>
              </a:rPr>
              <a:t>Press graph</a:t>
            </a:r>
          </a:p>
        </p:txBody>
      </p:sp>
      <p:sp>
        <p:nvSpPr>
          <p:cNvPr id="82957" name="Text Box 14"/>
          <p:cNvSpPr txBox="1">
            <a:spLocks noChangeArrowheads="1"/>
          </p:cNvSpPr>
          <p:nvPr/>
        </p:nvSpPr>
        <p:spPr bwMode="auto">
          <a:xfrm>
            <a:off x="381000" y="3121025"/>
            <a:ext cx="838200" cy="366713"/>
          </a:xfrm>
          <a:prstGeom prst="rect">
            <a:avLst/>
          </a:prstGeom>
          <a:noFill/>
          <a:ln w="9525">
            <a:noFill/>
            <a:miter lim="800000"/>
            <a:headEnd/>
            <a:tailEnd/>
          </a:ln>
        </p:spPr>
        <p:txBody>
          <a:bodyPr wrap="none">
            <a:spAutoFit/>
          </a:bodyPr>
          <a:lstStyle/>
          <a:p>
            <a:r>
              <a:rPr lang="en-US" b="1" u="sng">
                <a:latin typeface="Times New Roman" pitchFamily="18" charset="0"/>
              </a:rPr>
              <a:t>Pg 521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b="1" dirty="0"/>
              <a:t>Vertex Form for a Quadratic Function </a:t>
            </a:r>
            <a:r>
              <a:rPr lang="en-US" sz="4000" b="1" dirty="0" smtClean="0"/>
              <a:t/>
            </a:r>
            <a:br>
              <a:rPr lang="en-US" sz="4000" b="1" dirty="0" smtClean="0"/>
            </a:br>
            <a:r>
              <a:rPr lang="en-US" sz="4000" dirty="0" smtClean="0"/>
              <a:t>y </a:t>
            </a:r>
            <a:r>
              <a:rPr lang="en-US" sz="4000" dirty="0"/>
              <a:t>= a</a:t>
            </a:r>
            <a:r>
              <a:rPr lang="en-US" sz="4000" b="1" dirty="0">
                <a:cs typeface="Times New Roman" pitchFamily="18" charset="0"/>
              </a:rPr>
              <a:t>x</a:t>
            </a:r>
            <a:r>
              <a:rPr lang="en-US" sz="4000" b="1" baseline="30000" dirty="0">
                <a:cs typeface="Times New Roman" pitchFamily="18" charset="0"/>
              </a:rPr>
              <a:t>2</a:t>
            </a:r>
            <a:r>
              <a:rPr lang="en-US" sz="4000" b="1" dirty="0">
                <a:cs typeface="Times New Roman" pitchFamily="18" charset="0"/>
              </a:rPr>
              <a:t> + </a:t>
            </a:r>
            <a:r>
              <a:rPr lang="en-US" sz="4000" b="1" dirty="0" err="1">
                <a:cs typeface="Times New Roman" pitchFamily="18" charset="0"/>
              </a:rPr>
              <a:t>bx</a:t>
            </a:r>
            <a:r>
              <a:rPr lang="en-US" sz="4000" b="1" dirty="0">
                <a:cs typeface="Times New Roman" pitchFamily="18" charset="0"/>
              </a:rPr>
              <a:t> + c</a:t>
            </a:r>
          </a:p>
        </p:txBody>
      </p:sp>
      <p:sp>
        <p:nvSpPr>
          <p:cNvPr id="83970" name="Rectangle 3"/>
          <p:cNvSpPr>
            <a:spLocks noGrp="1" noChangeArrowheads="1"/>
          </p:cNvSpPr>
          <p:nvPr>
            <p:ph idx="1"/>
          </p:nvPr>
        </p:nvSpPr>
        <p:spPr>
          <a:xfrm>
            <a:off x="304800" y="1981200"/>
            <a:ext cx="8153400" cy="4114800"/>
          </a:xfrm>
        </p:spPr>
        <p:txBody>
          <a:bodyPr/>
          <a:lstStyle/>
          <a:p>
            <a:pPr eaLnBrk="1" hangingPunct="1">
              <a:buFontTx/>
              <a:buNone/>
            </a:pPr>
            <a:r>
              <a:rPr lang="en-US" sz="2800" b="1" smtClean="0"/>
              <a:t>The vertex form of a parabola with vertex (</a:t>
            </a:r>
            <a:r>
              <a:rPr lang="en-US" sz="2800" b="1" i="1" smtClean="0"/>
              <a:t>h, k</a:t>
            </a:r>
            <a:r>
              <a:rPr lang="en-US" sz="2800" b="1" smtClean="0"/>
              <a:t>) is</a:t>
            </a:r>
          </a:p>
          <a:p>
            <a:pPr eaLnBrk="1" hangingPunct="1">
              <a:buFontTx/>
              <a:buNone/>
            </a:pPr>
            <a:r>
              <a:rPr lang="en-US" sz="2800" b="1" i="1" smtClean="0"/>
              <a:t>y = a (</a:t>
            </a:r>
            <a:r>
              <a:rPr lang="en-US" sz="2800" b="1" i="1" smtClean="0">
                <a:cs typeface="Times New Roman" pitchFamily="18" charset="0"/>
              </a:rPr>
              <a:t>x –</a:t>
            </a:r>
            <a:r>
              <a:rPr lang="en-US" b="1" i="1" smtClean="0">
                <a:cs typeface="Times New Roman" pitchFamily="18" charset="0"/>
              </a:rPr>
              <a:t> x</a:t>
            </a:r>
            <a:r>
              <a:rPr lang="en-US" b="1" i="1" baseline="-30000" smtClean="0">
                <a:cs typeface="Times New Roman" pitchFamily="18" charset="0"/>
              </a:rPr>
              <a:t>v</a:t>
            </a:r>
            <a:r>
              <a:rPr lang="en-US" sz="2800" b="1" i="1" smtClean="0">
                <a:cs typeface="Times New Roman" pitchFamily="18" charset="0"/>
              </a:rPr>
              <a:t> )</a:t>
            </a:r>
            <a:r>
              <a:rPr lang="en-US" sz="2800" b="1" i="1" baseline="30000" smtClean="0">
                <a:cs typeface="Times New Roman" pitchFamily="18" charset="0"/>
              </a:rPr>
              <a:t>2</a:t>
            </a:r>
            <a:r>
              <a:rPr lang="en-US" sz="2800" b="1" smtClean="0"/>
              <a:t> + </a:t>
            </a:r>
            <a:r>
              <a:rPr lang="en-US" b="1" i="1" smtClean="0">
                <a:cs typeface="Times New Roman" pitchFamily="18" charset="0"/>
              </a:rPr>
              <a:t> y</a:t>
            </a:r>
            <a:r>
              <a:rPr lang="en-US" b="1" i="1" baseline="-30000" smtClean="0">
                <a:cs typeface="Times New Roman" pitchFamily="18" charset="0"/>
              </a:rPr>
              <a:t>v</a:t>
            </a:r>
            <a:r>
              <a:rPr lang="en-US" sz="2800" b="1" smtClean="0"/>
              <a:t>, where </a:t>
            </a:r>
            <a:r>
              <a:rPr lang="en-US" sz="2800" b="1" i="1" smtClean="0"/>
              <a:t>a = 0</a:t>
            </a:r>
            <a:r>
              <a:rPr lang="en-US" sz="2800" b="1" smtClean="0"/>
              <a:t> is a constant. </a:t>
            </a:r>
          </a:p>
          <a:p>
            <a:pPr eaLnBrk="1" hangingPunct="1">
              <a:buFontTx/>
              <a:buNone/>
            </a:pPr>
            <a:r>
              <a:rPr lang="en-US" sz="2800" b="1" smtClean="0"/>
              <a:t>If </a:t>
            </a:r>
            <a:r>
              <a:rPr lang="en-US" sz="2800" b="1" i="1" smtClean="0"/>
              <a:t>a &gt; 0</a:t>
            </a:r>
            <a:r>
              <a:rPr lang="en-US" sz="2800" b="1" smtClean="0"/>
              <a:t>, the parabola opens </a:t>
            </a:r>
            <a:r>
              <a:rPr lang="en-US" sz="2800" b="1" u="sng" smtClean="0"/>
              <a:t>upward</a:t>
            </a:r>
            <a:r>
              <a:rPr lang="en-US" sz="2800" b="1" smtClean="0"/>
              <a:t>; </a:t>
            </a:r>
          </a:p>
          <a:p>
            <a:pPr eaLnBrk="1" hangingPunct="1">
              <a:buFontTx/>
              <a:buNone/>
            </a:pPr>
            <a:r>
              <a:rPr lang="en-US" sz="2800" b="1" smtClean="0"/>
              <a:t>if </a:t>
            </a:r>
            <a:r>
              <a:rPr lang="en-US" sz="2800" b="1" i="1" smtClean="0"/>
              <a:t>a &lt; 0</a:t>
            </a:r>
            <a:r>
              <a:rPr lang="en-US" sz="2800" b="1" smtClean="0"/>
              <a:t>, the parabola opens </a:t>
            </a:r>
            <a:r>
              <a:rPr lang="en-US" sz="2800" b="1" u="sng" smtClean="0"/>
              <a:t>downward</a:t>
            </a:r>
            <a:r>
              <a:rPr lang="en-US" sz="2800" b="1" smtClean="0"/>
              <a:t>.</a:t>
            </a:r>
          </a:p>
          <a:p>
            <a:pPr eaLnBrk="1" hangingPunct="1">
              <a:buFontTx/>
              <a:buNone/>
            </a:pPr>
            <a:endParaRPr lang="en-US" sz="2800" b="1" smtClean="0"/>
          </a:p>
          <a:p>
            <a:pPr eaLnBrk="1" hangingPunct="1">
              <a:buFontTx/>
              <a:buNone/>
            </a:pPr>
            <a:r>
              <a:rPr lang="en-US" sz="2800" b="1" smtClean="0"/>
              <a:t>Where the vertex of the graph is (</a:t>
            </a:r>
            <a:r>
              <a:rPr lang="en-US" b="1" i="1" smtClean="0">
                <a:cs typeface="Times New Roman" pitchFamily="18" charset="0"/>
              </a:rPr>
              <a:t>x</a:t>
            </a:r>
            <a:r>
              <a:rPr lang="en-US" b="1" i="1" baseline="-30000" smtClean="0">
                <a:cs typeface="Times New Roman" pitchFamily="18" charset="0"/>
              </a:rPr>
              <a:t>v, </a:t>
            </a:r>
            <a:r>
              <a:rPr lang="en-US" b="1" i="1" smtClean="0">
                <a:cs typeface="Times New Roman" pitchFamily="18" charset="0"/>
              </a:rPr>
              <a:t>y</a:t>
            </a:r>
            <a:r>
              <a:rPr lang="en-US" b="1" i="1" baseline="-30000" smtClean="0">
                <a:cs typeface="Times New Roman" pitchFamily="18" charset="0"/>
              </a:rPr>
              <a:t>v </a:t>
            </a:r>
            <a:r>
              <a:rPr lang="en-US" b="1" i="1" smtClean="0">
                <a:cs typeface="Times New Roman" pitchFamily="18" charset="0"/>
              </a:rPr>
              <a:t>)</a:t>
            </a:r>
            <a:endParaRPr lang="en-US" sz="2800" b="1" smtClean="0"/>
          </a:p>
          <a:p>
            <a:pPr eaLnBrk="1" hangingPunct="1"/>
            <a:endParaRPr lang="en-US" b="1" smtClean="0"/>
          </a:p>
        </p:txBody>
      </p:sp>
      <p:sp>
        <p:nvSpPr>
          <p:cNvPr id="83971" name="Line 5"/>
          <p:cNvSpPr>
            <a:spLocks noChangeShapeType="1"/>
          </p:cNvSpPr>
          <p:nvPr/>
        </p:nvSpPr>
        <p:spPr bwMode="auto">
          <a:xfrm flipH="1">
            <a:off x="4648200" y="2667000"/>
            <a:ext cx="76200" cy="30480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533400" y="0"/>
            <a:ext cx="7772400" cy="1143000"/>
          </a:xfrm>
        </p:spPr>
        <p:txBody>
          <a:bodyPr/>
          <a:lstStyle/>
          <a:p>
            <a:pPr eaLnBrk="1" hangingPunct="1"/>
            <a:r>
              <a:rPr lang="en-US" sz="3200" b="1" smtClean="0"/>
              <a:t>6.4, Example 1(pg 516)</a:t>
            </a:r>
            <a:br>
              <a:rPr lang="en-US" sz="3200" b="1" smtClean="0"/>
            </a:br>
            <a:r>
              <a:rPr lang="en-US" sz="3200" b="1" smtClean="0"/>
              <a:t> Maximum and Minimum Values</a:t>
            </a:r>
          </a:p>
        </p:txBody>
      </p:sp>
      <p:sp>
        <p:nvSpPr>
          <p:cNvPr id="84994" name="Rectangle 3"/>
          <p:cNvSpPr>
            <a:spLocks noGrp="1" noChangeArrowheads="1"/>
          </p:cNvSpPr>
          <p:nvPr>
            <p:ph idx="1"/>
          </p:nvPr>
        </p:nvSpPr>
        <p:spPr>
          <a:xfrm>
            <a:off x="0" y="1066800"/>
            <a:ext cx="8305800" cy="4114800"/>
          </a:xfrm>
        </p:spPr>
        <p:txBody>
          <a:bodyPr/>
          <a:lstStyle/>
          <a:p>
            <a:pPr eaLnBrk="1" hangingPunct="1">
              <a:buFontTx/>
              <a:buNone/>
            </a:pPr>
            <a:r>
              <a:rPr lang="en-US" sz="2800" u="sng" dirty="0" smtClean="0"/>
              <a:t>Example 1</a:t>
            </a:r>
            <a:r>
              <a:rPr lang="en-US" sz="2800" dirty="0" smtClean="0"/>
              <a:t> </a:t>
            </a:r>
          </a:p>
          <a:p>
            <a:pPr eaLnBrk="1" hangingPunct="1">
              <a:buFontTx/>
              <a:buNone/>
            </a:pPr>
            <a:r>
              <a:rPr lang="en-US" sz="1800" dirty="0" smtClean="0"/>
              <a:t>a) </a:t>
            </a:r>
            <a:r>
              <a:rPr lang="en-US" sz="1800" b="1" dirty="0" smtClean="0"/>
              <a:t>Revenue = (price of one item) (number of items sold)</a:t>
            </a:r>
          </a:p>
          <a:p>
            <a:pPr eaLnBrk="1" hangingPunct="1">
              <a:buFontTx/>
              <a:buNone/>
            </a:pPr>
            <a:r>
              <a:rPr lang="en-US" sz="1800" dirty="0" smtClean="0"/>
              <a:t>R = x(600 – 15x) </a:t>
            </a:r>
          </a:p>
          <a:p>
            <a:pPr eaLnBrk="1" hangingPunct="1">
              <a:buFontTx/>
              <a:buNone/>
            </a:pPr>
            <a:r>
              <a:rPr lang="en-US" sz="1800" dirty="0" smtClean="0"/>
              <a:t>R = 600x – 15x </a:t>
            </a:r>
            <a:r>
              <a:rPr lang="en-US" sz="1800" b="1" i="1" baseline="30000" dirty="0" smtClean="0">
                <a:cs typeface="Times New Roman" pitchFamily="18" charset="0"/>
              </a:rPr>
              <a:t>2</a:t>
            </a:r>
          </a:p>
          <a:p>
            <a:pPr eaLnBrk="1" hangingPunct="1">
              <a:buFontTx/>
              <a:buNone/>
            </a:pPr>
            <a:r>
              <a:rPr lang="en-US" sz="1800" b="1" i="1" baseline="30000" dirty="0" smtClean="0">
                <a:cs typeface="Times New Roman" pitchFamily="18" charset="0"/>
              </a:rPr>
              <a:t> </a:t>
            </a:r>
            <a:r>
              <a:rPr lang="en-US" sz="2000" b="1" i="1" baseline="30000" dirty="0" smtClean="0">
                <a:cs typeface="Times New Roman" pitchFamily="18" charset="0"/>
              </a:rPr>
              <a:t>b) Graph is a parabola</a:t>
            </a:r>
          </a:p>
          <a:p>
            <a:pPr eaLnBrk="1" hangingPunct="1">
              <a:buFontTx/>
              <a:buNone/>
            </a:pPr>
            <a:r>
              <a:rPr lang="en-US" sz="2000" b="1" i="1" baseline="30000" dirty="0" smtClean="0">
                <a:cs typeface="Times New Roman" pitchFamily="18" charset="0"/>
              </a:rPr>
              <a:t>c) </a:t>
            </a:r>
            <a:r>
              <a:rPr lang="en-US" sz="1400" b="1" i="1" dirty="0" smtClean="0">
                <a:cs typeface="Times New Roman" pitchFamily="18" charset="0"/>
              </a:rPr>
              <a:t>x</a:t>
            </a:r>
            <a:r>
              <a:rPr lang="en-US" sz="1400" b="1" i="1" baseline="-30000" dirty="0" smtClean="0">
                <a:cs typeface="Times New Roman" pitchFamily="18" charset="0"/>
              </a:rPr>
              <a:t>v</a:t>
            </a:r>
            <a:r>
              <a:rPr lang="en-US" sz="1400" b="1" i="1" dirty="0" smtClean="0">
                <a:cs typeface="Times New Roman" pitchFamily="18" charset="0"/>
              </a:rPr>
              <a:t> = - b/2a = -600/2(-15) = 20</a:t>
            </a:r>
          </a:p>
          <a:p>
            <a:pPr eaLnBrk="1" hangingPunct="1">
              <a:buFontTx/>
              <a:buNone/>
            </a:pPr>
            <a:r>
              <a:rPr lang="en-US" sz="1400" b="1" i="1" dirty="0" err="1" smtClean="0">
                <a:cs typeface="Times New Roman" pitchFamily="18" charset="0"/>
              </a:rPr>
              <a:t>R</a:t>
            </a:r>
            <a:r>
              <a:rPr lang="en-US" sz="1400" b="1" i="1" baseline="-30000" dirty="0" err="1" smtClean="0">
                <a:cs typeface="Times New Roman" pitchFamily="18" charset="0"/>
              </a:rPr>
              <a:t>v</a:t>
            </a:r>
            <a:r>
              <a:rPr lang="en-US" sz="1400" b="1" i="1" dirty="0" smtClean="0">
                <a:cs typeface="Times New Roman" pitchFamily="18" charset="0"/>
              </a:rPr>
              <a:t>= 600(20) – 15(20) </a:t>
            </a:r>
            <a:r>
              <a:rPr lang="en-US" sz="1400" b="1" i="1" baseline="30000" dirty="0" smtClean="0">
                <a:cs typeface="Times New Roman" pitchFamily="18" charset="0"/>
              </a:rPr>
              <a:t>2 </a:t>
            </a:r>
            <a:r>
              <a:rPr lang="en-US" sz="1400" b="1" i="1" dirty="0" smtClean="0">
                <a:cs typeface="Times New Roman" pitchFamily="18" charset="0"/>
              </a:rPr>
              <a:t>  = 6000</a:t>
            </a:r>
            <a:r>
              <a:rPr lang="en-US" sz="1400" b="1" i="1" baseline="30000" dirty="0" smtClean="0">
                <a:cs typeface="Times New Roman" pitchFamily="18" charset="0"/>
              </a:rPr>
              <a:t> </a:t>
            </a:r>
            <a:endParaRPr lang="en-US" sz="1400" b="1" i="1" baseline="-30000" dirty="0" smtClean="0">
              <a:cs typeface="Times New Roman" pitchFamily="18" charset="0"/>
            </a:endParaRPr>
          </a:p>
        </p:txBody>
      </p:sp>
      <p:sp>
        <p:nvSpPr>
          <p:cNvPr id="84995" name="Line 4"/>
          <p:cNvSpPr>
            <a:spLocks noChangeShapeType="1"/>
          </p:cNvSpPr>
          <p:nvPr/>
        </p:nvSpPr>
        <p:spPr bwMode="auto">
          <a:xfrm>
            <a:off x="3429000" y="4495800"/>
            <a:ext cx="4191000" cy="0"/>
          </a:xfrm>
          <a:prstGeom prst="line">
            <a:avLst/>
          </a:prstGeom>
          <a:noFill/>
          <a:ln w="9525">
            <a:solidFill>
              <a:schemeClr val="tx1"/>
            </a:solidFill>
            <a:round/>
            <a:headEnd/>
            <a:tailEnd type="triangle" w="med" len="med"/>
          </a:ln>
        </p:spPr>
        <p:txBody>
          <a:bodyPr/>
          <a:lstStyle/>
          <a:p>
            <a:endParaRPr lang="en-US"/>
          </a:p>
        </p:txBody>
      </p:sp>
      <p:sp>
        <p:nvSpPr>
          <p:cNvPr id="84996" name="Line 5"/>
          <p:cNvSpPr>
            <a:spLocks noChangeShapeType="1"/>
          </p:cNvSpPr>
          <p:nvPr/>
        </p:nvSpPr>
        <p:spPr bwMode="auto">
          <a:xfrm flipV="1">
            <a:off x="3429000" y="2133600"/>
            <a:ext cx="0" cy="2362200"/>
          </a:xfrm>
          <a:prstGeom prst="line">
            <a:avLst/>
          </a:prstGeom>
          <a:noFill/>
          <a:ln w="9525">
            <a:solidFill>
              <a:schemeClr val="tx1"/>
            </a:solidFill>
            <a:round/>
            <a:headEnd/>
            <a:tailEnd type="triangle" w="med" len="med"/>
          </a:ln>
        </p:spPr>
        <p:txBody>
          <a:bodyPr/>
          <a:lstStyle/>
          <a:p>
            <a:endParaRPr lang="en-US"/>
          </a:p>
        </p:txBody>
      </p:sp>
      <p:sp>
        <p:nvSpPr>
          <p:cNvPr id="84997" name="Arc 6"/>
          <p:cNvSpPr>
            <a:spLocks/>
          </p:cNvSpPr>
          <p:nvPr/>
        </p:nvSpPr>
        <p:spPr bwMode="auto">
          <a:xfrm>
            <a:off x="5410200" y="2590800"/>
            <a:ext cx="1752600" cy="1905000"/>
          </a:xfrm>
          <a:custGeom>
            <a:avLst/>
            <a:gdLst>
              <a:gd name="T0" fmla="*/ 0 w 21600"/>
              <a:gd name="T1" fmla="*/ 0 h 21600"/>
              <a:gd name="T2" fmla="*/ 142204006 w 21600"/>
              <a:gd name="T3" fmla="*/ 168010400 h 21600"/>
              <a:gd name="T4" fmla="*/ 0 w 21600"/>
              <a:gd name="T5" fmla="*/ 168010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4998" name="Arc 7"/>
          <p:cNvSpPr>
            <a:spLocks/>
          </p:cNvSpPr>
          <p:nvPr/>
        </p:nvSpPr>
        <p:spPr bwMode="auto">
          <a:xfrm flipH="1">
            <a:off x="3429000" y="2590800"/>
            <a:ext cx="2057400" cy="1905000"/>
          </a:xfrm>
          <a:custGeom>
            <a:avLst/>
            <a:gdLst>
              <a:gd name="T0" fmla="*/ 0 w 21600"/>
              <a:gd name="T1" fmla="*/ 0 h 21600"/>
              <a:gd name="T2" fmla="*/ 195967327 w 21600"/>
              <a:gd name="T3" fmla="*/ 168010400 h 21600"/>
              <a:gd name="T4" fmla="*/ 0 w 21600"/>
              <a:gd name="T5" fmla="*/ 1680104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4999" name="Text Box 8"/>
          <p:cNvSpPr txBox="1">
            <a:spLocks noChangeArrowheads="1"/>
          </p:cNvSpPr>
          <p:nvPr/>
        </p:nvSpPr>
        <p:spPr bwMode="auto">
          <a:xfrm>
            <a:off x="4572000" y="4495800"/>
            <a:ext cx="2724150" cy="396875"/>
          </a:xfrm>
          <a:prstGeom prst="rect">
            <a:avLst/>
          </a:prstGeom>
          <a:noFill/>
          <a:ln w="9525">
            <a:noFill/>
            <a:miter lim="800000"/>
            <a:headEnd/>
            <a:tailEnd/>
          </a:ln>
        </p:spPr>
        <p:txBody>
          <a:bodyPr wrap="none">
            <a:spAutoFit/>
          </a:bodyPr>
          <a:lstStyle/>
          <a:p>
            <a:r>
              <a:rPr lang="en-US" sz="2000">
                <a:latin typeface="Times New Roman" pitchFamily="18" charset="0"/>
              </a:rPr>
              <a:t>         20                       40</a:t>
            </a:r>
          </a:p>
        </p:txBody>
      </p:sp>
      <p:sp>
        <p:nvSpPr>
          <p:cNvPr id="85000" name="Text Box 9"/>
          <p:cNvSpPr txBox="1">
            <a:spLocks noChangeArrowheads="1"/>
          </p:cNvSpPr>
          <p:nvPr/>
        </p:nvSpPr>
        <p:spPr bwMode="auto">
          <a:xfrm>
            <a:off x="2819400" y="2438400"/>
            <a:ext cx="641350" cy="1190625"/>
          </a:xfrm>
          <a:prstGeom prst="rect">
            <a:avLst/>
          </a:prstGeom>
          <a:noFill/>
          <a:ln w="9525">
            <a:noFill/>
            <a:miter lim="800000"/>
            <a:headEnd/>
            <a:tailEnd/>
          </a:ln>
        </p:spPr>
        <p:txBody>
          <a:bodyPr>
            <a:spAutoFit/>
          </a:bodyPr>
          <a:lstStyle/>
          <a:p>
            <a:r>
              <a:rPr lang="en-US">
                <a:latin typeface="Times New Roman" pitchFamily="18" charset="0"/>
              </a:rPr>
              <a:t>6000</a:t>
            </a:r>
          </a:p>
          <a:p>
            <a:endParaRPr lang="en-US">
              <a:latin typeface="Times New Roman" pitchFamily="18" charset="0"/>
            </a:endParaRPr>
          </a:p>
          <a:p>
            <a:endParaRPr lang="en-US">
              <a:latin typeface="Times New Roman" pitchFamily="18" charset="0"/>
            </a:endParaRPr>
          </a:p>
          <a:p>
            <a:r>
              <a:rPr lang="en-US">
                <a:latin typeface="Times New Roman" pitchFamily="18" charset="0"/>
              </a:rPr>
              <a:t>5000</a:t>
            </a:r>
          </a:p>
        </p:txBody>
      </p:sp>
      <p:sp>
        <p:nvSpPr>
          <p:cNvPr id="85001" name="Rectangle 10"/>
          <p:cNvSpPr>
            <a:spLocks noChangeArrowheads="1"/>
          </p:cNvSpPr>
          <p:nvPr/>
        </p:nvSpPr>
        <p:spPr bwMode="auto">
          <a:xfrm>
            <a:off x="4572000" y="3429000"/>
            <a:ext cx="1741488" cy="366713"/>
          </a:xfrm>
          <a:prstGeom prst="rect">
            <a:avLst/>
          </a:prstGeom>
          <a:noFill/>
          <a:ln w="9525">
            <a:noFill/>
            <a:miter lim="800000"/>
            <a:headEnd/>
            <a:tailEnd/>
          </a:ln>
        </p:spPr>
        <p:txBody>
          <a:bodyPr wrap="none">
            <a:spAutoFit/>
          </a:bodyPr>
          <a:lstStyle/>
          <a:p>
            <a:r>
              <a:rPr lang="en-US">
                <a:latin typeface="Times New Roman" pitchFamily="18" charset="0"/>
              </a:rPr>
              <a:t>R = 600x – 15x </a:t>
            </a:r>
            <a:r>
              <a:rPr lang="en-US" b="1" i="1" baseline="30000">
                <a:latin typeface="Times New Roman" pitchFamily="18" charset="0"/>
                <a:cs typeface="Times New Roman" pitchFamily="18" charset="0"/>
              </a:rPr>
              <a:t>2</a:t>
            </a:r>
          </a:p>
        </p:txBody>
      </p:sp>
      <p:sp>
        <p:nvSpPr>
          <p:cNvPr id="85002" name="Text Box 11"/>
          <p:cNvSpPr txBox="1">
            <a:spLocks noChangeArrowheads="1"/>
          </p:cNvSpPr>
          <p:nvPr/>
        </p:nvSpPr>
        <p:spPr bwMode="auto">
          <a:xfrm>
            <a:off x="0" y="5105400"/>
            <a:ext cx="8051800" cy="915988"/>
          </a:xfrm>
          <a:prstGeom prst="rect">
            <a:avLst/>
          </a:prstGeom>
          <a:noFill/>
          <a:ln w="9525">
            <a:noFill/>
            <a:miter lim="800000"/>
            <a:headEnd/>
            <a:tailEnd/>
          </a:ln>
        </p:spPr>
        <p:txBody>
          <a:bodyPr wrap="none">
            <a:spAutoFit/>
          </a:bodyPr>
          <a:lstStyle/>
          <a:p>
            <a:endParaRPr lang="en-US">
              <a:latin typeface="Times New Roman" pitchFamily="18" charset="0"/>
            </a:endParaRPr>
          </a:p>
          <a:p>
            <a:r>
              <a:rPr lang="en-US">
                <a:latin typeface="Times New Roman" pitchFamily="18" charset="0"/>
              </a:rPr>
              <a:t>Late Nite Blues should charge $20 for a pair of jeans in order to maximize revenue at </a:t>
            </a:r>
          </a:p>
          <a:p>
            <a:r>
              <a:rPr lang="en-US">
                <a:latin typeface="Times New Roman" pitchFamily="18" charset="0"/>
              </a:rPr>
              <a:t>$6000 a week</a:t>
            </a:r>
          </a:p>
        </p:txBody>
      </p:sp>
      <p:sp>
        <p:nvSpPr>
          <p:cNvPr id="12" name="TextBox 11"/>
          <p:cNvSpPr txBox="1"/>
          <p:nvPr/>
        </p:nvSpPr>
        <p:spPr>
          <a:xfrm>
            <a:off x="5334000" y="2133600"/>
            <a:ext cx="1184940" cy="369332"/>
          </a:xfrm>
          <a:prstGeom prst="rect">
            <a:avLst/>
          </a:prstGeom>
          <a:noFill/>
        </p:spPr>
        <p:txBody>
          <a:bodyPr wrap="none" rtlCol="0">
            <a:spAutoFit/>
          </a:bodyPr>
          <a:lstStyle/>
          <a:p>
            <a:r>
              <a:rPr lang="en-US" dirty="0" smtClean="0"/>
              <a:t>Maximum</a:t>
            </a:r>
            <a:endParaRPr lang="en-US" dirty="0"/>
          </a:p>
        </p:txBody>
      </p:sp>
      <p:sp>
        <p:nvSpPr>
          <p:cNvPr id="13" name="Oval 12"/>
          <p:cNvSpPr/>
          <p:nvPr/>
        </p:nvSpPr>
        <p:spPr>
          <a:xfrm flipH="1">
            <a:off x="5334000" y="259080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057400"/>
            <a:ext cx="7239000" cy="685800"/>
          </a:xfrm>
        </p:spPr>
        <p:txBody>
          <a:bodyPr rtlCol="0">
            <a:normAutofit fontScale="90000"/>
          </a:bodyPr>
          <a:lstStyle/>
          <a:p>
            <a:pPr algn="l" eaLnBrk="1" fontAlgn="auto" hangingPunct="1">
              <a:spcAft>
                <a:spcPts val="0"/>
              </a:spcAft>
              <a:defRPr/>
            </a:pPr>
            <a:r>
              <a:rPr lang="en-US" sz="2000" b="1" dirty="0"/>
              <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r>
              <a:rPr lang="en-US" sz="1800" b="1" u="sng" dirty="0"/>
              <a:t>Problem 1, Pg 523</a:t>
            </a:r>
            <a:r>
              <a:rPr lang="en-US" sz="1800" b="1" dirty="0"/>
              <a:t/>
            </a:r>
            <a:br>
              <a:rPr lang="en-US" sz="1800" b="1" dirty="0"/>
            </a:br>
            <a:r>
              <a:rPr lang="en-US" sz="1800" b="1" dirty="0">
                <a:hlinkClick r:id="" action="ppaction://hlinkshowjump?jump=nextslide"/>
              </a:rPr>
              <a:t>a</a:t>
            </a:r>
            <a:br>
              <a:rPr lang="en-US" sz="1800" b="1" dirty="0">
                <a:hlinkClick r:id="" action="ppaction://hlinkshowjump?jump=nextslide"/>
              </a:rPr>
            </a:br>
            <a:r>
              <a:rPr lang="en-US" sz="1800" b="1" dirty="0"/>
              <a:t>b). The price of a room is 20 + 2x, the number of rooms rented is </a:t>
            </a:r>
            <a:r>
              <a:rPr lang="en-US" sz="1800" b="1" dirty="0" smtClean="0"/>
              <a:t/>
            </a:r>
            <a:br>
              <a:rPr lang="en-US" sz="1800" b="1" dirty="0" smtClean="0"/>
            </a:br>
            <a:r>
              <a:rPr lang="en-US" sz="1800" b="1" dirty="0" smtClean="0"/>
              <a:t>60 </a:t>
            </a:r>
            <a:r>
              <a:rPr lang="en-US" sz="1800" b="1" dirty="0"/>
              <a:t>– 3x</a:t>
            </a:r>
            <a:br>
              <a:rPr lang="en-US" sz="1800" b="1" dirty="0"/>
            </a:br>
            <a:r>
              <a:rPr lang="en-US" sz="1800" b="1" dirty="0"/>
              <a:t>The total revenue earned at that price is</a:t>
            </a:r>
            <a:br>
              <a:rPr lang="en-US" sz="1800" b="1" dirty="0"/>
            </a:br>
            <a:r>
              <a:rPr lang="en-US" sz="1800" b="1" dirty="0"/>
              <a:t>(20 + 2x) (60 – 3x)</a:t>
            </a:r>
            <a:br>
              <a:rPr lang="en-US" sz="1800" b="1" dirty="0"/>
            </a:br>
            <a:r>
              <a:rPr lang="en-US" sz="1800" b="1" dirty="0"/>
              <a:t>c).  Enter Y1 = 20 + 2x</a:t>
            </a:r>
            <a:br>
              <a:rPr lang="en-US" sz="1800" b="1" dirty="0"/>
            </a:br>
            <a:r>
              <a:rPr lang="en-US" sz="1800" b="1" dirty="0"/>
              <a:t>                Y2 = 60 – 3x</a:t>
            </a:r>
            <a:br>
              <a:rPr lang="en-US" sz="1800" b="1" dirty="0"/>
            </a:br>
            <a:r>
              <a:rPr lang="en-US" sz="1800" b="1" dirty="0"/>
              <a:t>                Y3 = (20 + 2x)(60 – 3x) in your calculator</a:t>
            </a:r>
            <a:br>
              <a:rPr lang="en-US" sz="1800" b="1" dirty="0"/>
            </a:br>
            <a:r>
              <a:rPr lang="en-US" sz="1800" b="1" dirty="0" err="1"/>
              <a:t>Tbl</a:t>
            </a:r>
            <a:r>
              <a:rPr lang="en-US" sz="1800" b="1" dirty="0"/>
              <a:t> start = 0</a:t>
            </a:r>
            <a:br>
              <a:rPr lang="en-US" sz="1800" b="1" dirty="0"/>
            </a:br>
            <a:r>
              <a:rPr lang="en-US" sz="1800" b="1" dirty="0"/>
              <a:t>Tb1 = 1</a:t>
            </a:r>
            <a:br>
              <a:rPr lang="en-US" sz="1800" b="1" dirty="0"/>
            </a:br>
            <a:r>
              <a:rPr lang="en-US" sz="1800" b="1" dirty="0">
                <a:solidFill>
                  <a:srgbClr val="FF0066"/>
                </a:solidFill>
              </a:rPr>
              <a:t/>
            </a:r>
            <a:br>
              <a:rPr lang="en-US" sz="1800" b="1" dirty="0">
                <a:solidFill>
                  <a:srgbClr val="FF0066"/>
                </a:solidFill>
              </a:rPr>
            </a:br>
            <a:r>
              <a:rPr lang="en-US" sz="1800" b="1" dirty="0"/>
              <a:t>The values in the calculator’s table should match with  table</a:t>
            </a:r>
            <a:br>
              <a:rPr lang="en-US" sz="1800" b="1" dirty="0"/>
            </a:br>
            <a:r>
              <a:rPr lang="en-US" sz="1800" b="1" dirty="0"/>
              <a:t>d).  If x = 20, the total revenue is 0</a:t>
            </a:r>
            <a:br>
              <a:rPr lang="en-US" sz="1800" b="1" dirty="0"/>
            </a:br>
            <a:r>
              <a:rPr lang="en-US" sz="1800" b="1" dirty="0"/>
              <a:t>e). </a:t>
            </a:r>
            <a:r>
              <a:rPr lang="en-US" sz="1800" b="1" u="sng" dirty="0"/>
              <a:t>Graph</a:t>
            </a:r>
            <a:br>
              <a:rPr lang="en-US" sz="1800" b="1" u="sng" dirty="0"/>
            </a:br>
            <a:r>
              <a:rPr lang="en-US" sz="1800" b="1" dirty="0"/>
              <a:t/>
            </a:r>
            <a:br>
              <a:rPr lang="en-US" sz="1800" b="1" dirty="0"/>
            </a:br>
            <a:r>
              <a:rPr lang="en-US" sz="1800" b="1" dirty="0"/>
              <a:t>f). The owner must charge </a:t>
            </a:r>
            <a:r>
              <a:rPr lang="en-US" sz="1800" b="1" dirty="0" err="1"/>
              <a:t>atleast</a:t>
            </a:r>
            <a:r>
              <a:rPr lang="en-US" sz="1800" b="1" dirty="0"/>
              <a:t> $24 but no more than $36 per room to make a revenue </a:t>
            </a:r>
            <a:r>
              <a:rPr lang="en-US" sz="1800" b="1" dirty="0" err="1"/>
              <a:t>atleast</a:t>
            </a:r>
            <a:r>
              <a:rPr lang="en-US" sz="1800" b="1" dirty="0"/>
              <a:t> $1296 per night</a:t>
            </a:r>
            <a:br>
              <a:rPr lang="en-US" sz="1800" b="1" dirty="0"/>
            </a:br>
            <a:r>
              <a:rPr lang="en-US" sz="1800" b="1" dirty="0"/>
              <a:t/>
            </a:r>
            <a:br>
              <a:rPr lang="en-US" sz="1800" b="1" dirty="0"/>
            </a:br>
            <a:r>
              <a:rPr lang="en-US" sz="1800" b="1" dirty="0"/>
              <a:t>g). The maximum revenue from night is $1350, which is obtained by charging $30 per room and renting 45 rooms at this price</a:t>
            </a:r>
          </a:p>
        </p:txBody>
      </p:sp>
      <p:sp>
        <p:nvSpPr>
          <p:cNvPr id="86018" name="Line 3"/>
          <p:cNvSpPr>
            <a:spLocks noChangeShapeType="1"/>
          </p:cNvSpPr>
          <p:nvPr/>
        </p:nvSpPr>
        <p:spPr bwMode="auto">
          <a:xfrm>
            <a:off x="6553200" y="2590800"/>
            <a:ext cx="1752600" cy="0"/>
          </a:xfrm>
          <a:prstGeom prst="line">
            <a:avLst/>
          </a:prstGeom>
          <a:noFill/>
          <a:ln w="9525">
            <a:solidFill>
              <a:schemeClr val="tx1"/>
            </a:solidFill>
            <a:round/>
            <a:headEnd/>
            <a:tailEnd type="triangle" w="med" len="med"/>
          </a:ln>
        </p:spPr>
        <p:txBody>
          <a:bodyPr/>
          <a:lstStyle/>
          <a:p>
            <a:endParaRPr lang="en-US"/>
          </a:p>
        </p:txBody>
      </p:sp>
      <p:sp>
        <p:nvSpPr>
          <p:cNvPr id="86019" name="Line 4"/>
          <p:cNvSpPr>
            <a:spLocks noChangeShapeType="1"/>
          </p:cNvSpPr>
          <p:nvPr/>
        </p:nvSpPr>
        <p:spPr bwMode="auto">
          <a:xfrm flipV="1">
            <a:off x="6553200" y="1143000"/>
            <a:ext cx="0" cy="1447800"/>
          </a:xfrm>
          <a:prstGeom prst="line">
            <a:avLst/>
          </a:prstGeom>
          <a:noFill/>
          <a:ln w="9525">
            <a:solidFill>
              <a:schemeClr val="tx1"/>
            </a:solidFill>
            <a:round/>
            <a:headEnd/>
            <a:tailEnd type="triangle" w="med" len="med"/>
          </a:ln>
        </p:spPr>
        <p:txBody>
          <a:bodyPr/>
          <a:lstStyle/>
          <a:p>
            <a:endParaRPr lang="en-US"/>
          </a:p>
        </p:txBody>
      </p:sp>
      <p:sp>
        <p:nvSpPr>
          <p:cNvPr id="86020" name="Arc 5"/>
          <p:cNvSpPr>
            <a:spLocks/>
          </p:cNvSpPr>
          <p:nvPr/>
        </p:nvSpPr>
        <p:spPr bwMode="auto">
          <a:xfrm>
            <a:off x="6553200" y="1676400"/>
            <a:ext cx="1524000" cy="990600"/>
          </a:xfrm>
          <a:custGeom>
            <a:avLst/>
            <a:gdLst>
              <a:gd name="T0" fmla="*/ 0 w 21600"/>
              <a:gd name="T1" fmla="*/ 0 h 21600"/>
              <a:gd name="T2" fmla="*/ 107526663 w 21600"/>
              <a:gd name="T3" fmla="*/ 45430012 h 21600"/>
              <a:gd name="T4" fmla="*/ 0 w 21600"/>
              <a:gd name="T5" fmla="*/ 4543001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86021" name="Text Box 6"/>
          <p:cNvSpPr txBox="1">
            <a:spLocks noChangeArrowheads="1"/>
          </p:cNvSpPr>
          <p:nvPr/>
        </p:nvSpPr>
        <p:spPr bwMode="auto">
          <a:xfrm>
            <a:off x="8213725" y="2678113"/>
            <a:ext cx="361950" cy="304800"/>
          </a:xfrm>
          <a:prstGeom prst="rect">
            <a:avLst/>
          </a:prstGeom>
          <a:noFill/>
          <a:ln w="9525">
            <a:noFill/>
            <a:miter lim="800000"/>
            <a:headEnd/>
            <a:tailEnd/>
          </a:ln>
        </p:spPr>
        <p:txBody>
          <a:bodyPr wrap="none">
            <a:spAutoFit/>
          </a:bodyPr>
          <a:lstStyle/>
          <a:p>
            <a:r>
              <a:rPr lang="en-US" sz="1400">
                <a:latin typeface="Times New Roman" pitchFamily="18" charset="0"/>
              </a:rPr>
              <a:t>20</a:t>
            </a:r>
          </a:p>
        </p:txBody>
      </p:sp>
      <p:sp>
        <p:nvSpPr>
          <p:cNvPr id="86022" name="Text Box 7"/>
          <p:cNvSpPr txBox="1">
            <a:spLocks noChangeArrowheads="1"/>
          </p:cNvSpPr>
          <p:nvPr/>
        </p:nvSpPr>
        <p:spPr bwMode="auto">
          <a:xfrm>
            <a:off x="6232525" y="2678113"/>
            <a:ext cx="273050" cy="304800"/>
          </a:xfrm>
          <a:prstGeom prst="rect">
            <a:avLst/>
          </a:prstGeom>
          <a:noFill/>
          <a:ln w="9525">
            <a:noFill/>
            <a:miter lim="800000"/>
            <a:headEnd/>
            <a:tailEnd/>
          </a:ln>
        </p:spPr>
        <p:txBody>
          <a:bodyPr wrap="none">
            <a:spAutoFit/>
          </a:bodyPr>
          <a:lstStyle/>
          <a:p>
            <a:r>
              <a:rPr lang="en-US" sz="1400">
                <a:latin typeface="Times New Roman" pitchFamily="18" charset="0"/>
              </a:rPr>
              <a:t>0</a:t>
            </a:r>
          </a:p>
        </p:txBody>
      </p:sp>
      <p:sp>
        <p:nvSpPr>
          <p:cNvPr id="86023" name="Text Box 8"/>
          <p:cNvSpPr txBox="1">
            <a:spLocks noChangeArrowheads="1"/>
          </p:cNvSpPr>
          <p:nvPr/>
        </p:nvSpPr>
        <p:spPr bwMode="auto">
          <a:xfrm>
            <a:off x="6096000" y="1066800"/>
            <a:ext cx="539750" cy="304800"/>
          </a:xfrm>
          <a:prstGeom prst="rect">
            <a:avLst/>
          </a:prstGeom>
          <a:noFill/>
          <a:ln w="9525">
            <a:noFill/>
            <a:miter lim="800000"/>
            <a:headEnd/>
            <a:tailEnd/>
          </a:ln>
        </p:spPr>
        <p:txBody>
          <a:bodyPr wrap="none">
            <a:spAutoFit/>
          </a:bodyPr>
          <a:lstStyle/>
          <a:p>
            <a:r>
              <a:rPr lang="en-US" sz="1400">
                <a:latin typeface="Times New Roman" pitchFamily="18" charset="0"/>
              </a:rPr>
              <a:t>1500</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0"/>
            <a:ext cx="7772400" cy="1143000"/>
          </a:xfrm>
        </p:spPr>
        <p:txBody>
          <a:bodyPr rtlCol="0">
            <a:normAutofit fontScale="90000"/>
          </a:bodyPr>
          <a:lstStyle/>
          <a:p>
            <a:pPr eaLnBrk="1" fontAlgn="auto" hangingPunct="1">
              <a:spcAft>
                <a:spcPts val="0"/>
              </a:spcAft>
              <a:defRPr/>
            </a:pPr>
            <a:r>
              <a:rPr lang="en-US" sz="1800" b="1"/>
              <a:t>6.4 pg 523, x be the no of price increases</a:t>
            </a:r>
            <a:br>
              <a:rPr lang="en-US" sz="1800" b="1"/>
            </a:br>
            <a:r>
              <a:rPr lang="en-US" sz="1800" b="1" u="sng">
                <a:solidFill>
                  <a:srgbClr val="FF0066"/>
                </a:solidFill>
              </a:rPr>
              <a:t>Price of  room</a:t>
            </a:r>
            <a:r>
              <a:rPr lang="en-US" sz="1800" b="1"/>
              <a:t> = 20 + 2x</a:t>
            </a:r>
            <a:br>
              <a:rPr lang="en-US" sz="1800" b="1"/>
            </a:br>
            <a:r>
              <a:rPr lang="en-US" sz="1800" b="1" u="sng">
                <a:solidFill>
                  <a:srgbClr val="FF0066"/>
                </a:solidFill>
              </a:rPr>
              <a:t>No. of rooms rented</a:t>
            </a:r>
            <a:r>
              <a:rPr lang="en-US" sz="1800" b="1"/>
              <a:t> = 60 – 3x</a:t>
            </a:r>
            <a:br>
              <a:rPr lang="en-US" sz="1800" b="1"/>
            </a:br>
            <a:r>
              <a:rPr lang="en-US" sz="1800" b="1" u="sng">
                <a:solidFill>
                  <a:srgbClr val="FF0066"/>
                </a:solidFill>
              </a:rPr>
              <a:t>Total revenue</a:t>
            </a:r>
            <a:r>
              <a:rPr lang="en-US" sz="1800" b="1"/>
              <a:t> = (20 + 2x)(60 – 3x)</a:t>
            </a:r>
          </a:p>
        </p:txBody>
      </p:sp>
      <p:sp>
        <p:nvSpPr>
          <p:cNvPr id="87042" name="Rectangle 3"/>
          <p:cNvSpPr>
            <a:spLocks noGrp="1" noChangeArrowheads="1"/>
          </p:cNvSpPr>
          <p:nvPr>
            <p:ph idx="1"/>
          </p:nvPr>
        </p:nvSpPr>
        <p:spPr/>
        <p:txBody>
          <a:bodyPr/>
          <a:lstStyle/>
          <a:p>
            <a:pPr eaLnBrk="1" hangingPunct="1"/>
            <a:r>
              <a:rPr lang="en-US" sz="1600" smtClean="0"/>
              <a:t>0	          20	                     60	                                      1200</a:t>
            </a:r>
          </a:p>
          <a:p>
            <a:pPr eaLnBrk="1" hangingPunct="1"/>
            <a:r>
              <a:rPr lang="en-US" sz="1600" smtClean="0"/>
              <a:t>1	          22	                    57	                                      1254</a:t>
            </a:r>
          </a:p>
          <a:p>
            <a:pPr eaLnBrk="1" hangingPunct="1"/>
            <a:r>
              <a:rPr lang="en-US" sz="1600" smtClean="0"/>
              <a:t>2	          </a:t>
            </a:r>
            <a:r>
              <a:rPr lang="en-US" sz="1600" smtClean="0">
                <a:solidFill>
                  <a:srgbClr val="FF0066"/>
                </a:solidFill>
              </a:rPr>
              <a:t>24	</a:t>
            </a:r>
            <a:r>
              <a:rPr lang="en-US" sz="1600" smtClean="0"/>
              <a:t>                    54	                                      1296</a:t>
            </a:r>
          </a:p>
          <a:p>
            <a:pPr eaLnBrk="1" hangingPunct="1"/>
            <a:r>
              <a:rPr lang="en-US" sz="1600" smtClean="0"/>
              <a:t>3	          26	                    51	                                      1326</a:t>
            </a:r>
          </a:p>
          <a:p>
            <a:pPr eaLnBrk="1" hangingPunct="1"/>
            <a:r>
              <a:rPr lang="en-US" sz="1600" smtClean="0"/>
              <a:t>4	          28	                    48	                                      1344</a:t>
            </a:r>
          </a:p>
          <a:p>
            <a:pPr eaLnBrk="1" hangingPunct="1"/>
            <a:r>
              <a:rPr lang="en-US" sz="1600" smtClean="0"/>
              <a:t>5	         </a:t>
            </a:r>
            <a:r>
              <a:rPr lang="en-US" sz="1600" smtClean="0">
                <a:solidFill>
                  <a:srgbClr val="FF0066"/>
                </a:solidFill>
              </a:rPr>
              <a:t> 30</a:t>
            </a:r>
            <a:r>
              <a:rPr lang="en-US" sz="1600" smtClean="0"/>
              <a:t>	                    </a:t>
            </a:r>
            <a:r>
              <a:rPr lang="en-US" sz="1600" smtClean="0">
                <a:solidFill>
                  <a:srgbClr val="FF0066"/>
                </a:solidFill>
              </a:rPr>
              <a:t>45</a:t>
            </a:r>
            <a:r>
              <a:rPr lang="en-US" sz="1600" smtClean="0"/>
              <a:t>	                                      </a:t>
            </a:r>
            <a:r>
              <a:rPr lang="en-US" sz="1600" smtClean="0">
                <a:solidFill>
                  <a:srgbClr val="FF0066"/>
                </a:solidFill>
              </a:rPr>
              <a:t>1350</a:t>
            </a:r>
          </a:p>
          <a:p>
            <a:pPr eaLnBrk="1" hangingPunct="1"/>
            <a:r>
              <a:rPr lang="en-US" sz="1600" smtClean="0"/>
              <a:t>6	          32	                    42	                                      1344</a:t>
            </a:r>
          </a:p>
          <a:p>
            <a:pPr eaLnBrk="1" hangingPunct="1"/>
            <a:r>
              <a:rPr lang="en-US" sz="1600" smtClean="0"/>
              <a:t>7	          34	                    39	                                      1326</a:t>
            </a:r>
          </a:p>
          <a:p>
            <a:pPr eaLnBrk="1" hangingPunct="1"/>
            <a:r>
              <a:rPr lang="en-US" sz="1600" smtClean="0"/>
              <a:t>8	         </a:t>
            </a:r>
            <a:r>
              <a:rPr lang="en-US" sz="1600" smtClean="0">
                <a:solidFill>
                  <a:srgbClr val="FF0066"/>
                </a:solidFill>
              </a:rPr>
              <a:t> 36</a:t>
            </a:r>
            <a:r>
              <a:rPr lang="en-US" sz="1600" smtClean="0"/>
              <a:t>	                    36	                                      1296</a:t>
            </a:r>
          </a:p>
          <a:p>
            <a:pPr eaLnBrk="1" hangingPunct="1"/>
            <a:r>
              <a:rPr lang="en-US" sz="1600" smtClean="0"/>
              <a:t>10	         40	                    30	                                      1200</a:t>
            </a:r>
          </a:p>
          <a:p>
            <a:pPr eaLnBrk="1" hangingPunct="1"/>
            <a:r>
              <a:rPr lang="en-US" sz="1600" smtClean="0"/>
              <a:t>12	         44	                    24	                                      1056</a:t>
            </a:r>
          </a:p>
          <a:p>
            <a:pPr eaLnBrk="1" hangingPunct="1"/>
            <a:r>
              <a:rPr lang="en-US" sz="1600" smtClean="0"/>
              <a:t>16	         52	                    12	                                         624</a:t>
            </a:r>
          </a:p>
          <a:p>
            <a:pPr eaLnBrk="1" hangingPunct="1"/>
            <a:r>
              <a:rPr lang="en-US" sz="1600" smtClean="0"/>
              <a:t>20	         60	                      0	                                             0</a:t>
            </a:r>
          </a:p>
        </p:txBody>
      </p:sp>
      <p:sp>
        <p:nvSpPr>
          <p:cNvPr id="87043" name="Text Box 4"/>
          <p:cNvSpPr txBox="1">
            <a:spLocks noChangeArrowheads="1"/>
          </p:cNvSpPr>
          <p:nvPr/>
        </p:nvSpPr>
        <p:spPr bwMode="auto">
          <a:xfrm>
            <a:off x="609600" y="1066800"/>
            <a:ext cx="7705725" cy="641350"/>
          </a:xfrm>
          <a:prstGeom prst="rect">
            <a:avLst/>
          </a:prstGeom>
          <a:noFill/>
          <a:ln w="9525">
            <a:noFill/>
            <a:miter lim="800000"/>
            <a:headEnd/>
            <a:tailEnd/>
          </a:ln>
        </p:spPr>
        <p:txBody>
          <a:bodyPr>
            <a:spAutoFit/>
          </a:bodyPr>
          <a:lstStyle/>
          <a:p>
            <a:r>
              <a:rPr lang="en-US" b="1">
                <a:latin typeface="Times New Roman" pitchFamily="18" charset="0"/>
              </a:rPr>
              <a:t>No of price    Price of room   No. of rooms rented            Total revenue</a:t>
            </a:r>
          </a:p>
          <a:p>
            <a:r>
              <a:rPr lang="en-US" b="1">
                <a:latin typeface="Times New Roman" pitchFamily="18" charset="0"/>
              </a:rPr>
              <a:t>increases</a:t>
            </a:r>
          </a:p>
        </p:txBody>
      </p:sp>
      <p:sp>
        <p:nvSpPr>
          <p:cNvPr id="87044" name="Line 5"/>
          <p:cNvSpPr>
            <a:spLocks noChangeShapeType="1"/>
          </p:cNvSpPr>
          <p:nvPr/>
        </p:nvSpPr>
        <p:spPr bwMode="auto">
          <a:xfrm>
            <a:off x="6858000" y="3276600"/>
            <a:ext cx="838200" cy="0"/>
          </a:xfrm>
          <a:prstGeom prst="line">
            <a:avLst/>
          </a:prstGeom>
          <a:noFill/>
          <a:ln w="9525">
            <a:solidFill>
              <a:schemeClr val="tx1"/>
            </a:solidFill>
            <a:round/>
            <a:headEnd/>
            <a:tailEnd type="triangle" w="med" len="med"/>
          </a:ln>
        </p:spPr>
        <p:txBody>
          <a:bodyPr/>
          <a:lstStyle/>
          <a:p>
            <a:endParaRPr lang="en-US"/>
          </a:p>
        </p:txBody>
      </p:sp>
      <p:sp>
        <p:nvSpPr>
          <p:cNvPr id="87045" name="Text Box 6"/>
          <p:cNvSpPr txBox="1">
            <a:spLocks noChangeArrowheads="1"/>
          </p:cNvSpPr>
          <p:nvPr/>
        </p:nvSpPr>
        <p:spPr bwMode="auto">
          <a:xfrm>
            <a:off x="7620000" y="3048000"/>
            <a:ext cx="1730375" cy="366713"/>
          </a:xfrm>
          <a:prstGeom prst="rect">
            <a:avLst/>
          </a:prstGeom>
          <a:noFill/>
          <a:ln w="9525">
            <a:noFill/>
            <a:miter lim="800000"/>
            <a:headEnd/>
            <a:tailEnd/>
          </a:ln>
        </p:spPr>
        <p:txBody>
          <a:bodyPr>
            <a:spAutoFit/>
          </a:bodyPr>
          <a:lstStyle/>
          <a:p>
            <a:r>
              <a:rPr lang="en-US">
                <a:solidFill>
                  <a:srgbClr val="FF0066"/>
                </a:solidFill>
                <a:latin typeface="Times New Roman" pitchFamily="18" charset="0"/>
              </a:rPr>
              <a:t>Max. Revenue</a:t>
            </a:r>
          </a:p>
        </p:txBody>
      </p:sp>
      <p:sp>
        <p:nvSpPr>
          <p:cNvPr id="87046" name="Text Box 7"/>
          <p:cNvSpPr txBox="1">
            <a:spLocks noChangeArrowheads="1"/>
          </p:cNvSpPr>
          <p:nvPr/>
        </p:nvSpPr>
        <p:spPr bwMode="auto">
          <a:xfrm>
            <a:off x="2514600" y="2209800"/>
            <a:ext cx="857250" cy="366713"/>
          </a:xfrm>
          <a:prstGeom prst="rect">
            <a:avLst/>
          </a:prstGeom>
          <a:noFill/>
          <a:ln w="9525">
            <a:noFill/>
            <a:miter lim="800000"/>
            <a:headEnd/>
            <a:tailEnd/>
          </a:ln>
        </p:spPr>
        <p:txBody>
          <a:bodyPr>
            <a:spAutoFit/>
          </a:bodyPr>
          <a:lstStyle/>
          <a:p>
            <a:r>
              <a:rPr lang="en-US" u="sng">
                <a:solidFill>
                  <a:srgbClr val="FF0066"/>
                </a:solidFill>
                <a:latin typeface="Times New Roman" pitchFamily="18" charset="0"/>
              </a:rPr>
              <a:t>Lowest</a:t>
            </a:r>
          </a:p>
        </p:txBody>
      </p:sp>
      <p:sp>
        <p:nvSpPr>
          <p:cNvPr id="87047" name="Text Box 8"/>
          <p:cNvSpPr txBox="1">
            <a:spLocks noChangeArrowheads="1"/>
          </p:cNvSpPr>
          <p:nvPr/>
        </p:nvSpPr>
        <p:spPr bwMode="auto">
          <a:xfrm>
            <a:off x="2438400" y="3048000"/>
            <a:ext cx="895350" cy="366713"/>
          </a:xfrm>
          <a:prstGeom prst="rect">
            <a:avLst/>
          </a:prstGeom>
          <a:noFill/>
          <a:ln w="9525">
            <a:noFill/>
            <a:miter lim="800000"/>
            <a:headEnd/>
            <a:tailEnd/>
          </a:ln>
        </p:spPr>
        <p:txBody>
          <a:bodyPr wrap="none">
            <a:spAutoFit/>
          </a:bodyPr>
          <a:lstStyle/>
          <a:p>
            <a:r>
              <a:rPr lang="en-US" u="sng">
                <a:solidFill>
                  <a:srgbClr val="FF0066"/>
                </a:solidFill>
                <a:latin typeface="Times New Roman" pitchFamily="18" charset="0"/>
              </a:rPr>
              <a:t>Highest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457200" y="274638"/>
            <a:ext cx="8229600" cy="563562"/>
          </a:xfrm>
        </p:spPr>
        <p:txBody>
          <a:bodyPr/>
          <a:lstStyle/>
          <a:p>
            <a:pPr eaLnBrk="1" hangingPunct="1"/>
            <a:r>
              <a:rPr lang="en-US" sz="2000" b="1" smtClean="0"/>
              <a:t>18 Transformations of graph</a:t>
            </a:r>
          </a:p>
        </p:txBody>
      </p:sp>
      <p:sp>
        <p:nvSpPr>
          <p:cNvPr id="88066" name="Rectangle 3"/>
          <p:cNvSpPr>
            <a:spLocks noGrp="1" noChangeArrowheads="1"/>
          </p:cNvSpPr>
          <p:nvPr>
            <p:ph idx="1"/>
          </p:nvPr>
        </p:nvSpPr>
        <p:spPr>
          <a:xfrm>
            <a:off x="304800" y="914400"/>
            <a:ext cx="8229600" cy="4525963"/>
          </a:xfrm>
        </p:spPr>
        <p:txBody>
          <a:bodyPr/>
          <a:lstStyle/>
          <a:p>
            <a:pPr eaLnBrk="1" hangingPunct="1">
              <a:buFontTx/>
              <a:buNone/>
            </a:pPr>
            <a:r>
              <a:rPr lang="en-US" sz="2000" smtClean="0"/>
              <a:t>a ) y = (x + 1) </a:t>
            </a:r>
            <a:r>
              <a:rPr lang="en-US" sz="2000" baseline="30000" smtClean="0"/>
              <a:t>2</a:t>
            </a:r>
          </a:p>
          <a:p>
            <a:pPr eaLnBrk="1" hangingPunct="1">
              <a:buFontTx/>
              <a:buNone/>
            </a:pPr>
            <a:r>
              <a:rPr lang="en-US" sz="2000" smtClean="0"/>
              <a:t>b) y = 2(x + 1) </a:t>
            </a:r>
            <a:r>
              <a:rPr lang="en-US" sz="2000" baseline="30000" smtClean="0"/>
              <a:t>2</a:t>
            </a:r>
          </a:p>
          <a:p>
            <a:pPr eaLnBrk="1" hangingPunct="1">
              <a:buFontTx/>
              <a:buNone/>
            </a:pPr>
            <a:r>
              <a:rPr lang="en-US" sz="2000" smtClean="0"/>
              <a:t>c) y = 2(x + 1) </a:t>
            </a:r>
            <a:r>
              <a:rPr lang="en-US" sz="2000" baseline="30000" smtClean="0"/>
              <a:t>2</a:t>
            </a:r>
            <a:r>
              <a:rPr lang="en-US" sz="2000" smtClean="0"/>
              <a:t> – 4</a:t>
            </a:r>
          </a:p>
          <a:p>
            <a:pPr eaLnBrk="1" hangingPunct="1">
              <a:buFontTx/>
              <a:buNone/>
            </a:pPr>
            <a:endParaRPr lang="en-US" sz="2000" smtClean="0"/>
          </a:p>
          <a:p>
            <a:pPr eaLnBrk="1" hangingPunct="1">
              <a:buFontTx/>
              <a:buNone/>
            </a:pPr>
            <a:endParaRPr lang="en-US" sz="2000" smtClean="0"/>
          </a:p>
        </p:txBody>
      </p:sp>
      <p:pic>
        <p:nvPicPr>
          <p:cNvPr id="88067" name="Picture 4"/>
          <p:cNvPicPr>
            <a:picLocks noChangeAspect="1" noChangeArrowheads="1"/>
          </p:cNvPicPr>
          <p:nvPr/>
        </p:nvPicPr>
        <p:blipFill>
          <a:blip r:embed="rId2" cstate="print"/>
          <a:srcRect/>
          <a:stretch>
            <a:fillRect/>
          </a:stretch>
        </p:blipFill>
        <p:spPr bwMode="auto">
          <a:xfrm>
            <a:off x="2743200" y="2193925"/>
            <a:ext cx="4267200" cy="288925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pPr algn="l" eaLnBrk="1" hangingPunct="1"/>
            <a:r>
              <a:rPr lang="en-US" sz="2000" smtClean="0"/>
              <a:t>22 a) Find the </a:t>
            </a:r>
            <a:r>
              <a:rPr lang="en-US" sz="2000" u="sng" smtClean="0"/>
              <a:t>vertex</a:t>
            </a:r>
            <a:r>
              <a:rPr lang="en-US" sz="2000" smtClean="0"/>
              <a:t> of a parabola</a:t>
            </a:r>
            <a:br>
              <a:rPr lang="en-US" sz="2000" smtClean="0"/>
            </a:br>
            <a:r>
              <a:rPr lang="en-US" sz="2000" smtClean="0"/>
              <a:t>     b) Use </a:t>
            </a:r>
            <a:r>
              <a:rPr lang="en-US" sz="2000" u="sng" smtClean="0"/>
              <a:t>transformations </a:t>
            </a:r>
            <a:r>
              <a:rPr lang="en-US" sz="2000" smtClean="0"/>
              <a:t>to sketch the graph</a:t>
            </a:r>
            <a:br>
              <a:rPr lang="en-US" sz="2000" smtClean="0"/>
            </a:br>
            <a:r>
              <a:rPr lang="en-US" sz="2000" smtClean="0"/>
              <a:t>     c) Write the </a:t>
            </a:r>
            <a:r>
              <a:rPr lang="en-US" sz="2000" u="sng" smtClean="0"/>
              <a:t>equation in standard form</a:t>
            </a:r>
          </a:p>
        </p:txBody>
      </p:sp>
      <p:sp>
        <p:nvSpPr>
          <p:cNvPr id="89090" name="Rectangle 3"/>
          <p:cNvSpPr>
            <a:spLocks noGrp="1" noChangeArrowheads="1"/>
          </p:cNvSpPr>
          <p:nvPr>
            <p:ph idx="1"/>
          </p:nvPr>
        </p:nvSpPr>
        <p:spPr/>
        <p:txBody>
          <a:bodyPr/>
          <a:lstStyle/>
          <a:p>
            <a:pPr eaLnBrk="1" hangingPunct="1">
              <a:buFontTx/>
              <a:buNone/>
            </a:pPr>
            <a:r>
              <a:rPr lang="en-US" sz="1600" b="1" smtClean="0"/>
              <a:t>y = - 3(x + 1) </a:t>
            </a:r>
            <a:r>
              <a:rPr lang="en-US" sz="1600" b="1" baseline="30000" smtClean="0"/>
              <a:t>2</a:t>
            </a:r>
            <a:r>
              <a:rPr lang="en-US" sz="1600" b="1" smtClean="0"/>
              <a:t> – 2</a:t>
            </a:r>
          </a:p>
          <a:p>
            <a:pPr eaLnBrk="1" hangingPunct="1">
              <a:buFontTx/>
              <a:buNone/>
            </a:pPr>
            <a:r>
              <a:rPr lang="en-US" sz="1600" b="1" smtClean="0"/>
              <a:t>y = -3( x</a:t>
            </a:r>
            <a:r>
              <a:rPr lang="en-US" sz="1600" b="1" baseline="30000" smtClean="0"/>
              <a:t>2</a:t>
            </a:r>
            <a:r>
              <a:rPr lang="en-US" sz="1600" b="1" smtClean="0"/>
              <a:t> + 2x +1 ) -2</a:t>
            </a:r>
          </a:p>
          <a:p>
            <a:pPr eaLnBrk="1" hangingPunct="1">
              <a:buFontTx/>
              <a:buNone/>
            </a:pPr>
            <a:r>
              <a:rPr lang="en-US" sz="1600" b="1" smtClean="0"/>
              <a:t>y = -3x</a:t>
            </a:r>
            <a:r>
              <a:rPr lang="en-US" sz="1600" b="1" baseline="30000" smtClean="0"/>
              <a:t>2</a:t>
            </a:r>
            <a:r>
              <a:rPr lang="en-US" sz="1600" b="1" smtClean="0"/>
              <a:t> -6x -3-2</a:t>
            </a:r>
          </a:p>
          <a:p>
            <a:pPr eaLnBrk="1" hangingPunct="1">
              <a:buFontTx/>
              <a:buNone/>
            </a:pPr>
            <a:r>
              <a:rPr lang="en-US" sz="1600" b="1" smtClean="0"/>
              <a:t>y = -3x</a:t>
            </a:r>
            <a:r>
              <a:rPr lang="en-US" sz="1600" b="1" baseline="30000" smtClean="0"/>
              <a:t>2</a:t>
            </a:r>
            <a:r>
              <a:rPr lang="en-US" sz="1600" b="1" smtClean="0"/>
              <a:t> -6x -5</a:t>
            </a:r>
          </a:p>
          <a:p>
            <a:pPr eaLnBrk="1" hangingPunct="1">
              <a:buFontTx/>
              <a:buNone/>
            </a:pPr>
            <a:endParaRPr lang="en-US" b="1" smtClean="0"/>
          </a:p>
        </p:txBody>
      </p:sp>
      <p:pic>
        <p:nvPicPr>
          <p:cNvPr id="89091" name="Picture 4"/>
          <p:cNvPicPr>
            <a:picLocks noChangeAspect="1" noChangeArrowheads="1"/>
          </p:cNvPicPr>
          <p:nvPr/>
        </p:nvPicPr>
        <p:blipFill>
          <a:blip r:embed="rId2" cstate="print"/>
          <a:srcRect/>
          <a:stretch>
            <a:fillRect/>
          </a:stretch>
        </p:blipFill>
        <p:spPr bwMode="auto">
          <a:xfrm>
            <a:off x="3629025" y="2794000"/>
            <a:ext cx="3609975" cy="2443163"/>
          </a:xfrm>
          <a:prstGeom prst="rect">
            <a:avLst/>
          </a:prstGeom>
          <a:noFill/>
          <a:ln w="9525">
            <a:noFill/>
            <a:miter lim="800000"/>
            <a:headEnd/>
            <a:tailEnd/>
          </a:ln>
        </p:spPr>
      </p:pic>
      <p:sp>
        <p:nvSpPr>
          <p:cNvPr id="89092" name="Text Box 5"/>
          <p:cNvSpPr txBox="1">
            <a:spLocks noChangeArrowheads="1"/>
          </p:cNvSpPr>
          <p:nvPr/>
        </p:nvSpPr>
        <p:spPr bwMode="auto">
          <a:xfrm>
            <a:off x="288925" y="3465513"/>
            <a:ext cx="3308350" cy="1190625"/>
          </a:xfrm>
          <a:prstGeom prst="rect">
            <a:avLst/>
          </a:prstGeom>
          <a:noFill/>
          <a:ln w="9525">
            <a:noFill/>
            <a:miter lim="800000"/>
            <a:headEnd/>
            <a:tailEnd/>
          </a:ln>
        </p:spPr>
        <p:txBody>
          <a:bodyPr wrap="none">
            <a:spAutoFit/>
          </a:bodyPr>
          <a:lstStyle/>
          <a:p>
            <a:r>
              <a:rPr lang="en-US" u="sng"/>
              <a:t>Shifted left 1</a:t>
            </a:r>
            <a:r>
              <a:rPr lang="en-US"/>
              <a:t> unit, streched </a:t>
            </a:r>
          </a:p>
          <a:p>
            <a:r>
              <a:rPr lang="en-US"/>
              <a:t>vertically by a factor  of 3,</a:t>
            </a:r>
          </a:p>
          <a:p>
            <a:r>
              <a:rPr lang="en-US"/>
              <a:t> </a:t>
            </a:r>
            <a:r>
              <a:rPr lang="en-US" u="sng"/>
              <a:t>reflected about the x-axis,</a:t>
            </a:r>
            <a:r>
              <a:rPr lang="en-US"/>
              <a:t> and</a:t>
            </a:r>
          </a:p>
          <a:p>
            <a:r>
              <a:rPr lang="en-US"/>
              <a:t> then </a:t>
            </a:r>
            <a:r>
              <a:rPr lang="en-US" u="sng"/>
              <a:t>shifted down 2 units</a:t>
            </a:r>
            <a:r>
              <a:rPr lang="en-US"/>
              <a:t>. </a:t>
            </a:r>
          </a:p>
        </p:txBody>
      </p:sp>
      <p:sp>
        <p:nvSpPr>
          <p:cNvPr id="89093" name="Text Box 6"/>
          <p:cNvSpPr txBox="1">
            <a:spLocks noChangeArrowheads="1"/>
          </p:cNvSpPr>
          <p:nvPr/>
        </p:nvSpPr>
        <p:spPr bwMode="auto">
          <a:xfrm>
            <a:off x="5546725" y="3998913"/>
            <a:ext cx="1657350" cy="366712"/>
          </a:xfrm>
          <a:prstGeom prst="rect">
            <a:avLst/>
          </a:prstGeom>
          <a:noFill/>
          <a:ln w="9525">
            <a:noFill/>
            <a:miter lim="800000"/>
            <a:headEnd/>
            <a:tailEnd/>
          </a:ln>
        </p:spPr>
        <p:txBody>
          <a:bodyPr wrap="none">
            <a:spAutoFit/>
          </a:bodyPr>
          <a:lstStyle/>
          <a:p>
            <a:r>
              <a:rPr lang="en-US"/>
              <a:t>Vertex ( -1, -2)</a:t>
            </a:r>
          </a:p>
        </p:txBody>
      </p:sp>
      <p:sp>
        <p:nvSpPr>
          <p:cNvPr id="89094" name="Line 7"/>
          <p:cNvSpPr>
            <a:spLocks noChangeShapeType="1"/>
          </p:cNvSpPr>
          <p:nvPr/>
        </p:nvSpPr>
        <p:spPr bwMode="auto">
          <a:xfrm>
            <a:off x="5257800" y="4191000"/>
            <a:ext cx="457200"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rtlCol="0">
            <a:normAutofit fontScale="90000"/>
          </a:bodyPr>
          <a:lstStyle/>
          <a:p>
            <a:pPr algn="l" eaLnBrk="1" fontAlgn="auto" hangingPunct="1">
              <a:spcAft>
                <a:spcPts val="0"/>
              </a:spcAft>
              <a:defRPr/>
            </a:pPr>
            <a:r>
              <a:rPr lang="en-US" sz="2800" dirty="0"/>
              <a:t/>
            </a:r>
            <a:br>
              <a:rPr lang="en-US" sz="2800" dirty="0"/>
            </a:br>
            <a:r>
              <a:rPr lang="en-US" sz="2800" dirty="0"/>
              <a:t/>
            </a:r>
            <a:br>
              <a:rPr lang="en-US" sz="2800" dirty="0"/>
            </a:br>
            <a:r>
              <a:rPr lang="en-US" sz="2800" dirty="0"/>
              <a:t/>
            </a:r>
            <a:br>
              <a:rPr lang="en-US" sz="2800" dirty="0"/>
            </a:br>
            <a:r>
              <a:rPr lang="en-US" sz="2800" b="1" dirty="0"/>
              <a:t>Solve the system </a:t>
            </a:r>
            <a:r>
              <a:rPr lang="en-US" sz="2800" b="1" u="sng" dirty="0"/>
              <a:t>algebraically</a:t>
            </a:r>
            <a:r>
              <a:rPr lang="en-US" sz="2800" b="1" dirty="0"/>
              <a:t>, Use </a:t>
            </a:r>
            <a:r>
              <a:rPr lang="en-US" sz="2800" b="1" u="sng" dirty="0"/>
              <a:t>calculate</a:t>
            </a:r>
            <a:r>
              <a:rPr lang="en-US" sz="2800" b="1" dirty="0"/>
              <a:t> to graph both equations and verify solution</a:t>
            </a:r>
            <a:r>
              <a:rPr lang="en-US" sz="2800" dirty="0"/>
              <a:t/>
            </a:r>
            <a:br>
              <a:rPr lang="en-US" sz="2800" dirty="0"/>
            </a:br>
            <a:r>
              <a:rPr lang="en-US" sz="2800" dirty="0"/>
              <a:t> y = x</a:t>
            </a:r>
            <a:r>
              <a:rPr lang="en-US" sz="2800" baseline="30000" dirty="0"/>
              <a:t>2</a:t>
            </a:r>
            <a:r>
              <a:rPr lang="en-US" sz="2800" dirty="0"/>
              <a:t> + 6x + 4</a:t>
            </a:r>
            <a:br>
              <a:rPr lang="en-US" sz="2800" dirty="0"/>
            </a:br>
            <a:r>
              <a:rPr lang="en-US" sz="2800" dirty="0"/>
              <a:t>y = 3x + 8</a:t>
            </a:r>
            <a:br>
              <a:rPr lang="en-US" sz="2800" dirty="0"/>
            </a:br>
            <a:r>
              <a:rPr lang="en-US" sz="4000" dirty="0"/>
              <a:t/>
            </a:r>
            <a:br>
              <a:rPr lang="en-US" sz="4000" dirty="0"/>
            </a:br>
            <a:endParaRPr lang="en-US" sz="4000" dirty="0"/>
          </a:p>
        </p:txBody>
      </p:sp>
      <p:sp>
        <p:nvSpPr>
          <p:cNvPr id="54275" name="Rectangle 3"/>
          <p:cNvSpPr>
            <a:spLocks noGrp="1" noChangeArrowheads="1"/>
          </p:cNvSpPr>
          <p:nvPr>
            <p:ph idx="1"/>
          </p:nvPr>
        </p:nvSpPr>
        <p:spPr/>
        <p:txBody>
          <a:bodyPr rtlCol="0">
            <a:normAutofit fontScale="92500" lnSpcReduction="10000"/>
          </a:bodyPr>
          <a:lstStyle/>
          <a:p>
            <a:pPr eaLnBrk="1" fontAlgn="auto" hangingPunct="1">
              <a:spcAft>
                <a:spcPts val="0"/>
              </a:spcAft>
              <a:buFontTx/>
              <a:buNone/>
              <a:defRPr/>
            </a:pPr>
            <a:r>
              <a:rPr lang="en-US" sz="2800" dirty="0"/>
              <a:t>y = x</a:t>
            </a:r>
            <a:r>
              <a:rPr lang="en-US" sz="2800" baseline="30000" dirty="0"/>
              <a:t>2 </a:t>
            </a:r>
            <a:r>
              <a:rPr lang="en-US" sz="2800" dirty="0"/>
              <a:t>+ 6x + 4</a:t>
            </a:r>
            <a:br>
              <a:rPr lang="en-US" sz="2800" dirty="0"/>
            </a:br>
            <a:r>
              <a:rPr lang="en-US" sz="2800" dirty="0"/>
              <a:t> and y = 3x + 8</a:t>
            </a:r>
          </a:p>
          <a:p>
            <a:pPr eaLnBrk="1" fontAlgn="auto" hangingPunct="1">
              <a:spcAft>
                <a:spcPts val="0"/>
              </a:spcAft>
              <a:buFontTx/>
              <a:buNone/>
              <a:defRPr/>
            </a:pPr>
            <a:r>
              <a:rPr lang="en-US" sz="2800" dirty="0"/>
              <a:t>Equate the expressions for y:</a:t>
            </a:r>
          </a:p>
          <a:p>
            <a:pPr eaLnBrk="1" fontAlgn="auto" hangingPunct="1">
              <a:spcAft>
                <a:spcPts val="0"/>
              </a:spcAft>
              <a:buFontTx/>
              <a:buNone/>
              <a:defRPr/>
            </a:pPr>
            <a:r>
              <a:rPr lang="en-US" sz="2800" dirty="0"/>
              <a:t>x</a:t>
            </a:r>
            <a:r>
              <a:rPr lang="en-US" sz="2800" baseline="30000" dirty="0"/>
              <a:t>2</a:t>
            </a:r>
            <a:r>
              <a:rPr lang="en-US" sz="2800" dirty="0"/>
              <a:t> + 6x + 4 = 3x + 8</a:t>
            </a:r>
          </a:p>
          <a:p>
            <a:pPr eaLnBrk="1" fontAlgn="auto" hangingPunct="1">
              <a:spcAft>
                <a:spcPts val="0"/>
              </a:spcAft>
              <a:buFontTx/>
              <a:buNone/>
              <a:defRPr/>
            </a:pPr>
            <a:r>
              <a:rPr lang="en-US" sz="2800" dirty="0"/>
              <a:t>x</a:t>
            </a:r>
            <a:r>
              <a:rPr lang="en-US" sz="2800" baseline="30000" dirty="0"/>
              <a:t>2</a:t>
            </a:r>
            <a:r>
              <a:rPr lang="en-US" sz="2800" dirty="0"/>
              <a:t> + 3x -4 = 0</a:t>
            </a:r>
          </a:p>
          <a:p>
            <a:pPr eaLnBrk="1" fontAlgn="auto" hangingPunct="1">
              <a:spcAft>
                <a:spcPts val="0"/>
              </a:spcAft>
              <a:buFontTx/>
              <a:buNone/>
              <a:defRPr/>
            </a:pPr>
            <a:r>
              <a:rPr lang="en-US" sz="2800" dirty="0"/>
              <a:t>(x+4)(x-1)= 0</a:t>
            </a:r>
          </a:p>
          <a:p>
            <a:pPr eaLnBrk="1" fontAlgn="auto" hangingPunct="1">
              <a:spcAft>
                <a:spcPts val="0"/>
              </a:spcAft>
              <a:buFontTx/>
              <a:buNone/>
              <a:defRPr/>
            </a:pPr>
            <a:r>
              <a:rPr lang="en-US" sz="2800" dirty="0"/>
              <a:t>So x = -4, and x= 1,</a:t>
            </a:r>
          </a:p>
          <a:p>
            <a:pPr eaLnBrk="1" fontAlgn="auto" hangingPunct="1">
              <a:spcAft>
                <a:spcPts val="0"/>
              </a:spcAft>
              <a:buFontTx/>
              <a:buNone/>
              <a:defRPr/>
            </a:pPr>
            <a:r>
              <a:rPr lang="en-US" sz="2800" dirty="0"/>
              <a:t>When x = - 4, y = 3(-4) + 8= - 4</a:t>
            </a:r>
          </a:p>
          <a:p>
            <a:pPr eaLnBrk="1" fontAlgn="auto" hangingPunct="1">
              <a:spcAft>
                <a:spcPts val="0"/>
              </a:spcAft>
              <a:buFontTx/>
              <a:buNone/>
              <a:defRPr/>
            </a:pPr>
            <a:r>
              <a:rPr lang="en-US" sz="2800" dirty="0"/>
              <a:t>When x = 1, y= 3(1) + 8 = 11</a:t>
            </a:r>
          </a:p>
          <a:p>
            <a:pPr eaLnBrk="1" fontAlgn="auto" hangingPunct="1">
              <a:spcAft>
                <a:spcPts val="0"/>
              </a:spcAft>
              <a:buFontTx/>
              <a:buNone/>
              <a:defRPr/>
            </a:pPr>
            <a:r>
              <a:rPr lang="en-US" sz="2800" dirty="0"/>
              <a:t>So the solution points are ( -4, -4) and (1, 11)</a:t>
            </a:r>
          </a:p>
        </p:txBody>
      </p:sp>
      <p:pic>
        <p:nvPicPr>
          <p:cNvPr id="90115" name="Picture 4"/>
          <p:cNvPicPr>
            <a:picLocks noChangeAspect="1" noChangeArrowheads="1"/>
          </p:cNvPicPr>
          <p:nvPr/>
        </p:nvPicPr>
        <p:blipFill>
          <a:blip r:embed="rId2" cstate="print"/>
          <a:srcRect/>
          <a:stretch>
            <a:fillRect/>
          </a:stretch>
        </p:blipFill>
        <p:spPr bwMode="auto">
          <a:xfrm>
            <a:off x="6667500" y="4572000"/>
            <a:ext cx="2476500" cy="1676400"/>
          </a:xfrm>
          <a:prstGeom prst="rect">
            <a:avLst/>
          </a:prstGeom>
          <a:noFill/>
          <a:ln w="9525">
            <a:noFill/>
            <a:miter lim="800000"/>
            <a:headEnd/>
            <a:tailEnd/>
          </a:ln>
        </p:spPr>
      </p:pic>
      <p:pic>
        <p:nvPicPr>
          <p:cNvPr id="90116" name="Picture 5"/>
          <p:cNvPicPr>
            <a:picLocks noChangeAspect="1" noChangeArrowheads="1"/>
          </p:cNvPicPr>
          <p:nvPr/>
        </p:nvPicPr>
        <p:blipFill>
          <a:blip r:embed="rId3" cstate="print"/>
          <a:srcRect/>
          <a:stretch>
            <a:fillRect/>
          </a:stretch>
        </p:blipFill>
        <p:spPr bwMode="auto">
          <a:xfrm>
            <a:off x="6629400" y="2590800"/>
            <a:ext cx="2514600" cy="1804988"/>
          </a:xfrm>
          <a:prstGeom prst="rect">
            <a:avLst/>
          </a:prstGeom>
          <a:noFill/>
          <a:ln w="9525">
            <a:noFill/>
            <a:miter lim="800000"/>
            <a:headEnd/>
            <a:tailEnd/>
          </a:ln>
        </p:spPr>
      </p:pic>
      <p:sp>
        <p:nvSpPr>
          <p:cNvPr id="90117" name="Text Box 6"/>
          <p:cNvSpPr txBox="1">
            <a:spLocks noChangeArrowheads="1"/>
          </p:cNvSpPr>
          <p:nvPr/>
        </p:nvSpPr>
        <p:spPr bwMode="auto">
          <a:xfrm>
            <a:off x="6080125" y="1484313"/>
            <a:ext cx="3028950" cy="641350"/>
          </a:xfrm>
          <a:prstGeom prst="rect">
            <a:avLst/>
          </a:prstGeom>
          <a:noFill/>
          <a:ln w="9525">
            <a:noFill/>
            <a:miter lim="800000"/>
            <a:headEnd/>
            <a:tailEnd/>
          </a:ln>
        </p:spPr>
        <p:txBody>
          <a:bodyPr wrap="none">
            <a:spAutoFit/>
          </a:bodyPr>
          <a:lstStyle/>
          <a:p>
            <a:r>
              <a:rPr lang="en-US"/>
              <a:t>Xmin = -10, Xmax = 10</a:t>
            </a:r>
          </a:p>
          <a:p>
            <a:r>
              <a:rPr lang="en-US"/>
              <a:t>, Ymin = -20 and Ymax = 20</a:t>
            </a:r>
          </a:p>
        </p:txBody>
      </p:sp>
      <p:sp>
        <p:nvSpPr>
          <p:cNvPr id="90118" name="Text Box 7"/>
          <p:cNvSpPr txBox="1">
            <a:spLocks noChangeArrowheads="1"/>
          </p:cNvSpPr>
          <p:nvPr/>
        </p:nvSpPr>
        <p:spPr bwMode="auto">
          <a:xfrm>
            <a:off x="7527925" y="4910138"/>
            <a:ext cx="623888" cy="274637"/>
          </a:xfrm>
          <a:prstGeom prst="rect">
            <a:avLst/>
          </a:prstGeom>
          <a:noFill/>
          <a:ln w="9525">
            <a:noFill/>
            <a:miter lim="800000"/>
            <a:headEnd/>
            <a:tailEnd/>
          </a:ln>
        </p:spPr>
        <p:txBody>
          <a:bodyPr wrap="none">
            <a:spAutoFit/>
          </a:bodyPr>
          <a:lstStyle/>
          <a:p>
            <a:r>
              <a:rPr lang="en-US" sz="1200" b="1"/>
              <a:t>(1, 11)</a:t>
            </a:r>
          </a:p>
        </p:txBody>
      </p:sp>
      <p:sp>
        <p:nvSpPr>
          <p:cNvPr id="90119" name="Text Box 8"/>
          <p:cNvSpPr txBox="1">
            <a:spLocks noChangeArrowheads="1"/>
          </p:cNvSpPr>
          <p:nvPr/>
        </p:nvSpPr>
        <p:spPr bwMode="auto">
          <a:xfrm>
            <a:off x="6629400" y="5715000"/>
            <a:ext cx="684213" cy="274638"/>
          </a:xfrm>
          <a:prstGeom prst="rect">
            <a:avLst/>
          </a:prstGeom>
          <a:noFill/>
          <a:ln w="9525">
            <a:noFill/>
            <a:miter lim="800000"/>
            <a:headEnd/>
            <a:tailEnd/>
          </a:ln>
        </p:spPr>
        <p:txBody>
          <a:bodyPr wrap="none">
            <a:spAutoFit/>
          </a:bodyPr>
          <a:lstStyle/>
          <a:p>
            <a:r>
              <a:rPr lang="en-US" sz="1200" b="1"/>
              <a:t>( -4, -4)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81000" y="0"/>
            <a:ext cx="7772400" cy="685800"/>
          </a:xfrm>
        </p:spPr>
        <p:txBody>
          <a:bodyPr/>
          <a:lstStyle/>
          <a:p>
            <a:pPr eaLnBrk="1" hangingPunct="1"/>
            <a:r>
              <a:rPr lang="en-US" sz="2800" b="1" smtClean="0"/>
              <a:t> Solving Quadratic Equations by Factoring</a:t>
            </a:r>
          </a:p>
        </p:txBody>
      </p:sp>
      <p:sp>
        <p:nvSpPr>
          <p:cNvPr id="13315" name="Rectangle 3"/>
          <p:cNvSpPr>
            <a:spLocks noGrp="1" noChangeArrowheads="1"/>
          </p:cNvSpPr>
          <p:nvPr>
            <p:ph idx="1"/>
          </p:nvPr>
        </p:nvSpPr>
        <p:spPr>
          <a:xfrm>
            <a:off x="609600" y="838200"/>
            <a:ext cx="7772400" cy="4114800"/>
          </a:xfrm>
        </p:spPr>
        <p:txBody>
          <a:bodyPr rtlCol="0">
            <a:normAutofit lnSpcReduction="10000"/>
          </a:bodyPr>
          <a:lstStyle/>
          <a:p>
            <a:pPr eaLnBrk="1" fontAlgn="auto" hangingPunct="1">
              <a:lnSpc>
                <a:spcPct val="90000"/>
              </a:lnSpc>
              <a:spcAft>
                <a:spcPts val="0"/>
              </a:spcAft>
              <a:buFontTx/>
              <a:buNone/>
              <a:defRPr/>
            </a:pPr>
            <a:r>
              <a:rPr lang="en-US" sz="2400" b="1" u="sng"/>
              <a:t>Zero Factor Principle</a:t>
            </a:r>
          </a:p>
          <a:p>
            <a:pPr eaLnBrk="1" fontAlgn="auto" hangingPunct="1">
              <a:lnSpc>
                <a:spcPct val="90000"/>
              </a:lnSpc>
              <a:spcAft>
                <a:spcPts val="0"/>
              </a:spcAft>
              <a:buFontTx/>
              <a:buNone/>
              <a:defRPr/>
            </a:pPr>
            <a:endParaRPr lang="en-US" sz="2400" b="1" u="sng"/>
          </a:p>
          <a:p>
            <a:pPr eaLnBrk="1" fontAlgn="auto" hangingPunct="1">
              <a:lnSpc>
                <a:spcPct val="90000"/>
              </a:lnSpc>
              <a:spcAft>
                <a:spcPts val="0"/>
              </a:spcAft>
              <a:buFontTx/>
              <a:buNone/>
              <a:defRPr/>
            </a:pPr>
            <a:r>
              <a:rPr lang="en-US" sz="2000" b="1"/>
              <a:t>The product of two factors equals zero if and only if one or </a:t>
            </a:r>
          </a:p>
          <a:p>
            <a:pPr eaLnBrk="1" fontAlgn="auto" hangingPunct="1">
              <a:lnSpc>
                <a:spcPct val="90000"/>
              </a:lnSpc>
              <a:spcAft>
                <a:spcPts val="0"/>
              </a:spcAft>
              <a:buFontTx/>
              <a:buNone/>
              <a:defRPr/>
            </a:pPr>
            <a:r>
              <a:rPr lang="en-US" sz="2000" b="1"/>
              <a:t>both of the factors equals zero. </a:t>
            </a:r>
          </a:p>
          <a:p>
            <a:pPr eaLnBrk="1" fontAlgn="auto" hangingPunct="1">
              <a:lnSpc>
                <a:spcPct val="90000"/>
              </a:lnSpc>
              <a:spcAft>
                <a:spcPts val="0"/>
              </a:spcAft>
              <a:buFontTx/>
              <a:buNone/>
              <a:defRPr/>
            </a:pPr>
            <a:r>
              <a:rPr lang="en-US" sz="2000" b="1" u="sng"/>
              <a:t>In symbols</a:t>
            </a:r>
            <a:r>
              <a:rPr lang="en-US" sz="2000" b="1"/>
              <a:t>  ab = 0 if and only if a = o or b = 0</a:t>
            </a:r>
          </a:p>
          <a:p>
            <a:pPr eaLnBrk="1" fontAlgn="auto" hangingPunct="1">
              <a:lnSpc>
                <a:spcPct val="90000"/>
              </a:lnSpc>
              <a:spcAft>
                <a:spcPts val="0"/>
              </a:spcAft>
              <a:buFontTx/>
              <a:buNone/>
              <a:defRPr/>
            </a:pPr>
            <a:endParaRPr lang="en-US" sz="2000" b="1"/>
          </a:p>
          <a:p>
            <a:pPr eaLnBrk="1" fontAlgn="auto" hangingPunct="1">
              <a:lnSpc>
                <a:spcPct val="90000"/>
              </a:lnSpc>
              <a:spcAft>
                <a:spcPts val="0"/>
              </a:spcAft>
              <a:buFontTx/>
              <a:buNone/>
              <a:defRPr/>
            </a:pPr>
            <a:r>
              <a:rPr lang="en-US" sz="2000" b="1" u="sng"/>
              <a:t>Example </a:t>
            </a:r>
            <a:r>
              <a:rPr lang="en-US" sz="2000" b="1"/>
              <a:t> (x – 6) (x + 2) = 0</a:t>
            </a:r>
          </a:p>
          <a:p>
            <a:pPr eaLnBrk="1" fontAlgn="auto" hangingPunct="1">
              <a:lnSpc>
                <a:spcPct val="90000"/>
              </a:lnSpc>
              <a:spcAft>
                <a:spcPts val="0"/>
              </a:spcAft>
              <a:buFontTx/>
              <a:buNone/>
              <a:defRPr/>
            </a:pPr>
            <a:r>
              <a:rPr lang="en-US" sz="2000" b="1"/>
              <a:t>                 x – 6 = 0  or x + 2 = 0</a:t>
            </a:r>
          </a:p>
          <a:p>
            <a:pPr eaLnBrk="1" fontAlgn="auto" hangingPunct="1">
              <a:lnSpc>
                <a:spcPct val="90000"/>
              </a:lnSpc>
              <a:spcAft>
                <a:spcPts val="0"/>
              </a:spcAft>
              <a:buFontTx/>
              <a:buNone/>
              <a:defRPr/>
            </a:pPr>
            <a:r>
              <a:rPr lang="en-US" sz="2000" b="1"/>
              <a:t>                   x = 6  or  x = -2</a:t>
            </a:r>
          </a:p>
          <a:p>
            <a:pPr eaLnBrk="1" fontAlgn="auto" hangingPunct="1">
              <a:lnSpc>
                <a:spcPct val="90000"/>
              </a:lnSpc>
              <a:spcAft>
                <a:spcPts val="0"/>
              </a:spcAft>
              <a:buFontTx/>
              <a:buNone/>
              <a:defRPr/>
            </a:pPr>
            <a:r>
              <a:rPr lang="en-US" sz="2000" b="1" u="sng"/>
              <a:t>Check</a:t>
            </a:r>
            <a:r>
              <a:rPr lang="en-US" sz="2000" b="1"/>
              <a:t>   6, and – 2 are two solutions and satisfy the original</a:t>
            </a:r>
          </a:p>
          <a:p>
            <a:pPr eaLnBrk="1" fontAlgn="auto" hangingPunct="1">
              <a:lnSpc>
                <a:spcPct val="90000"/>
              </a:lnSpc>
              <a:spcAft>
                <a:spcPts val="0"/>
              </a:spcAft>
              <a:buFontTx/>
              <a:buNone/>
              <a:defRPr/>
            </a:pPr>
            <a:r>
              <a:rPr lang="en-US" sz="2000" b="1"/>
              <a:t>equation</a:t>
            </a:r>
          </a:p>
          <a:p>
            <a:pPr eaLnBrk="1" fontAlgn="auto" hangingPunct="1">
              <a:lnSpc>
                <a:spcPct val="90000"/>
              </a:lnSpc>
              <a:spcAft>
                <a:spcPts val="0"/>
              </a:spcAft>
              <a:buFontTx/>
              <a:buNone/>
              <a:defRPr/>
            </a:pPr>
            <a:r>
              <a:rPr lang="en-US" sz="2000" b="1"/>
              <a:t>And x-intercepts of the graph are 6, -2</a:t>
            </a:r>
          </a:p>
          <a:p>
            <a:pPr eaLnBrk="1" fontAlgn="auto" hangingPunct="1">
              <a:lnSpc>
                <a:spcPct val="90000"/>
              </a:lnSpc>
              <a:spcAft>
                <a:spcPts val="0"/>
              </a:spcAft>
              <a:buFontTx/>
              <a:buNone/>
              <a:defRPr/>
            </a:pPr>
            <a:r>
              <a:rPr lang="en-US" sz="2000" b="1"/>
              <a:t>By calculator, draw the graph</a:t>
            </a:r>
          </a:p>
        </p:txBody>
      </p:sp>
      <p:pic>
        <p:nvPicPr>
          <p:cNvPr id="21507" name="Picture 4"/>
          <p:cNvPicPr>
            <a:picLocks noChangeAspect="1" noChangeArrowheads="1"/>
          </p:cNvPicPr>
          <p:nvPr/>
        </p:nvPicPr>
        <p:blipFill>
          <a:blip r:embed="rId2" cstate="print"/>
          <a:srcRect/>
          <a:stretch>
            <a:fillRect/>
          </a:stretch>
        </p:blipFill>
        <p:spPr bwMode="auto">
          <a:xfrm>
            <a:off x="3276600" y="5410200"/>
            <a:ext cx="1885950" cy="1276350"/>
          </a:xfrm>
          <a:prstGeom prst="rect">
            <a:avLst/>
          </a:prstGeom>
          <a:noFill/>
          <a:ln w="9525">
            <a:noFill/>
            <a:miter lim="800000"/>
            <a:headEnd/>
            <a:tailEnd/>
          </a:ln>
        </p:spPr>
      </p:pic>
      <p:pic>
        <p:nvPicPr>
          <p:cNvPr id="21508" name="Picture 5"/>
          <p:cNvPicPr>
            <a:picLocks noChangeAspect="1" noChangeArrowheads="1"/>
          </p:cNvPicPr>
          <p:nvPr/>
        </p:nvPicPr>
        <p:blipFill>
          <a:blip r:embed="rId3" cstate="print"/>
          <a:srcRect/>
          <a:stretch>
            <a:fillRect/>
          </a:stretch>
        </p:blipFill>
        <p:spPr bwMode="auto">
          <a:xfrm>
            <a:off x="762000" y="5410200"/>
            <a:ext cx="1885950" cy="1276350"/>
          </a:xfrm>
          <a:prstGeom prst="rect">
            <a:avLst/>
          </a:prstGeom>
          <a:noFill/>
          <a:ln w="9525">
            <a:noFill/>
            <a:miter lim="800000"/>
            <a:headEnd/>
            <a:tailEnd/>
          </a:ln>
        </p:spPr>
      </p:pic>
      <p:pic>
        <p:nvPicPr>
          <p:cNvPr id="21509" name="Picture 6"/>
          <p:cNvPicPr>
            <a:picLocks noChangeAspect="1" noChangeArrowheads="1"/>
          </p:cNvPicPr>
          <p:nvPr/>
        </p:nvPicPr>
        <p:blipFill>
          <a:blip r:embed="rId4" cstate="print"/>
          <a:srcRect/>
          <a:stretch>
            <a:fillRect/>
          </a:stretch>
        </p:blipFill>
        <p:spPr bwMode="auto">
          <a:xfrm>
            <a:off x="5867400" y="5410200"/>
            <a:ext cx="1885950" cy="127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smtClean="0"/>
              <a:t>6.6</a:t>
            </a:r>
          </a:p>
        </p:txBody>
      </p:sp>
      <p:sp>
        <p:nvSpPr>
          <p:cNvPr id="91138" name="Rectangle 3"/>
          <p:cNvSpPr>
            <a:spLocks noGrp="1" noChangeArrowheads="1"/>
          </p:cNvSpPr>
          <p:nvPr>
            <p:ph idx="1"/>
          </p:nvPr>
        </p:nvSpPr>
        <p:spPr>
          <a:xfrm>
            <a:off x="457200" y="1219200"/>
            <a:ext cx="8229600" cy="4525963"/>
          </a:xfrm>
        </p:spPr>
        <p:txBody>
          <a:bodyPr/>
          <a:lstStyle/>
          <a:p>
            <a:pPr eaLnBrk="1" hangingPunct="1">
              <a:lnSpc>
                <a:spcPct val="80000"/>
              </a:lnSpc>
              <a:buFontTx/>
              <a:buNone/>
            </a:pPr>
            <a:r>
              <a:rPr lang="en-US" sz="2400" b="1" smtClean="0"/>
              <a:t>Follow the steps to solve the system of equations</a:t>
            </a:r>
          </a:p>
          <a:p>
            <a:pPr eaLnBrk="1" hangingPunct="1">
              <a:lnSpc>
                <a:spcPct val="80000"/>
              </a:lnSpc>
              <a:buFontTx/>
              <a:buNone/>
            </a:pPr>
            <a:endParaRPr lang="en-US" sz="2400" smtClean="0"/>
          </a:p>
          <a:p>
            <a:pPr eaLnBrk="1" hangingPunct="1">
              <a:lnSpc>
                <a:spcPct val="80000"/>
              </a:lnSpc>
              <a:buFontTx/>
              <a:buNone/>
            </a:pPr>
            <a:r>
              <a:rPr lang="en-US" sz="1800" u="sng" smtClean="0"/>
              <a:t>Step 1</a:t>
            </a:r>
            <a:r>
              <a:rPr lang="en-US" sz="1800" smtClean="0"/>
              <a:t>  Eliminate c from Equations (1) and (2) to</a:t>
            </a:r>
          </a:p>
          <a:p>
            <a:pPr eaLnBrk="1" hangingPunct="1">
              <a:lnSpc>
                <a:spcPct val="80000"/>
              </a:lnSpc>
              <a:buFontTx/>
              <a:buNone/>
            </a:pPr>
            <a:r>
              <a:rPr lang="en-US" sz="1800" smtClean="0"/>
              <a:t>obtain a new equation (4)</a:t>
            </a:r>
          </a:p>
          <a:p>
            <a:pPr eaLnBrk="1" hangingPunct="1">
              <a:lnSpc>
                <a:spcPct val="80000"/>
              </a:lnSpc>
              <a:buFontTx/>
              <a:buNone/>
            </a:pPr>
            <a:endParaRPr lang="en-US" sz="1800" smtClean="0"/>
          </a:p>
          <a:p>
            <a:pPr eaLnBrk="1" hangingPunct="1">
              <a:lnSpc>
                <a:spcPct val="80000"/>
              </a:lnSpc>
              <a:buFontTx/>
              <a:buNone/>
            </a:pPr>
            <a:r>
              <a:rPr lang="en-US" sz="1800" u="sng" smtClean="0"/>
              <a:t>Step 2</a:t>
            </a:r>
            <a:r>
              <a:rPr lang="en-US" sz="1800" smtClean="0"/>
              <a:t> Eliminate c from Equations (2) and (3) to</a:t>
            </a:r>
          </a:p>
          <a:p>
            <a:pPr eaLnBrk="1" hangingPunct="1">
              <a:lnSpc>
                <a:spcPct val="80000"/>
              </a:lnSpc>
              <a:buFontTx/>
              <a:buNone/>
            </a:pPr>
            <a:r>
              <a:rPr lang="en-US" sz="1800" smtClean="0"/>
              <a:t>obtain a new Equation (5)</a:t>
            </a:r>
          </a:p>
          <a:p>
            <a:pPr eaLnBrk="1" hangingPunct="1">
              <a:lnSpc>
                <a:spcPct val="80000"/>
              </a:lnSpc>
              <a:buFontTx/>
              <a:buNone/>
            </a:pPr>
            <a:endParaRPr lang="en-US" sz="1800" smtClean="0"/>
          </a:p>
          <a:p>
            <a:pPr eaLnBrk="1" hangingPunct="1">
              <a:lnSpc>
                <a:spcPct val="80000"/>
              </a:lnSpc>
              <a:buFontTx/>
              <a:buNone/>
            </a:pPr>
            <a:r>
              <a:rPr lang="en-US" sz="1800" u="sng" smtClean="0"/>
              <a:t>Step 3</a:t>
            </a:r>
            <a:r>
              <a:rPr lang="en-US" sz="1800" smtClean="0"/>
              <a:t> Solve the system of Equations (4) and (5)</a:t>
            </a:r>
          </a:p>
          <a:p>
            <a:pPr eaLnBrk="1" hangingPunct="1">
              <a:lnSpc>
                <a:spcPct val="80000"/>
              </a:lnSpc>
              <a:buFontTx/>
              <a:buNone/>
            </a:pPr>
            <a:endParaRPr lang="en-US" sz="1800" smtClean="0"/>
          </a:p>
          <a:p>
            <a:pPr eaLnBrk="1" hangingPunct="1">
              <a:lnSpc>
                <a:spcPct val="80000"/>
              </a:lnSpc>
              <a:buFontTx/>
              <a:buNone/>
            </a:pPr>
            <a:r>
              <a:rPr lang="en-US" sz="1800" u="sng" smtClean="0"/>
              <a:t>Step 4</a:t>
            </a:r>
            <a:r>
              <a:rPr lang="en-US" sz="1800" smtClean="0"/>
              <a:t> Substitute the values of a and b into one of </a:t>
            </a:r>
          </a:p>
          <a:p>
            <a:pPr eaLnBrk="1" hangingPunct="1">
              <a:lnSpc>
                <a:spcPct val="80000"/>
              </a:lnSpc>
              <a:buFontTx/>
              <a:buNone/>
            </a:pPr>
            <a:r>
              <a:rPr lang="en-US" sz="1800" smtClean="0"/>
              <a:t>the original equations to find c</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0"/>
            <a:ext cx="8153400" cy="685800"/>
          </a:xfrm>
        </p:spPr>
        <p:txBody>
          <a:bodyPr rtlCol="0">
            <a:normAutofit fontScale="90000"/>
          </a:bodyPr>
          <a:lstStyle/>
          <a:p>
            <a:pPr eaLnBrk="1" fontAlgn="auto" hangingPunct="1">
              <a:spcAft>
                <a:spcPts val="0"/>
              </a:spcAft>
              <a:defRPr/>
            </a:pPr>
            <a:r>
              <a:rPr lang="en-US" sz="2800" b="1" dirty="0"/>
              <a:t>6.6  Using Calculator for Quadratic Regression Pg 543, Ex 5</a:t>
            </a:r>
          </a:p>
        </p:txBody>
      </p:sp>
      <p:sp>
        <p:nvSpPr>
          <p:cNvPr id="92162" name="Rectangle 3"/>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92163" name="Picture 4"/>
          <p:cNvPicPr>
            <a:picLocks noChangeAspect="1" noChangeArrowheads="1"/>
          </p:cNvPicPr>
          <p:nvPr/>
        </p:nvPicPr>
        <p:blipFill>
          <a:blip r:embed="rId2" cstate="print"/>
          <a:srcRect/>
          <a:stretch>
            <a:fillRect/>
          </a:stretch>
        </p:blipFill>
        <p:spPr bwMode="auto">
          <a:xfrm>
            <a:off x="7010400" y="1447800"/>
            <a:ext cx="1885950" cy="1276350"/>
          </a:xfrm>
          <a:prstGeom prst="rect">
            <a:avLst/>
          </a:prstGeom>
          <a:noFill/>
          <a:ln w="9525">
            <a:noFill/>
            <a:miter lim="800000"/>
            <a:headEnd/>
            <a:tailEnd/>
          </a:ln>
        </p:spPr>
      </p:pic>
      <p:sp>
        <p:nvSpPr>
          <p:cNvPr id="92164" name="Rectangle 5"/>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92165" name="Picture 6"/>
          <p:cNvPicPr>
            <a:picLocks noChangeAspect="1" noChangeArrowheads="1"/>
          </p:cNvPicPr>
          <p:nvPr/>
        </p:nvPicPr>
        <p:blipFill>
          <a:blip r:embed="rId3" cstate="print"/>
          <a:srcRect/>
          <a:stretch>
            <a:fillRect/>
          </a:stretch>
        </p:blipFill>
        <p:spPr bwMode="auto">
          <a:xfrm>
            <a:off x="762000" y="1371600"/>
            <a:ext cx="1885950" cy="1276350"/>
          </a:xfrm>
          <a:prstGeom prst="rect">
            <a:avLst/>
          </a:prstGeom>
          <a:noFill/>
          <a:ln w="9525">
            <a:noFill/>
            <a:miter lim="800000"/>
            <a:headEnd/>
            <a:tailEnd/>
          </a:ln>
        </p:spPr>
      </p:pic>
      <p:sp>
        <p:nvSpPr>
          <p:cNvPr id="92166" name="Rectangle 7"/>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92167" name="Picture 8"/>
          <p:cNvPicPr>
            <a:picLocks noChangeAspect="1" noChangeArrowheads="1"/>
          </p:cNvPicPr>
          <p:nvPr/>
        </p:nvPicPr>
        <p:blipFill>
          <a:blip r:embed="rId4" cstate="print"/>
          <a:srcRect/>
          <a:stretch>
            <a:fillRect/>
          </a:stretch>
        </p:blipFill>
        <p:spPr bwMode="auto">
          <a:xfrm>
            <a:off x="4648200" y="3352800"/>
            <a:ext cx="1885950" cy="1276350"/>
          </a:xfrm>
          <a:prstGeom prst="rect">
            <a:avLst/>
          </a:prstGeom>
          <a:noFill/>
          <a:ln w="9525">
            <a:noFill/>
            <a:miter lim="800000"/>
            <a:headEnd/>
            <a:tailEnd/>
          </a:ln>
        </p:spPr>
      </p:pic>
      <p:sp>
        <p:nvSpPr>
          <p:cNvPr id="92168" name="Rectangle 9"/>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92169" name="Picture 10"/>
          <p:cNvPicPr>
            <a:picLocks noChangeAspect="1" noChangeArrowheads="1"/>
          </p:cNvPicPr>
          <p:nvPr/>
        </p:nvPicPr>
        <p:blipFill>
          <a:blip r:embed="rId5" cstate="print"/>
          <a:srcRect/>
          <a:stretch>
            <a:fillRect/>
          </a:stretch>
        </p:blipFill>
        <p:spPr bwMode="auto">
          <a:xfrm>
            <a:off x="762000" y="5257800"/>
            <a:ext cx="1885950" cy="1276350"/>
          </a:xfrm>
          <a:prstGeom prst="rect">
            <a:avLst/>
          </a:prstGeom>
          <a:noFill/>
          <a:ln w="9525">
            <a:noFill/>
            <a:miter lim="800000"/>
            <a:headEnd/>
            <a:tailEnd/>
          </a:ln>
        </p:spPr>
      </p:pic>
      <p:sp>
        <p:nvSpPr>
          <p:cNvPr id="92170" name="Rectangle 11"/>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92171" name="Picture 12"/>
          <p:cNvPicPr>
            <a:picLocks noChangeAspect="1" noChangeArrowheads="1"/>
          </p:cNvPicPr>
          <p:nvPr/>
        </p:nvPicPr>
        <p:blipFill>
          <a:blip r:embed="rId6" cstate="print"/>
          <a:srcRect/>
          <a:stretch>
            <a:fillRect/>
          </a:stretch>
        </p:blipFill>
        <p:spPr bwMode="auto">
          <a:xfrm>
            <a:off x="2971800" y="1371600"/>
            <a:ext cx="1885950" cy="1276350"/>
          </a:xfrm>
          <a:prstGeom prst="rect">
            <a:avLst/>
          </a:prstGeom>
          <a:noFill/>
          <a:ln w="9525">
            <a:noFill/>
            <a:miter lim="800000"/>
            <a:headEnd/>
            <a:tailEnd/>
          </a:ln>
        </p:spPr>
      </p:pic>
      <p:sp>
        <p:nvSpPr>
          <p:cNvPr id="92172" name="Rectangle 13"/>
          <p:cNvSpPr>
            <a:spLocks noChangeArrowheads="1"/>
          </p:cNvSpPr>
          <p:nvPr/>
        </p:nvSpPr>
        <p:spPr bwMode="auto">
          <a:xfrm>
            <a:off x="3629025" y="2790825"/>
            <a:ext cx="9144000" cy="0"/>
          </a:xfrm>
          <a:prstGeom prst="rect">
            <a:avLst/>
          </a:prstGeom>
          <a:noFill/>
          <a:ln w="9525">
            <a:noFill/>
            <a:miter lim="800000"/>
            <a:headEnd/>
            <a:tailEnd/>
          </a:ln>
        </p:spPr>
        <p:txBody>
          <a:bodyPr>
            <a:spAutoFit/>
          </a:bodyPr>
          <a:lstStyle/>
          <a:p>
            <a:endParaRPr lang="en-US"/>
          </a:p>
        </p:txBody>
      </p:sp>
      <p:pic>
        <p:nvPicPr>
          <p:cNvPr id="92173" name="Picture 14"/>
          <p:cNvPicPr>
            <a:picLocks noChangeAspect="1" noChangeArrowheads="1"/>
          </p:cNvPicPr>
          <p:nvPr/>
        </p:nvPicPr>
        <p:blipFill>
          <a:blip r:embed="rId7" cstate="print"/>
          <a:srcRect/>
          <a:stretch>
            <a:fillRect/>
          </a:stretch>
        </p:blipFill>
        <p:spPr bwMode="auto">
          <a:xfrm>
            <a:off x="4953000" y="1371600"/>
            <a:ext cx="1885950" cy="1276350"/>
          </a:xfrm>
          <a:prstGeom prst="rect">
            <a:avLst/>
          </a:prstGeom>
          <a:noFill/>
          <a:ln w="9525">
            <a:noFill/>
            <a:miter lim="800000"/>
            <a:headEnd/>
            <a:tailEnd/>
          </a:ln>
        </p:spPr>
      </p:pic>
      <p:sp>
        <p:nvSpPr>
          <p:cNvPr id="92174" name="Text Box 15"/>
          <p:cNvSpPr txBox="1">
            <a:spLocks noChangeArrowheads="1"/>
          </p:cNvSpPr>
          <p:nvPr/>
        </p:nvSpPr>
        <p:spPr bwMode="auto">
          <a:xfrm>
            <a:off x="3946525" y="5451475"/>
            <a:ext cx="1123950" cy="457200"/>
          </a:xfrm>
          <a:prstGeom prst="rect">
            <a:avLst/>
          </a:prstGeom>
          <a:noFill/>
          <a:ln w="9525">
            <a:noFill/>
            <a:miter lim="800000"/>
            <a:headEnd/>
            <a:tailEnd/>
          </a:ln>
        </p:spPr>
        <p:txBody>
          <a:bodyPr wrap="none">
            <a:spAutoFit/>
          </a:bodyPr>
          <a:lstStyle/>
          <a:p>
            <a:r>
              <a:rPr lang="en-US" sz="2400" b="1">
                <a:latin typeface="Times New Roman" pitchFamily="18" charset="0"/>
              </a:rPr>
              <a:t>Graph </a:t>
            </a:r>
          </a:p>
        </p:txBody>
      </p:sp>
      <p:sp>
        <p:nvSpPr>
          <p:cNvPr id="92175" name="Text Box 16"/>
          <p:cNvSpPr txBox="1">
            <a:spLocks noChangeArrowheads="1"/>
          </p:cNvSpPr>
          <p:nvPr/>
        </p:nvSpPr>
        <p:spPr bwMode="auto">
          <a:xfrm>
            <a:off x="0" y="727075"/>
            <a:ext cx="10315575" cy="396875"/>
          </a:xfrm>
          <a:prstGeom prst="rect">
            <a:avLst/>
          </a:prstGeom>
          <a:noFill/>
          <a:ln w="9525">
            <a:noFill/>
            <a:miter lim="800000"/>
            <a:headEnd/>
            <a:tailEnd/>
          </a:ln>
        </p:spPr>
        <p:txBody>
          <a:bodyPr>
            <a:spAutoFit/>
          </a:bodyPr>
          <a:lstStyle/>
          <a:p>
            <a:r>
              <a:rPr lang="en-US" sz="2000" b="1">
                <a:solidFill>
                  <a:srgbClr val="FF0066"/>
                </a:solidFill>
                <a:latin typeface="Times New Roman" pitchFamily="18" charset="0"/>
              </a:rPr>
              <a:t>                                                            </a:t>
            </a:r>
            <a:r>
              <a:rPr lang="en-US" sz="2000" b="1">
                <a:latin typeface="Times New Roman" pitchFamily="18" charset="0"/>
              </a:rPr>
              <a:t>STAT Enter datas</a:t>
            </a:r>
            <a:endParaRPr lang="en-US" b="1">
              <a:latin typeface="Times New Roman" pitchFamily="18" charset="0"/>
            </a:endParaRPr>
          </a:p>
        </p:txBody>
      </p:sp>
      <p:sp>
        <p:nvSpPr>
          <p:cNvPr id="92176" name="Text Box 17"/>
          <p:cNvSpPr txBox="1">
            <a:spLocks noChangeArrowheads="1"/>
          </p:cNvSpPr>
          <p:nvPr/>
        </p:nvSpPr>
        <p:spPr bwMode="auto">
          <a:xfrm>
            <a:off x="533400" y="4849813"/>
            <a:ext cx="5389563" cy="396875"/>
          </a:xfrm>
          <a:prstGeom prst="rect">
            <a:avLst/>
          </a:prstGeom>
          <a:noFill/>
          <a:ln w="9525">
            <a:noFill/>
            <a:miter lim="800000"/>
            <a:headEnd/>
            <a:tailEnd/>
          </a:ln>
        </p:spPr>
        <p:txBody>
          <a:bodyPr wrap="none">
            <a:spAutoFit/>
          </a:bodyPr>
          <a:lstStyle/>
          <a:p>
            <a:r>
              <a:rPr lang="en-US" sz="2000" b="1">
                <a:latin typeface="Times New Roman" pitchFamily="18" charset="0"/>
              </a:rPr>
              <a:t>Press Y = and select Plot 1 then press </a:t>
            </a:r>
            <a:r>
              <a:rPr lang="en-US" sz="2000" b="1" u="sng">
                <a:latin typeface="Times New Roman" pitchFamily="18" charset="0"/>
              </a:rPr>
              <a:t>ZOOM 9</a:t>
            </a:r>
            <a:r>
              <a:rPr lang="en-US" sz="2000">
                <a:latin typeface="Times New Roman" pitchFamily="18" charset="0"/>
              </a:rPr>
              <a:t>  </a:t>
            </a:r>
          </a:p>
        </p:txBody>
      </p:sp>
      <p:pic>
        <p:nvPicPr>
          <p:cNvPr id="92177" name="Picture 18"/>
          <p:cNvPicPr>
            <a:picLocks noChangeAspect="1" noChangeArrowheads="1"/>
          </p:cNvPicPr>
          <p:nvPr/>
        </p:nvPicPr>
        <p:blipFill>
          <a:blip r:embed="rId8" cstate="print"/>
          <a:srcRect/>
          <a:stretch>
            <a:fillRect/>
          </a:stretch>
        </p:blipFill>
        <p:spPr bwMode="auto">
          <a:xfrm>
            <a:off x="609600" y="3352800"/>
            <a:ext cx="1885950" cy="1276350"/>
          </a:xfrm>
          <a:prstGeom prst="rect">
            <a:avLst/>
          </a:prstGeom>
          <a:noFill/>
          <a:ln w="9525">
            <a:noFill/>
            <a:miter lim="800000"/>
            <a:headEnd/>
            <a:tailEnd/>
          </a:ln>
        </p:spPr>
      </p:pic>
      <p:sp>
        <p:nvSpPr>
          <p:cNvPr id="92178" name="Text Box 19"/>
          <p:cNvSpPr txBox="1">
            <a:spLocks noChangeArrowheads="1"/>
          </p:cNvSpPr>
          <p:nvPr/>
        </p:nvSpPr>
        <p:spPr bwMode="auto">
          <a:xfrm>
            <a:off x="593725" y="2784475"/>
            <a:ext cx="8550275" cy="731838"/>
          </a:xfrm>
          <a:prstGeom prst="rect">
            <a:avLst/>
          </a:prstGeom>
          <a:noFill/>
          <a:ln w="9525">
            <a:noFill/>
            <a:miter lim="800000"/>
            <a:headEnd/>
            <a:tailEnd/>
          </a:ln>
        </p:spPr>
        <p:txBody>
          <a:bodyPr wrap="none">
            <a:spAutoFit/>
          </a:bodyPr>
          <a:lstStyle/>
          <a:p>
            <a:r>
              <a:rPr lang="en-US" sz="2400" b="1">
                <a:latin typeface="Times New Roman" pitchFamily="18" charset="0"/>
              </a:rPr>
              <a:t>Store in Y1by pressing           </a:t>
            </a:r>
            <a:r>
              <a:rPr lang="en-US" b="1">
                <a:latin typeface="Times New Roman" pitchFamily="18" charset="0"/>
              </a:rPr>
              <a:t>STAT right 5 VARS right 1, 1 Enter                  </a:t>
            </a:r>
          </a:p>
          <a:p>
            <a:endParaRPr lang="en-US">
              <a:latin typeface="Times New Roman" pitchFamily="18" charset="0"/>
            </a:endParaRPr>
          </a:p>
        </p:txBody>
      </p:sp>
      <p:sp>
        <p:nvSpPr>
          <p:cNvPr id="92179" name="Arc 20"/>
          <p:cNvSpPr>
            <a:spLocks/>
          </p:cNvSpPr>
          <p:nvPr/>
        </p:nvSpPr>
        <p:spPr bwMode="auto">
          <a:xfrm rot="8241352">
            <a:off x="6029325" y="4689475"/>
            <a:ext cx="2366963" cy="1360488"/>
          </a:xfrm>
          <a:custGeom>
            <a:avLst/>
            <a:gdLst>
              <a:gd name="T0" fmla="*/ 0 w 21600"/>
              <a:gd name="T1" fmla="*/ 0 h 21600"/>
              <a:gd name="T2" fmla="*/ 259375547 w 21600"/>
              <a:gd name="T3" fmla="*/ 85691093 h 21600"/>
              <a:gd name="T4" fmla="*/ 0 w 21600"/>
              <a:gd name="T5" fmla="*/ 8569109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92180" name="Line 21"/>
          <p:cNvSpPr>
            <a:spLocks noChangeShapeType="1"/>
          </p:cNvSpPr>
          <p:nvPr/>
        </p:nvSpPr>
        <p:spPr bwMode="auto">
          <a:xfrm>
            <a:off x="5867400" y="6553200"/>
            <a:ext cx="2971800" cy="0"/>
          </a:xfrm>
          <a:prstGeom prst="line">
            <a:avLst/>
          </a:prstGeom>
          <a:noFill/>
          <a:ln w="9525">
            <a:solidFill>
              <a:schemeClr val="tx1"/>
            </a:solidFill>
            <a:round/>
            <a:headEnd/>
            <a:tailEnd type="triangle" w="med" len="med"/>
          </a:ln>
        </p:spPr>
        <p:txBody>
          <a:bodyPr/>
          <a:lstStyle/>
          <a:p>
            <a:endParaRPr lang="en-US"/>
          </a:p>
        </p:txBody>
      </p:sp>
      <p:sp>
        <p:nvSpPr>
          <p:cNvPr id="92181" name="Line 22"/>
          <p:cNvSpPr>
            <a:spLocks noChangeShapeType="1"/>
          </p:cNvSpPr>
          <p:nvPr/>
        </p:nvSpPr>
        <p:spPr bwMode="auto">
          <a:xfrm flipV="1">
            <a:off x="5867400" y="4724400"/>
            <a:ext cx="0" cy="1828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533400" y="0"/>
            <a:ext cx="7772400" cy="1143000"/>
          </a:xfrm>
        </p:spPr>
        <p:txBody>
          <a:bodyPr/>
          <a:lstStyle/>
          <a:p>
            <a:pPr eaLnBrk="1" hangingPunct="1"/>
            <a:endParaRPr lang="en-US" smtClean="0"/>
          </a:p>
        </p:txBody>
      </p:sp>
      <p:sp>
        <p:nvSpPr>
          <p:cNvPr id="93186" name="Rectangle 3"/>
          <p:cNvSpPr>
            <a:spLocks noGrp="1" noChangeArrowheads="1"/>
          </p:cNvSpPr>
          <p:nvPr>
            <p:ph idx="1"/>
          </p:nvPr>
        </p:nvSpPr>
        <p:spPr>
          <a:xfrm>
            <a:off x="685800" y="457200"/>
            <a:ext cx="6553200" cy="1981200"/>
          </a:xfrm>
        </p:spPr>
        <p:txBody>
          <a:bodyPr/>
          <a:lstStyle/>
          <a:p>
            <a:pPr eaLnBrk="1" hangingPunct="1"/>
            <a:r>
              <a:rPr lang="en-US" smtClean="0"/>
              <a:t>likec29 Ex 6.6, Page 549</a:t>
            </a:r>
          </a:p>
        </p:txBody>
      </p:sp>
      <p:sp>
        <p:nvSpPr>
          <p:cNvPr id="93187" name="Arc 4"/>
          <p:cNvSpPr>
            <a:spLocks/>
          </p:cNvSpPr>
          <p:nvPr/>
        </p:nvSpPr>
        <p:spPr bwMode="auto">
          <a:xfrm rot="-10656997">
            <a:off x="1981200" y="2895600"/>
            <a:ext cx="2667000" cy="2133600"/>
          </a:xfrm>
          <a:custGeom>
            <a:avLst/>
            <a:gdLst>
              <a:gd name="T0" fmla="*/ 0 w 21600"/>
              <a:gd name="T1" fmla="*/ 0 h 21600"/>
              <a:gd name="T2" fmla="*/ 329300421 w 21600"/>
              <a:gd name="T3" fmla="*/ 210752289 h 21600"/>
              <a:gd name="T4" fmla="*/ 0 w 21600"/>
              <a:gd name="T5" fmla="*/ 21075228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93188" name="Arc 5"/>
          <p:cNvSpPr>
            <a:spLocks/>
          </p:cNvSpPr>
          <p:nvPr/>
        </p:nvSpPr>
        <p:spPr bwMode="auto">
          <a:xfrm rot="10567337" flipH="1">
            <a:off x="4495800" y="2819400"/>
            <a:ext cx="2438400" cy="2209800"/>
          </a:xfrm>
          <a:custGeom>
            <a:avLst/>
            <a:gdLst>
              <a:gd name="T0" fmla="*/ 0 w 21600"/>
              <a:gd name="T1" fmla="*/ 0 h 21600"/>
              <a:gd name="T2" fmla="*/ 275268280 w 21600"/>
              <a:gd name="T3" fmla="*/ 226074837 h 21600"/>
              <a:gd name="T4" fmla="*/ 0 w 21600"/>
              <a:gd name="T5" fmla="*/ 2260748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93189" name="Line 6"/>
          <p:cNvSpPr>
            <a:spLocks noChangeShapeType="1"/>
          </p:cNvSpPr>
          <p:nvPr/>
        </p:nvSpPr>
        <p:spPr bwMode="auto">
          <a:xfrm flipV="1">
            <a:off x="1600200" y="5181600"/>
            <a:ext cx="5638800" cy="0"/>
          </a:xfrm>
          <a:prstGeom prst="line">
            <a:avLst/>
          </a:prstGeom>
          <a:noFill/>
          <a:ln w="9525">
            <a:solidFill>
              <a:schemeClr val="tx1"/>
            </a:solidFill>
            <a:round/>
            <a:headEnd/>
            <a:tailEnd type="triangle" w="med" len="med"/>
          </a:ln>
        </p:spPr>
        <p:txBody>
          <a:bodyPr/>
          <a:lstStyle/>
          <a:p>
            <a:endParaRPr lang="en-US"/>
          </a:p>
        </p:txBody>
      </p:sp>
      <p:sp>
        <p:nvSpPr>
          <p:cNvPr id="93190" name="Line 7"/>
          <p:cNvSpPr>
            <a:spLocks noChangeShapeType="1"/>
          </p:cNvSpPr>
          <p:nvPr/>
        </p:nvSpPr>
        <p:spPr bwMode="auto">
          <a:xfrm>
            <a:off x="1752600" y="2895600"/>
            <a:ext cx="0" cy="2286000"/>
          </a:xfrm>
          <a:prstGeom prst="line">
            <a:avLst/>
          </a:prstGeom>
          <a:noFill/>
          <a:ln w="9525">
            <a:solidFill>
              <a:schemeClr val="tx1"/>
            </a:solidFill>
            <a:round/>
            <a:headEnd/>
            <a:tailEnd/>
          </a:ln>
        </p:spPr>
        <p:txBody>
          <a:bodyPr/>
          <a:lstStyle/>
          <a:p>
            <a:endParaRPr lang="en-US"/>
          </a:p>
        </p:txBody>
      </p:sp>
      <p:sp>
        <p:nvSpPr>
          <p:cNvPr id="93191" name="Line 8"/>
          <p:cNvSpPr>
            <a:spLocks noChangeShapeType="1"/>
          </p:cNvSpPr>
          <p:nvPr/>
        </p:nvSpPr>
        <p:spPr bwMode="auto">
          <a:xfrm>
            <a:off x="1905000" y="2819400"/>
            <a:ext cx="0" cy="2362200"/>
          </a:xfrm>
          <a:prstGeom prst="line">
            <a:avLst/>
          </a:prstGeom>
          <a:noFill/>
          <a:ln w="9525">
            <a:solidFill>
              <a:schemeClr val="tx1"/>
            </a:solidFill>
            <a:round/>
            <a:headEnd/>
            <a:tailEnd/>
          </a:ln>
        </p:spPr>
        <p:txBody>
          <a:bodyPr/>
          <a:lstStyle/>
          <a:p>
            <a:endParaRPr lang="en-US"/>
          </a:p>
        </p:txBody>
      </p:sp>
      <p:sp>
        <p:nvSpPr>
          <p:cNvPr id="93192" name="Line 9"/>
          <p:cNvSpPr>
            <a:spLocks noChangeShapeType="1"/>
          </p:cNvSpPr>
          <p:nvPr/>
        </p:nvSpPr>
        <p:spPr bwMode="auto">
          <a:xfrm>
            <a:off x="2057400" y="3352800"/>
            <a:ext cx="0" cy="1828800"/>
          </a:xfrm>
          <a:prstGeom prst="line">
            <a:avLst/>
          </a:prstGeom>
          <a:noFill/>
          <a:ln w="9525">
            <a:solidFill>
              <a:schemeClr val="tx1"/>
            </a:solidFill>
            <a:round/>
            <a:headEnd/>
            <a:tailEnd/>
          </a:ln>
        </p:spPr>
        <p:txBody>
          <a:bodyPr/>
          <a:lstStyle/>
          <a:p>
            <a:endParaRPr lang="en-US"/>
          </a:p>
        </p:txBody>
      </p:sp>
      <p:sp>
        <p:nvSpPr>
          <p:cNvPr id="93193" name="Line 10"/>
          <p:cNvSpPr>
            <a:spLocks noChangeShapeType="1"/>
          </p:cNvSpPr>
          <p:nvPr/>
        </p:nvSpPr>
        <p:spPr bwMode="auto">
          <a:xfrm>
            <a:off x="2209800" y="3657600"/>
            <a:ext cx="0" cy="1524000"/>
          </a:xfrm>
          <a:prstGeom prst="line">
            <a:avLst/>
          </a:prstGeom>
          <a:noFill/>
          <a:ln w="9525">
            <a:solidFill>
              <a:schemeClr val="tx1"/>
            </a:solidFill>
            <a:round/>
            <a:headEnd/>
            <a:tailEnd/>
          </a:ln>
        </p:spPr>
        <p:txBody>
          <a:bodyPr/>
          <a:lstStyle/>
          <a:p>
            <a:endParaRPr lang="en-US"/>
          </a:p>
        </p:txBody>
      </p:sp>
      <p:sp>
        <p:nvSpPr>
          <p:cNvPr id="93194" name="Line 11"/>
          <p:cNvSpPr>
            <a:spLocks noChangeShapeType="1"/>
          </p:cNvSpPr>
          <p:nvPr/>
        </p:nvSpPr>
        <p:spPr bwMode="auto">
          <a:xfrm>
            <a:off x="2362200" y="3886200"/>
            <a:ext cx="0" cy="1295400"/>
          </a:xfrm>
          <a:prstGeom prst="line">
            <a:avLst/>
          </a:prstGeom>
          <a:noFill/>
          <a:ln w="9525">
            <a:solidFill>
              <a:schemeClr val="tx1"/>
            </a:solidFill>
            <a:round/>
            <a:headEnd/>
            <a:tailEnd/>
          </a:ln>
        </p:spPr>
        <p:txBody>
          <a:bodyPr/>
          <a:lstStyle/>
          <a:p>
            <a:endParaRPr lang="en-US"/>
          </a:p>
        </p:txBody>
      </p:sp>
      <p:sp>
        <p:nvSpPr>
          <p:cNvPr id="93195" name="Line 12"/>
          <p:cNvSpPr>
            <a:spLocks noChangeShapeType="1"/>
          </p:cNvSpPr>
          <p:nvPr/>
        </p:nvSpPr>
        <p:spPr bwMode="auto">
          <a:xfrm>
            <a:off x="2514600" y="4191000"/>
            <a:ext cx="0" cy="990600"/>
          </a:xfrm>
          <a:prstGeom prst="line">
            <a:avLst/>
          </a:prstGeom>
          <a:noFill/>
          <a:ln w="9525">
            <a:solidFill>
              <a:schemeClr val="tx1"/>
            </a:solidFill>
            <a:round/>
            <a:headEnd/>
            <a:tailEnd/>
          </a:ln>
        </p:spPr>
        <p:txBody>
          <a:bodyPr/>
          <a:lstStyle/>
          <a:p>
            <a:endParaRPr lang="en-US"/>
          </a:p>
        </p:txBody>
      </p:sp>
      <p:sp>
        <p:nvSpPr>
          <p:cNvPr id="93196" name="Line 13"/>
          <p:cNvSpPr>
            <a:spLocks noChangeShapeType="1"/>
          </p:cNvSpPr>
          <p:nvPr/>
        </p:nvSpPr>
        <p:spPr bwMode="auto">
          <a:xfrm>
            <a:off x="2667000" y="4419600"/>
            <a:ext cx="0" cy="762000"/>
          </a:xfrm>
          <a:prstGeom prst="line">
            <a:avLst/>
          </a:prstGeom>
          <a:noFill/>
          <a:ln w="9525">
            <a:solidFill>
              <a:schemeClr val="tx1"/>
            </a:solidFill>
            <a:round/>
            <a:headEnd/>
            <a:tailEnd/>
          </a:ln>
        </p:spPr>
        <p:txBody>
          <a:bodyPr/>
          <a:lstStyle/>
          <a:p>
            <a:endParaRPr lang="en-US"/>
          </a:p>
        </p:txBody>
      </p:sp>
      <p:sp>
        <p:nvSpPr>
          <p:cNvPr id="93197" name="Line 14"/>
          <p:cNvSpPr>
            <a:spLocks noChangeShapeType="1"/>
          </p:cNvSpPr>
          <p:nvPr/>
        </p:nvSpPr>
        <p:spPr bwMode="auto">
          <a:xfrm>
            <a:off x="2819400" y="4495800"/>
            <a:ext cx="0" cy="685800"/>
          </a:xfrm>
          <a:prstGeom prst="line">
            <a:avLst/>
          </a:prstGeom>
          <a:noFill/>
          <a:ln w="9525">
            <a:solidFill>
              <a:schemeClr val="tx1"/>
            </a:solidFill>
            <a:round/>
            <a:headEnd/>
            <a:tailEnd/>
          </a:ln>
        </p:spPr>
        <p:txBody>
          <a:bodyPr/>
          <a:lstStyle/>
          <a:p>
            <a:endParaRPr lang="en-US"/>
          </a:p>
        </p:txBody>
      </p:sp>
      <p:sp>
        <p:nvSpPr>
          <p:cNvPr id="93198" name="Line 15"/>
          <p:cNvSpPr>
            <a:spLocks noChangeShapeType="1"/>
          </p:cNvSpPr>
          <p:nvPr/>
        </p:nvSpPr>
        <p:spPr bwMode="auto">
          <a:xfrm>
            <a:off x="2971800" y="4572000"/>
            <a:ext cx="0" cy="609600"/>
          </a:xfrm>
          <a:prstGeom prst="line">
            <a:avLst/>
          </a:prstGeom>
          <a:noFill/>
          <a:ln w="9525">
            <a:solidFill>
              <a:schemeClr val="tx1"/>
            </a:solidFill>
            <a:round/>
            <a:headEnd/>
            <a:tailEnd/>
          </a:ln>
        </p:spPr>
        <p:txBody>
          <a:bodyPr/>
          <a:lstStyle/>
          <a:p>
            <a:endParaRPr lang="en-US"/>
          </a:p>
        </p:txBody>
      </p:sp>
      <p:sp>
        <p:nvSpPr>
          <p:cNvPr id="93199" name="Line 16"/>
          <p:cNvSpPr>
            <a:spLocks noChangeShapeType="1"/>
          </p:cNvSpPr>
          <p:nvPr/>
        </p:nvSpPr>
        <p:spPr bwMode="auto">
          <a:xfrm>
            <a:off x="3124200" y="4724400"/>
            <a:ext cx="0" cy="457200"/>
          </a:xfrm>
          <a:prstGeom prst="line">
            <a:avLst/>
          </a:prstGeom>
          <a:noFill/>
          <a:ln w="9525">
            <a:solidFill>
              <a:schemeClr val="tx1"/>
            </a:solidFill>
            <a:round/>
            <a:headEnd/>
            <a:tailEnd/>
          </a:ln>
        </p:spPr>
        <p:txBody>
          <a:bodyPr/>
          <a:lstStyle/>
          <a:p>
            <a:endParaRPr lang="en-US"/>
          </a:p>
        </p:txBody>
      </p:sp>
      <p:sp>
        <p:nvSpPr>
          <p:cNvPr id="93200" name="Line 17"/>
          <p:cNvSpPr>
            <a:spLocks noChangeShapeType="1"/>
          </p:cNvSpPr>
          <p:nvPr/>
        </p:nvSpPr>
        <p:spPr bwMode="auto">
          <a:xfrm>
            <a:off x="3276600" y="4800600"/>
            <a:ext cx="0" cy="381000"/>
          </a:xfrm>
          <a:prstGeom prst="line">
            <a:avLst/>
          </a:prstGeom>
          <a:noFill/>
          <a:ln w="9525">
            <a:solidFill>
              <a:schemeClr val="tx1"/>
            </a:solidFill>
            <a:round/>
            <a:headEnd/>
            <a:tailEnd/>
          </a:ln>
        </p:spPr>
        <p:txBody>
          <a:bodyPr/>
          <a:lstStyle/>
          <a:p>
            <a:endParaRPr lang="en-US"/>
          </a:p>
        </p:txBody>
      </p:sp>
      <p:sp>
        <p:nvSpPr>
          <p:cNvPr id="93201" name="Line 18"/>
          <p:cNvSpPr>
            <a:spLocks noChangeShapeType="1"/>
          </p:cNvSpPr>
          <p:nvPr/>
        </p:nvSpPr>
        <p:spPr bwMode="auto">
          <a:xfrm>
            <a:off x="3429000" y="4876800"/>
            <a:ext cx="0" cy="304800"/>
          </a:xfrm>
          <a:prstGeom prst="line">
            <a:avLst/>
          </a:prstGeom>
          <a:noFill/>
          <a:ln w="9525">
            <a:solidFill>
              <a:schemeClr val="tx1"/>
            </a:solidFill>
            <a:round/>
            <a:headEnd/>
            <a:tailEnd/>
          </a:ln>
        </p:spPr>
        <p:txBody>
          <a:bodyPr/>
          <a:lstStyle/>
          <a:p>
            <a:endParaRPr lang="en-US"/>
          </a:p>
        </p:txBody>
      </p:sp>
      <p:sp>
        <p:nvSpPr>
          <p:cNvPr id="93202" name="Line 19"/>
          <p:cNvSpPr>
            <a:spLocks noChangeShapeType="1"/>
          </p:cNvSpPr>
          <p:nvPr/>
        </p:nvSpPr>
        <p:spPr bwMode="auto">
          <a:xfrm>
            <a:off x="3581400" y="4876800"/>
            <a:ext cx="0" cy="304800"/>
          </a:xfrm>
          <a:prstGeom prst="line">
            <a:avLst/>
          </a:prstGeom>
          <a:noFill/>
          <a:ln w="9525">
            <a:solidFill>
              <a:schemeClr val="tx1"/>
            </a:solidFill>
            <a:round/>
            <a:headEnd/>
            <a:tailEnd/>
          </a:ln>
        </p:spPr>
        <p:txBody>
          <a:bodyPr/>
          <a:lstStyle/>
          <a:p>
            <a:endParaRPr lang="en-US"/>
          </a:p>
        </p:txBody>
      </p:sp>
      <p:sp>
        <p:nvSpPr>
          <p:cNvPr id="93203" name="Line 20"/>
          <p:cNvSpPr>
            <a:spLocks noChangeShapeType="1"/>
          </p:cNvSpPr>
          <p:nvPr/>
        </p:nvSpPr>
        <p:spPr bwMode="auto">
          <a:xfrm>
            <a:off x="3733800" y="4953000"/>
            <a:ext cx="0" cy="228600"/>
          </a:xfrm>
          <a:prstGeom prst="line">
            <a:avLst/>
          </a:prstGeom>
          <a:noFill/>
          <a:ln w="9525">
            <a:solidFill>
              <a:schemeClr val="tx1"/>
            </a:solidFill>
            <a:round/>
            <a:headEnd/>
            <a:tailEnd/>
          </a:ln>
        </p:spPr>
        <p:txBody>
          <a:bodyPr/>
          <a:lstStyle/>
          <a:p>
            <a:endParaRPr lang="en-US"/>
          </a:p>
        </p:txBody>
      </p:sp>
      <p:sp>
        <p:nvSpPr>
          <p:cNvPr id="93204" name="Line 21"/>
          <p:cNvSpPr>
            <a:spLocks noChangeShapeType="1"/>
          </p:cNvSpPr>
          <p:nvPr/>
        </p:nvSpPr>
        <p:spPr bwMode="auto">
          <a:xfrm>
            <a:off x="3886200" y="4953000"/>
            <a:ext cx="0" cy="228600"/>
          </a:xfrm>
          <a:prstGeom prst="line">
            <a:avLst/>
          </a:prstGeom>
          <a:noFill/>
          <a:ln w="9525">
            <a:solidFill>
              <a:schemeClr val="tx1"/>
            </a:solidFill>
            <a:round/>
            <a:headEnd/>
            <a:tailEnd/>
          </a:ln>
        </p:spPr>
        <p:txBody>
          <a:bodyPr/>
          <a:lstStyle/>
          <a:p>
            <a:endParaRPr lang="en-US"/>
          </a:p>
        </p:txBody>
      </p:sp>
      <p:sp>
        <p:nvSpPr>
          <p:cNvPr id="93205" name="Line 22"/>
          <p:cNvSpPr>
            <a:spLocks noChangeShapeType="1"/>
          </p:cNvSpPr>
          <p:nvPr/>
        </p:nvSpPr>
        <p:spPr bwMode="auto">
          <a:xfrm>
            <a:off x="4038600" y="5029200"/>
            <a:ext cx="0" cy="152400"/>
          </a:xfrm>
          <a:prstGeom prst="line">
            <a:avLst/>
          </a:prstGeom>
          <a:noFill/>
          <a:ln w="9525">
            <a:solidFill>
              <a:schemeClr val="tx1"/>
            </a:solidFill>
            <a:round/>
            <a:headEnd/>
            <a:tailEnd/>
          </a:ln>
        </p:spPr>
        <p:txBody>
          <a:bodyPr/>
          <a:lstStyle/>
          <a:p>
            <a:endParaRPr lang="en-US"/>
          </a:p>
        </p:txBody>
      </p:sp>
      <p:sp>
        <p:nvSpPr>
          <p:cNvPr id="93206" name="Line 23"/>
          <p:cNvSpPr>
            <a:spLocks noChangeShapeType="1"/>
          </p:cNvSpPr>
          <p:nvPr/>
        </p:nvSpPr>
        <p:spPr bwMode="auto">
          <a:xfrm>
            <a:off x="4267200" y="5105400"/>
            <a:ext cx="0" cy="76200"/>
          </a:xfrm>
          <a:prstGeom prst="line">
            <a:avLst/>
          </a:prstGeom>
          <a:noFill/>
          <a:ln w="9525">
            <a:solidFill>
              <a:schemeClr val="tx1"/>
            </a:solidFill>
            <a:round/>
            <a:headEnd/>
            <a:tailEnd/>
          </a:ln>
        </p:spPr>
        <p:txBody>
          <a:bodyPr/>
          <a:lstStyle/>
          <a:p>
            <a:endParaRPr lang="en-US"/>
          </a:p>
        </p:txBody>
      </p:sp>
      <p:sp>
        <p:nvSpPr>
          <p:cNvPr id="93207" name="Line 24"/>
          <p:cNvSpPr>
            <a:spLocks noChangeShapeType="1"/>
          </p:cNvSpPr>
          <p:nvPr/>
        </p:nvSpPr>
        <p:spPr bwMode="auto">
          <a:xfrm>
            <a:off x="4419600" y="5105400"/>
            <a:ext cx="0" cy="76200"/>
          </a:xfrm>
          <a:prstGeom prst="line">
            <a:avLst/>
          </a:prstGeom>
          <a:noFill/>
          <a:ln w="9525">
            <a:solidFill>
              <a:schemeClr val="tx1"/>
            </a:solidFill>
            <a:round/>
            <a:headEnd/>
            <a:tailEnd/>
          </a:ln>
        </p:spPr>
        <p:txBody>
          <a:bodyPr/>
          <a:lstStyle/>
          <a:p>
            <a:endParaRPr lang="en-US"/>
          </a:p>
        </p:txBody>
      </p:sp>
      <p:sp>
        <p:nvSpPr>
          <p:cNvPr id="93208" name="Line 25"/>
          <p:cNvSpPr>
            <a:spLocks noChangeShapeType="1"/>
          </p:cNvSpPr>
          <p:nvPr/>
        </p:nvSpPr>
        <p:spPr bwMode="auto">
          <a:xfrm>
            <a:off x="4572000" y="5105400"/>
            <a:ext cx="0" cy="76200"/>
          </a:xfrm>
          <a:prstGeom prst="line">
            <a:avLst/>
          </a:prstGeom>
          <a:noFill/>
          <a:ln w="9525">
            <a:solidFill>
              <a:schemeClr val="tx1"/>
            </a:solidFill>
            <a:round/>
            <a:headEnd/>
            <a:tailEnd/>
          </a:ln>
        </p:spPr>
        <p:txBody>
          <a:bodyPr/>
          <a:lstStyle/>
          <a:p>
            <a:endParaRPr lang="en-US"/>
          </a:p>
        </p:txBody>
      </p:sp>
      <p:sp>
        <p:nvSpPr>
          <p:cNvPr id="93209" name="Line 26"/>
          <p:cNvSpPr>
            <a:spLocks noChangeShapeType="1"/>
          </p:cNvSpPr>
          <p:nvPr/>
        </p:nvSpPr>
        <p:spPr bwMode="auto">
          <a:xfrm>
            <a:off x="4800600" y="5105400"/>
            <a:ext cx="0" cy="76200"/>
          </a:xfrm>
          <a:prstGeom prst="line">
            <a:avLst/>
          </a:prstGeom>
          <a:noFill/>
          <a:ln w="9525">
            <a:solidFill>
              <a:schemeClr val="tx1"/>
            </a:solidFill>
            <a:round/>
            <a:headEnd/>
            <a:tailEnd/>
          </a:ln>
        </p:spPr>
        <p:txBody>
          <a:bodyPr/>
          <a:lstStyle/>
          <a:p>
            <a:endParaRPr lang="en-US"/>
          </a:p>
        </p:txBody>
      </p:sp>
      <p:sp>
        <p:nvSpPr>
          <p:cNvPr id="93210" name="Line 27"/>
          <p:cNvSpPr>
            <a:spLocks noChangeShapeType="1"/>
          </p:cNvSpPr>
          <p:nvPr/>
        </p:nvSpPr>
        <p:spPr bwMode="auto">
          <a:xfrm>
            <a:off x="4953000" y="5029200"/>
            <a:ext cx="0" cy="152400"/>
          </a:xfrm>
          <a:prstGeom prst="line">
            <a:avLst/>
          </a:prstGeom>
          <a:noFill/>
          <a:ln w="9525">
            <a:solidFill>
              <a:schemeClr val="tx1"/>
            </a:solidFill>
            <a:round/>
            <a:headEnd/>
            <a:tailEnd/>
          </a:ln>
        </p:spPr>
        <p:txBody>
          <a:bodyPr/>
          <a:lstStyle/>
          <a:p>
            <a:endParaRPr lang="en-US"/>
          </a:p>
        </p:txBody>
      </p:sp>
      <p:sp>
        <p:nvSpPr>
          <p:cNvPr id="93211" name="Line 28"/>
          <p:cNvSpPr>
            <a:spLocks noChangeShapeType="1"/>
          </p:cNvSpPr>
          <p:nvPr/>
        </p:nvSpPr>
        <p:spPr bwMode="auto">
          <a:xfrm>
            <a:off x="5105400" y="5029200"/>
            <a:ext cx="0" cy="152400"/>
          </a:xfrm>
          <a:prstGeom prst="line">
            <a:avLst/>
          </a:prstGeom>
          <a:noFill/>
          <a:ln w="9525">
            <a:solidFill>
              <a:schemeClr val="tx1"/>
            </a:solidFill>
            <a:round/>
            <a:headEnd/>
            <a:tailEnd/>
          </a:ln>
        </p:spPr>
        <p:txBody>
          <a:bodyPr/>
          <a:lstStyle/>
          <a:p>
            <a:endParaRPr lang="en-US"/>
          </a:p>
        </p:txBody>
      </p:sp>
      <p:sp>
        <p:nvSpPr>
          <p:cNvPr id="93212" name="Line 29"/>
          <p:cNvSpPr>
            <a:spLocks noChangeShapeType="1"/>
          </p:cNvSpPr>
          <p:nvPr/>
        </p:nvSpPr>
        <p:spPr bwMode="auto">
          <a:xfrm>
            <a:off x="5257800" y="4953000"/>
            <a:ext cx="0" cy="228600"/>
          </a:xfrm>
          <a:prstGeom prst="line">
            <a:avLst/>
          </a:prstGeom>
          <a:noFill/>
          <a:ln w="9525">
            <a:solidFill>
              <a:schemeClr val="tx1"/>
            </a:solidFill>
            <a:round/>
            <a:headEnd/>
            <a:tailEnd type="triangle" w="med" len="med"/>
          </a:ln>
        </p:spPr>
        <p:txBody>
          <a:bodyPr/>
          <a:lstStyle/>
          <a:p>
            <a:endParaRPr lang="en-US"/>
          </a:p>
        </p:txBody>
      </p:sp>
      <p:sp>
        <p:nvSpPr>
          <p:cNvPr id="93213" name="Line 30"/>
          <p:cNvSpPr>
            <a:spLocks noChangeShapeType="1"/>
          </p:cNvSpPr>
          <p:nvPr/>
        </p:nvSpPr>
        <p:spPr bwMode="auto">
          <a:xfrm>
            <a:off x="5410200" y="4876800"/>
            <a:ext cx="0" cy="304800"/>
          </a:xfrm>
          <a:prstGeom prst="line">
            <a:avLst/>
          </a:prstGeom>
          <a:noFill/>
          <a:ln w="9525">
            <a:solidFill>
              <a:schemeClr val="tx1"/>
            </a:solidFill>
            <a:round/>
            <a:headEnd/>
            <a:tailEnd/>
          </a:ln>
        </p:spPr>
        <p:txBody>
          <a:bodyPr/>
          <a:lstStyle/>
          <a:p>
            <a:endParaRPr lang="en-US"/>
          </a:p>
        </p:txBody>
      </p:sp>
      <p:sp>
        <p:nvSpPr>
          <p:cNvPr id="93214" name="Line 31"/>
          <p:cNvSpPr>
            <a:spLocks noChangeShapeType="1"/>
          </p:cNvSpPr>
          <p:nvPr/>
        </p:nvSpPr>
        <p:spPr bwMode="auto">
          <a:xfrm>
            <a:off x="5562600" y="4800600"/>
            <a:ext cx="0" cy="381000"/>
          </a:xfrm>
          <a:prstGeom prst="line">
            <a:avLst/>
          </a:prstGeom>
          <a:noFill/>
          <a:ln w="9525">
            <a:solidFill>
              <a:schemeClr val="tx1"/>
            </a:solidFill>
            <a:round/>
            <a:headEnd/>
            <a:tailEnd/>
          </a:ln>
        </p:spPr>
        <p:txBody>
          <a:bodyPr/>
          <a:lstStyle/>
          <a:p>
            <a:endParaRPr lang="en-US"/>
          </a:p>
        </p:txBody>
      </p:sp>
      <p:sp>
        <p:nvSpPr>
          <p:cNvPr id="93215" name="Line 32"/>
          <p:cNvSpPr>
            <a:spLocks noChangeShapeType="1"/>
          </p:cNvSpPr>
          <p:nvPr/>
        </p:nvSpPr>
        <p:spPr bwMode="auto">
          <a:xfrm>
            <a:off x="5715000" y="4800600"/>
            <a:ext cx="0" cy="381000"/>
          </a:xfrm>
          <a:prstGeom prst="line">
            <a:avLst/>
          </a:prstGeom>
          <a:noFill/>
          <a:ln w="9525">
            <a:solidFill>
              <a:schemeClr val="tx1"/>
            </a:solidFill>
            <a:round/>
            <a:headEnd/>
            <a:tailEnd/>
          </a:ln>
        </p:spPr>
        <p:txBody>
          <a:bodyPr/>
          <a:lstStyle/>
          <a:p>
            <a:endParaRPr lang="en-US"/>
          </a:p>
        </p:txBody>
      </p:sp>
      <p:sp>
        <p:nvSpPr>
          <p:cNvPr id="93216" name="Line 33"/>
          <p:cNvSpPr>
            <a:spLocks noChangeShapeType="1"/>
          </p:cNvSpPr>
          <p:nvPr/>
        </p:nvSpPr>
        <p:spPr bwMode="auto">
          <a:xfrm>
            <a:off x="5867400" y="4724400"/>
            <a:ext cx="0" cy="457200"/>
          </a:xfrm>
          <a:prstGeom prst="line">
            <a:avLst/>
          </a:prstGeom>
          <a:noFill/>
          <a:ln w="9525">
            <a:solidFill>
              <a:schemeClr val="tx1"/>
            </a:solidFill>
            <a:round/>
            <a:headEnd/>
            <a:tailEnd/>
          </a:ln>
        </p:spPr>
        <p:txBody>
          <a:bodyPr/>
          <a:lstStyle/>
          <a:p>
            <a:endParaRPr lang="en-US"/>
          </a:p>
        </p:txBody>
      </p:sp>
      <p:sp>
        <p:nvSpPr>
          <p:cNvPr id="93217" name="Line 34"/>
          <p:cNvSpPr>
            <a:spLocks noChangeShapeType="1"/>
          </p:cNvSpPr>
          <p:nvPr/>
        </p:nvSpPr>
        <p:spPr bwMode="auto">
          <a:xfrm>
            <a:off x="6019800" y="4572000"/>
            <a:ext cx="0" cy="609600"/>
          </a:xfrm>
          <a:prstGeom prst="line">
            <a:avLst/>
          </a:prstGeom>
          <a:noFill/>
          <a:ln w="9525">
            <a:solidFill>
              <a:schemeClr val="tx1"/>
            </a:solidFill>
            <a:round/>
            <a:headEnd/>
            <a:tailEnd/>
          </a:ln>
        </p:spPr>
        <p:txBody>
          <a:bodyPr/>
          <a:lstStyle/>
          <a:p>
            <a:endParaRPr lang="en-US"/>
          </a:p>
        </p:txBody>
      </p:sp>
      <p:sp>
        <p:nvSpPr>
          <p:cNvPr id="93218" name="Line 35"/>
          <p:cNvSpPr>
            <a:spLocks noChangeShapeType="1"/>
          </p:cNvSpPr>
          <p:nvPr/>
        </p:nvSpPr>
        <p:spPr bwMode="auto">
          <a:xfrm>
            <a:off x="6172200" y="4495800"/>
            <a:ext cx="0" cy="685800"/>
          </a:xfrm>
          <a:prstGeom prst="line">
            <a:avLst/>
          </a:prstGeom>
          <a:noFill/>
          <a:ln w="9525">
            <a:solidFill>
              <a:schemeClr val="tx1"/>
            </a:solidFill>
            <a:round/>
            <a:headEnd/>
            <a:tailEnd/>
          </a:ln>
        </p:spPr>
        <p:txBody>
          <a:bodyPr/>
          <a:lstStyle/>
          <a:p>
            <a:endParaRPr lang="en-US"/>
          </a:p>
        </p:txBody>
      </p:sp>
      <p:sp>
        <p:nvSpPr>
          <p:cNvPr id="93219" name="Line 36"/>
          <p:cNvSpPr>
            <a:spLocks noChangeShapeType="1"/>
          </p:cNvSpPr>
          <p:nvPr/>
        </p:nvSpPr>
        <p:spPr bwMode="auto">
          <a:xfrm>
            <a:off x="6324600" y="4343400"/>
            <a:ext cx="0" cy="838200"/>
          </a:xfrm>
          <a:prstGeom prst="line">
            <a:avLst/>
          </a:prstGeom>
          <a:noFill/>
          <a:ln w="9525">
            <a:solidFill>
              <a:schemeClr val="tx1"/>
            </a:solidFill>
            <a:round/>
            <a:headEnd/>
            <a:tailEnd/>
          </a:ln>
        </p:spPr>
        <p:txBody>
          <a:bodyPr/>
          <a:lstStyle/>
          <a:p>
            <a:endParaRPr lang="en-US"/>
          </a:p>
        </p:txBody>
      </p:sp>
      <p:sp>
        <p:nvSpPr>
          <p:cNvPr id="93220" name="Line 37"/>
          <p:cNvSpPr>
            <a:spLocks noChangeShapeType="1"/>
          </p:cNvSpPr>
          <p:nvPr/>
        </p:nvSpPr>
        <p:spPr bwMode="auto">
          <a:xfrm>
            <a:off x="6477000" y="4191000"/>
            <a:ext cx="0" cy="1066800"/>
          </a:xfrm>
          <a:prstGeom prst="line">
            <a:avLst/>
          </a:prstGeom>
          <a:noFill/>
          <a:ln w="9525">
            <a:solidFill>
              <a:schemeClr val="tx1"/>
            </a:solidFill>
            <a:round/>
            <a:headEnd/>
            <a:tailEnd/>
          </a:ln>
        </p:spPr>
        <p:txBody>
          <a:bodyPr/>
          <a:lstStyle/>
          <a:p>
            <a:endParaRPr lang="en-US"/>
          </a:p>
        </p:txBody>
      </p:sp>
      <p:sp>
        <p:nvSpPr>
          <p:cNvPr id="93221" name="Line 38"/>
          <p:cNvSpPr>
            <a:spLocks noChangeShapeType="1"/>
          </p:cNvSpPr>
          <p:nvPr/>
        </p:nvSpPr>
        <p:spPr bwMode="auto">
          <a:xfrm>
            <a:off x="6553200" y="4038600"/>
            <a:ext cx="0" cy="1143000"/>
          </a:xfrm>
          <a:prstGeom prst="line">
            <a:avLst/>
          </a:prstGeom>
          <a:noFill/>
          <a:ln w="9525">
            <a:solidFill>
              <a:schemeClr val="tx1"/>
            </a:solidFill>
            <a:round/>
            <a:headEnd/>
            <a:tailEnd/>
          </a:ln>
        </p:spPr>
        <p:txBody>
          <a:bodyPr/>
          <a:lstStyle/>
          <a:p>
            <a:endParaRPr lang="en-US"/>
          </a:p>
        </p:txBody>
      </p:sp>
      <p:sp>
        <p:nvSpPr>
          <p:cNvPr id="93222" name="Line 39"/>
          <p:cNvSpPr>
            <a:spLocks noChangeShapeType="1"/>
          </p:cNvSpPr>
          <p:nvPr/>
        </p:nvSpPr>
        <p:spPr bwMode="auto">
          <a:xfrm>
            <a:off x="6705600" y="3810000"/>
            <a:ext cx="0" cy="1447800"/>
          </a:xfrm>
          <a:prstGeom prst="line">
            <a:avLst/>
          </a:prstGeom>
          <a:noFill/>
          <a:ln w="9525">
            <a:solidFill>
              <a:schemeClr val="tx1"/>
            </a:solidFill>
            <a:round/>
            <a:headEnd/>
            <a:tailEnd/>
          </a:ln>
        </p:spPr>
        <p:txBody>
          <a:bodyPr/>
          <a:lstStyle/>
          <a:p>
            <a:endParaRPr lang="en-US"/>
          </a:p>
        </p:txBody>
      </p:sp>
      <p:sp>
        <p:nvSpPr>
          <p:cNvPr id="93223" name="Line 40"/>
          <p:cNvSpPr>
            <a:spLocks noChangeShapeType="1"/>
          </p:cNvSpPr>
          <p:nvPr/>
        </p:nvSpPr>
        <p:spPr bwMode="auto">
          <a:xfrm>
            <a:off x="6858000" y="3352800"/>
            <a:ext cx="0" cy="1905000"/>
          </a:xfrm>
          <a:prstGeom prst="line">
            <a:avLst/>
          </a:prstGeom>
          <a:noFill/>
          <a:ln w="9525">
            <a:solidFill>
              <a:schemeClr val="tx1"/>
            </a:solidFill>
            <a:round/>
            <a:headEnd/>
            <a:tailEnd/>
          </a:ln>
        </p:spPr>
        <p:txBody>
          <a:bodyPr/>
          <a:lstStyle/>
          <a:p>
            <a:endParaRPr lang="en-US"/>
          </a:p>
        </p:txBody>
      </p:sp>
      <p:sp>
        <p:nvSpPr>
          <p:cNvPr id="93224" name="Line 41"/>
          <p:cNvSpPr>
            <a:spLocks noChangeShapeType="1"/>
          </p:cNvSpPr>
          <p:nvPr/>
        </p:nvSpPr>
        <p:spPr bwMode="auto">
          <a:xfrm>
            <a:off x="6934200" y="2971800"/>
            <a:ext cx="0" cy="2286000"/>
          </a:xfrm>
          <a:prstGeom prst="line">
            <a:avLst/>
          </a:prstGeom>
          <a:noFill/>
          <a:ln w="9525">
            <a:solidFill>
              <a:schemeClr val="tx1"/>
            </a:solidFill>
            <a:round/>
            <a:headEnd/>
            <a:tailEnd/>
          </a:ln>
        </p:spPr>
        <p:txBody>
          <a:bodyPr/>
          <a:lstStyle/>
          <a:p>
            <a:endParaRPr lang="en-US"/>
          </a:p>
        </p:txBody>
      </p:sp>
      <p:sp>
        <p:nvSpPr>
          <p:cNvPr id="93225" name="Text Box 42"/>
          <p:cNvSpPr txBox="1">
            <a:spLocks noChangeArrowheads="1"/>
          </p:cNvSpPr>
          <p:nvPr/>
        </p:nvSpPr>
        <p:spPr bwMode="auto">
          <a:xfrm>
            <a:off x="1600200" y="5257800"/>
            <a:ext cx="5365750" cy="336550"/>
          </a:xfrm>
          <a:prstGeom prst="rect">
            <a:avLst/>
          </a:prstGeom>
          <a:noFill/>
          <a:ln w="9525">
            <a:noFill/>
            <a:miter lim="800000"/>
            <a:headEnd/>
            <a:tailEnd/>
          </a:ln>
        </p:spPr>
        <p:txBody>
          <a:bodyPr wrap="none">
            <a:spAutoFit/>
          </a:bodyPr>
          <a:lstStyle/>
          <a:p>
            <a:r>
              <a:rPr lang="en-US" sz="1600" b="1">
                <a:latin typeface="Times New Roman" pitchFamily="18" charset="0"/>
              </a:rPr>
              <a:t>0                                                2000                                    4000</a:t>
            </a:r>
          </a:p>
        </p:txBody>
      </p:sp>
      <p:sp>
        <p:nvSpPr>
          <p:cNvPr id="93226" name="Text Box 43"/>
          <p:cNvSpPr txBox="1">
            <a:spLocks noChangeArrowheads="1"/>
          </p:cNvSpPr>
          <p:nvPr/>
        </p:nvSpPr>
        <p:spPr bwMode="auto">
          <a:xfrm>
            <a:off x="3581400" y="4343400"/>
            <a:ext cx="717550" cy="366713"/>
          </a:xfrm>
          <a:prstGeom prst="rect">
            <a:avLst/>
          </a:prstGeom>
          <a:noFill/>
          <a:ln w="9525">
            <a:noFill/>
            <a:miter lim="800000"/>
            <a:headEnd/>
            <a:tailEnd/>
          </a:ln>
        </p:spPr>
        <p:txBody>
          <a:bodyPr wrap="none">
            <a:spAutoFit/>
          </a:bodyPr>
          <a:lstStyle/>
          <a:p>
            <a:r>
              <a:rPr lang="en-US" dirty="0">
                <a:solidFill>
                  <a:srgbClr val="FF0066"/>
                </a:solidFill>
                <a:latin typeface="Times New Roman" pitchFamily="18" charset="0"/>
              </a:rPr>
              <a:t>Cable</a:t>
            </a:r>
          </a:p>
        </p:txBody>
      </p:sp>
      <p:sp>
        <p:nvSpPr>
          <p:cNvPr id="93227" name="Text Box 44"/>
          <p:cNvSpPr txBox="1">
            <a:spLocks noChangeArrowheads="1"/>
          </p:cNvSpPr>
          <p:nvPr/>
        </p:nvSpPr>
        <p:spPr bwMode="auto">
          <a:xfrm>
            <a:off x="822325" y="2857500"/>
            <a:ext cx="781050" cy="641350"/>
          </a:xfrm>
          <a:prstGeom prst="rect">
            <a:avLst/>
          </a:prstGeom>
          <a:noFill/>
          <a:ln w="9525">
            <a:noFill/>
            <a:miter lim="800000"/>
            <a:headEnd/>
            <a:tailEnd/>
          </a:ln>
        </p:spPr>
        <p:txBody>
          <a:bodyPr wrap="none">
            <a:spAutoFit/>
          </a:bodyPr>
          <a:lstStyle/>
          <a:p>
            <a:r>
              <a:rPr lang="en-US">
                <a:solidFill>
                  <a:srgbClr val="FF0066"/>
                </a:solidFill>
                <a:latin typeface="Times New Roman" pitchFamily="18" charset="0"/>
              </a:rPr>
              <a:t>500</a:t>
            </a:r>
          </a:p>
          <a:p>
            <a:r>
              <a:rPr lang="en-US">
                <a:solidFill>
                  <a:srgbClr val="FF0066"/>
                </a:solidFill>
                <a:latin typeface="Times New Roman" pitchFamily="18" charset="0"/>
              </a:rPr>
              <a:t>Tower</a:t>
            </a:r>
          </a:p>
        </p:txBody>
      </p:sp>
      <p:sp>
        <p:nvSpPr>
          <p:cNvPr id="93228" name="Text Box 45"/>
          <p:cNvSpPr txBox="1">
            <a:spLocks noChangeArrowheads="1"/>
          </p:cNvSpPr>
          <p:nvPr/>
        </p:nvSpPr>
        <p:spPr bwMode="auto">
          <a:xfrm>
            <a:off x="1219200" y="4800600"/>
            <a:ext cx="184150" cy="457200"/>
          </a:xfrm>
          <a:prstGeom prst="rect">
            <a:avLst/>
          </a:prstGeom>
          <a:noFill/>
          <a:ln w="9525">
            <a:noFill/>
            <a:miter lim="800000"/>
            <a:headEnd/>
            <a:tailEnd/>
          </a:ln>
        </p:spPr>
        <p:txBody>
          <a:bodyPr wrap="none">
            <a:spAutoFit/>
          </a:bodyPr>
          <a:lstStyle/>
          <a:p>
            <a:endParaRPr lang="en-US" sz="2400">
              <a:latin typeface="Times New Roman" pitchFamily="18" charset="0"/>
            </a:endParaRPr>
          </a:p>
        </p:txBody>
      </p:sp>
      <p:sp>
        <p:nvSpPr>
          <p:cNvPr id="93229" name="Text Box 46"/>
          <p:cNvSpPr txBox="1">
            <a:spLocks noChangeArrowheads="1"/>
          </p:cNvSpPr>
          <p:nvPr/>
        </p:nvSpPr>
        <p:spPr bwMode="auto">
          <a:xfrm>
            <a:off x="1203325" y="4938713"/>
            <a:ext cx="387350" cy="336550"/>
          </a:xfrm>
          <a:prstGeom prst="rect">
            <a:avLst/>
          </a:prstGeom>
          <a:noFill/>
          <a:ln w="9525">
            <a:noFill/>
            <a:miter lim="800000"/>
            <a:headEnd/>
            <a:tailEnd/>
          </a:ln>
        </p:spPr>
        <p:txBody>
          <a:bodyPr wrap="none">
            <a:spAutoFit/>
          </a:bodyPr>
          <a:lstStyle/>
          <a:p>
            <a:r>
              <a:rPr lang="en-US" sz="1600" b="1">
                <a:solidFill>
                  <a:srgbClr val="FF0066"/>
                </a:solidFill>
                <a:latin typeface="Times New Roman" pitchFamily="18" charset="0"/>
              </a:rPr>
              <a:t>20</a:t>
            </a:r>
          </a:p>
        </p:txBody>
      </p:sp>
      <p:sp>
        <p:nvSpPr>
          <p:cNvPr id="93230" name="Text Box 47"/>
          <p:cNvSpPr txBox="1">
            <a:spLocks noChangeArrowheads="1"/>
          </p:cNvSpPr>
          <p:nvPr/>
        </p:nvSpPr>
        <p:spPr bwMode="auto">
          <a:xfrm>
            <a:off x="7070725" y="2781300"/>
            <a:ext cx="781050" cy="366713"/>
          </a:xfrm>
          <a:prstGeom prst="rect">
            <a:avLst/>
          </a:prstGeom>
          <a:noFill/>
          <a:ln w="9525">
            <a:noFill/>
            <a:miter lim="800000"/>
            <a:headEnd/>
            <a:tailEnd/>
          </a:ln>
        </p:spPr>
        <p:txBody>
          <a:bodyPr wrap="none">
            <a:spAutoFit/>
          </a:bodyPr>
          <a:lstStyle/>
          <a:p>
            <a:r>
              <a:rPr lang="en-US">
                <a:solidFill>
                  <a:srgbClr val="FF0066"/>
                </a:solidFill>
                <a:latin typeface="Times New Roman" pitchFamily="18" charset="0"/>
              </a:rPr>
              <a:t>Tower</a:t>
            </a:r>
          </a:p>
        </p:txBody>
      </p:sp>
      <p:sp>
        <p:nvSpPr>
          <p:cNvPr id="93231" name="Text Box 48"/>
          <p:cNvSpPr txBox="1">
            <a:spLocks noChangeArrowheads="1"/>
          </p:cNvSpPr>
          <p:nvPr/>
        </p:nvSpPr>
        <p:spPr bwMode="auto">
          <a:xfrm>
            <a:off x="228600" y="5426075"/>
            <a:ext cx="8763000" cy="1477328"/>
          </a:xfrm>
          <a:prstGeom prst="rect">
            <a:avLst/>
          </a:prstGeom>
          <a:noFill/>
          <a:ln w="9525">
            <a:noFill/>
            <a:miter lim="800000"/>
            <a:headEnd/>
            <a:tailEnd/>
          </a:ln>
        </p:spPr>
        <p:txBody>
          <a:bodyPr>
            <a:spAutoFit/>
          </a:bodyPr>
          <a:lstStyle/>
          <a:p>
            <a:r>
              <a:rPr lang="en-US" sz="1400" b="1" dirty="0">
                <a:latin typeface="Times New Roman" pitchFamily="18" charset="0"/>
              </a:rPr>
              <a:t>The vertex is (2000, 20) and another point on the cable is (0, 500).</a:t>
            </a:r>
          </a:p>
          <a:p>
            <a:r>
              <a:rPr lang="en-US" sz="1400" b="1" dirty="0">
                <a:latin typeface="Times New Roman" pitchFamily="18" charset="0"/>
              </a:rPr>
              <a:t>Using vertex form, y = a(x – 2000) </a:t>
            </a:r>
            <a:r>
              <a:rPr lang="en-US" sz="2400" b="1" i="1" baseline="30000" dirty="0">
                <a:latin typeface="Times New Roman" pitchFamily="18" charset="0"/>
                <a:cs typeface="Times New Roman" pitchFamily="18" charset="0"/>
              </a:rPr>
              <a:t>2</a:t>
            </a:r>
            <a:r>
              <a:rPr lang="en-US" sz="1400" b="1" dirty="0">
                <a:latin typeface="Times New Roman" pitchFamily="18" charset="0"/>
              </a:rPr>
              <a:t>+ 20</a:t>
            </a:r>
          </a:p>
          <a:p>
            <a:r>
              <a:rPr lang="en-US" sz="1400" b="1" dirty="0">
                <a:latin typeface="Times New Roman" pitchFamily="18" charset="0"/>
              </a:rPr>
              <a:t>Use point </a:t>
            </a:r>
            <a:r>
              <a:rPr lang="en-US" sz="1400" b="1" dirty="0">
                <a:solidFill>
                  <a:srgbClr val="FF0066"/>
                </a:solidFill>
                <a:latin typeface="Times New Roman" pitchFamily="18" charset="0"/>
              </a:rPr>
              <a:t>(0, 500)</a:t>
            </a:r>
          </a:p>
          <a:p>
            <a:r>
              <a:rPr lang="en-US" sz="1400" b="1" dirty="0">
                <a:latin typeface="Times New Roman" pitchFamily="18" charset="0"/>
              </a:rPr>
              <a:t>500 = a(0 – 2000</a:t>
            </a:r>
            <a:r>
              <a:rPr lang="en-US" sz="1400" b="1" dirty="0" smtClean="0">
                <a:latin typeface="Times New Roman" pitchFamily="18" charset="0"/>
              </a:rPr>
              <a:t>)</a:t>
            </a:r>
            <a:r>
              <a:rPr lang="en-US" sz="1400" dirty="0"/>
              <a:t> </a:t>
            </a:r>
            <a:r>
              <a:rPr lang="en-US" sz="1400" b="1" i="1" baseline="30000" dirty="0" smtClean="0">
                <a:latin typeface="Times New Roman" pitchFamily="18" charset="0"/>
                <a:cs typeface="Times New Roman" pitchFamily="18" charset="0"/>
              </a:rPr>
              <a:t>2 </a:t>
            </a:r>
            <a:r>
              <a:rPr lang="en-US" sz="1400" b="1" dirty="0" smtClean="0">
                <a:latin typeface="Times New Roman" pitchFamily="18" charset="0"/>
              </a:rPr>
              <a:t>+ </a:t>
            </a:r>
            <a:r>
              <a:rPr lang="en-US" sz="1400" b="1" dirty="0">
                <a:latin typeface="Times New Roman" pitchFamily="18" charset="0"/>
              </a:rPr>
              <a:t>20, </a:t>
            </a:r>
          </a:p>
          <a:p>
            <a:r>
              <a:rPr lang="en-US" sz="1400" b="1" dirty="0">
                <a:latin typeface="Times New Roman" pitchFamily="18" charset="0"/>
              </a:rPr>
              <a:t>500 = 4,000,000a + 20</a:t>
            </a:r>
          </a:p>
          <a:p>
            <a:r>
              <a:rPr lang="en-US" sz="1400" b="1" dirty="0">
                <a:latin typeface="Times New Roman" pitchFamily="18" charset="0"/>
              </a:rPr>
              <a:t>480 = 4,000,000a     </a:t>
            </a:r>
            <a:r>
              <a:rPr lang="en-US" sz="1400" b="1" dirty="0">
                <a:solidFill>
                  <a:srgbClr val="FF0066"/>
                </a:solidFill>
                <a:latin typeface="Times New Roman" pitchFamily="18" charset="0"/>
              </a:rPr>
              <a:t>a = 0.000012  </a:t>
            </a:r>
            <a:r>
              <a:rPr lang="en-US" sz="1400" b="1" dirty="0">
                <a:latin typeface="Times New Roman" pitchFamily="18" charset="0"/>
              </a:rPr>
              <a:t>The shape of the cable is given by the equation   y = 0.00012(x – 2000) </a:t>
            </a:r>
            <a:r>
              <a:rPr lang="en-US" sz="2400" b="1" i="1" baseline="30000" dirty="0">
                <a:latin typeface="Times New Roman" pitchFamily="18" charset="0"/>
                <a:cs typeface="Times New Roman" pitchFamily="18" charset="0"/>
              </a:rPr>
              <a:t>2</a:t>
            </a:r>
            <a:r>
              <a:rPr lang="en-US" sz="1400" b="1" dirty="0">
                <a:latin typeface="Times New Roman" pitchFamily="18" charset="0"/>
              </a:rPr>
              <a:t> + 20</a:t>
            </a:r>
          </a:p>
        </p:txBody>
      </p:sp>
      <p:sp>
        <p:nvSpPr>
          <p:cNvPr id="49" name="TextBox 48"/>
          <p:cNvSpPr txBox="1"/>
          <p:nvPr/>
        </p:nvSpPr>
        <p:spPr>
          <a:xfrm>
            <a:off x="4419600" y="4724400"/>
            <a:ext cx="1354410" cy="276999"/>
          </a:xfrm>
          <a:prstGeom prst="rect">
            <a:avLst/>
          </a:prstGeom>
          <a:noFill/>
        </p:spPr>
        <p:txBody>
          <a:bodyPr wrap="none" rtlCol="0">
            <a:spAutoFit/>
          </a:bodyPr>
          <a:lstStyle/>
          <a:p>
            <a:r>
              <a:rPr lang="en-US" sz="1200" dirty="0" smtClean="0"/>
              <a:t>Vertex ( 2000, 20</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274638"/>
            <a:ext cx="8229600" cy="563562"/>
          </a:xfrm>
        </p:spPr>
        <p:txBody>
          <a:bodyPr/>
          <a:lstStyle/>
          <a:p>
            <a:pPr algn="l" eaLnBrk="1" hangingPunct="1"/>
            <a:r>
              <a:rPr lang="en-US" sz="2800" b="1" smtClean="0"/>
              <a:t>To solve  a quadratic Equation by Factoring</a:t>
            </a:r>
          </a:p>
        </p:txBody>
      </p:sp>
      <p:sp>
        <p:nvSpPr>
          <p:cNvPr id="22530" name="Rectangle 3"/>
          <p:cNvSpPr>
            <a:spLocks noGrp="1" noChangeArrowheads="1"/>
          </p:cNvSpPr>
          <p:nvPr>
            <p:ph idx="1"/>
          </p:nvPr>
        </p:nvSpPr>
        <p:spPr>
          <a:xfrm>
            <a:off x="381000" y="1219200"/>
            <a:ext cx="8229600" cy="4525963"/>
          </a:xfrm>
        </p:spPr>
        <p:txBody>
          <a:bodyPr/>
          <a:lstStyle/>
          <a:p>
            <a:pPr marL="609600" indent="-609600" eaLnBrk="1" hangingPunct="1">
              <a:buFontTx/>
              <a:buAutoNum type="arabicPeriod"/>
            </a:pPr>
            <a:r>
              <a:rPr lang="en-US" sz="2400" b="1" smtClean="0"/>
              <a:t>Write the equation in </a:t>
            </a:r>
            <a:r>
              <a:rPr lang="en-US" sz="2400" b="1" u="sng" smtClean="0"/>
              <a:t>standard form</a:t>
            </a:r>
          </a:p>
          <a:p>
            <a:pPr marL="609600" indent="-609600" eaLnBrk="1" hangingPunct="1">
              <a:buFontTx/>
              <a:buNone/>
            </a:pPr>
            <a:endParaRPr lang="en-US" sz="2400" b="1" u="sng" smtClean="0"/>
          </a:p>
          <a:p>
            <a:pPr marL="609600" indent="-609600" eaLnBrk="1" hangingPunct="1">
              <a:buFontTx/>
              <a:buNone/>
            </a:pPr>
            <a:r>
              <a:rPr lang="en-US" sz="2400" b="1" smtClean="0"/>
              <a:t>2.    </a:t>
            </a:r>
            <a:r>
              <a:rPr lang="en-US" sz="2400" b="1" u="sng" smtClean="0"/>
              <a:t>Factor</a:t>
            </a:r>
            <a:r>
              <a:rPr lang="en-US" sz="2400" b="1" smtClean="0"/>
              <a:t> the left side of the equation</a:t>
            </a:r>
          </a:p>
          <a:p>
            <a:pPr marL="609600" indent="-609600" eaLnBrk="1" hangingPunct="1">
              <a:buFontTx/>
              <a:buNone/>
            </a:pPr>
            <a:endParaRPr lang="en-US" sz="2400" b="1" smtClean="0"/>
          </a:p>
          <a:p>
            <a:pPr marL="609600" indent="-609600" eaLnBrk="1" hangingPunct="1">
              <a:buFontTx/>
              <a:buNone/>
            </a:pPr>
            <a:r>
              <a:rPr lang="en-US" sz="2400" b="1" smtClean="0"/>
              <a:t>3.    Apply the </a:t>
            </a:r>
            <a:r>
              <a:rPr lang="en-US" sz="2400" b="1" u="sng" smtClean="0"/>
              <a:t>zero-factor principle</a:t>
            </a:r>
            <a:r>
              <a:rPr lang="en-US" sz="2400" b="1" smtClean="0"/>
              <a:t>: See each factor equal to zero.</a:t>
            </a:r>
          </a:p>
          <a:p>
            <a:pPr marL="609600" indent="-609600" eaLnBrk="1" hangingPunct="1">
              <a:buFontTx/>
              <a:buNone/>
            </a:pPr>
            <a:endParaRPr lang="en-US" sz="2400" b="1" smtClean="0"/>
          </a:p>
          <a:p>
            <a:pPr marL="609600" indent="-609600" eaLnBrk="1" hangingPunct="1">
              <a:buFontTx/>
              <a:buNone/>
            </a:pPr>
            <a:r>
              <a:rPr lang="en-US" sz="2400" b="1" smtClean="0"/>
              <a:t>4.    </a:t>
            </a:r>
            <a:r>
              <a:rPr lang="en-US" sz="2400" b="1" u="sng" smtClean="0"/>
              <a:t>Solve each equation</a:t>
            </a:r>
            <a:r>
              <a:rPr lang="en-US" sz="2400" b="1" smtClean="0"/>
              <a:t>. There are two solutions </a:t>
            </a:r>
          </a:p>
          <a:p>
            <a:pPr marL="609600" indent="-609600" eaLnBrk="1" hangingPunct="1">
              <a:buFontTx/>
              <a:buNone/>
            </a:pPr>
            <a:r>
              <a:rPr lang="en-US" sz="2400" b="1" smtClean="0"/>
              <a:t>       ( which may be equal).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609600" y="0"/>
            <a:ext cx="7772400" cy="838200"/>
          </a:xfrm>
        </p:spPr>
        <p:txBody>
          <a:bodyPr/>
          <a:lstStyle/>
          <a:p>
            <a:pPr eaLnBrk="1" hangingPunct="1"/>
            <a:r>
              <a:rPr lang="en-US" sz="3200" b="1" smtClean="0"/>
              <a:t>Some examples of Quadratic Models</a:t>
            </a:r>
          </a:p>
        </p:txBody>
      </p:sp>
      <p:sp>
        <p:nvSpPr>
          <p:cNvPr id="65538" name="Rectangle 3"/>
          <p:cNvSpPr>
            <a:spLocks noGrp="1" noChangeArrowheads="1"/>
          </p:cNvSpPr>
          <p:nvPr>
            <p:ph idx="1"/>
          </p:nvPr>
        </p:nvSpPr>
        <p:spPr>
          <a:xfrm>
            <a:off x="685800" y="1066800"/>
            <a:ext cx="7772400" cy="4114800"/>
          </a:xfrm>
        </p:spPr>
        <p:txBody>
          <a:bodyPr/>
          <a:lstStyle/>
          <a:p>
            <a:pPr eaLnBrk="1" hangingPunct="1">
              <a:buFontTx/>
              <a:buNone/>
            </a:pPr>
            <a:r>
              <a:rPr lang="en-US" sz="2000" b="1" smtClean="0"/>
              <a:t>Height of a Baseball  </a:t>
            </a:r>
          </a:p>
          <a:p>
            <a:pPr eaLnBrk="1" hangingPunct="1">
              <a:buFontTx/>
              <a:buNone/>
            </a:pPr>
            <a:r>
              <a:rPr lang="en-US" sz="2000" b="1" smtClean="0"/>
              <a:t>H = </a:t>
            </a:r>
            <a:r>
              <a:rPr lang="en-US" sz="2000" b="1" smtClean="0">
                <a:solidFill>
                  <a:srgbClr val="FF0066"/>
                </a:solidFill>
              </a:rPr>
              <a:t>-16t </a:t>
            </a:r>
            <a:r>
              <a:rPr lang="en-US" sz="2000" b="1" baseline="30000" smtClean="0">
                <a:solidFill>
                  <a:srgbClr val="FF0066"/>
                </a:solidFill>
                <a:cs typeface="Times New Roman" pitchFamily="18" charset="0"/>
              </a:rPr>
              <a:t>2</a:t>
            </a:r>
            <a:r>
              <a:rPr lang="en-US" sz="2000" b="1" smtClean="0">
                <a:solidFill>
                  <a:srgbClr val="FF0066"/>
                </a:solidFill>
              </a:rPr>
              <a:t> + 64t + 4</a:t>
            </a:r>
          </a:p>
          <a:p>
            <a:pPr eaLnBrk="1" hangingPunct="1">
              <a:buFontTx/>
              <a:buNone/>
            </a:pPr>
            <a:r>
              <a:rPr lang="en-US" sz="2000" b="1" smtClean="0"/>
              <a:t>Evaluate the formula to complete the table of values for the height of the baseball</a:t>
            </a:r>
          </a:p>
          <a:p>
            <a:pPr eaLnBrk="1" hangingPunct="1">
              <a:buFontTx/>
              <a:buNone/>
            </a:pPr>
            <a:endParaRPr lang="en-US" sz="2000" b="1" smtClean="0"/>
          </a:p>
        </p:txBody>
      </p:sp>
      <p:graphicFrame>
        <p:nvGraphicFramePr>
          <p:cNvPr id="11268" name="Group 4"/>
          <p:cNvGraphicFramePr>
            <a:graphicFrameLocks noGrp="1"/>
          </p:cNvGraphicFramePr>
          <p:nvPr/>
        </p:nvGraphicFramePr>
        <p:xfrm>
          <a:off x="5486400" y="2514600"/>
          <a:ext cx="3276600" cy="762000"/>
        </p:xfrm>
        <a:graphic>
          <a:graphicData uri="http://schemas.openxmlformats.org/drawingml/2006/table">
            <a:tbl>
              <a:tblPr/>
              <a:tblGrid>
                <a:gridCol w="546100"/>
                <a:gridCol w="546100"/>
                <a:gridCol w="546100"/>
                <a:gridCol w="546100"/>
                <a:gridCol w="546100"/>
                <a:gridCol w="546100"/>
              </a:tblGrid>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0066"/>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562" name="Line 27"/>
          <p:cNvSpPr>
            <a:spLocks noChangeShapeType="1"/>
          </p:cNvSpPr>
          <p:nvPr/>
        </p:nvSpPr>
        <p:spPr bwMode="auto">
          <a:xfrm>
            <a:off x="1066800" y="6019800"/>
            <a:ext cx="3429000" cy="0"/>
          </a:xfrm>
          <a:prstGeom prst="line">
            <a:avLst/>
          </a:prstGeom>
          <a:noFill/>
          <a:ln w="9525">
            <a:solidFill>
              <a:schemeClr val="tx1"/>
            </a:solidFill>
            <a:round/>
            <a:headEnd/>
            <a:tailEnd type="triangle" w="med" len="med"/>
          </a:ln>
        </p:spPr>
        <p:txBody>
          <a:bodyPr/>
          <a:lstStyle/>
          <a:p>
            <a:endParaRPr lang="en-US"/>
          </a:p>
        </p:txBody>
      </p:sp>
      <p:sp>
        <p:nvSpPr>
          <p:cNvPr id="65563" name="Line 28"/>
          <p:cNvSpPr>
            <a:spLocks noChangeShapeType="1"/>
          </p:cNvSpPr>
          <p:nvPr/>
        </p:nvSpPr>
        <p:spPr bwMode="auto">
          <a:xfrm flipV="1">
            <a:off x="1066800" y="2667000"/>
            <a:ext cx="0" cy="3352800"/>
          </a:xfrm>
          <a:prstGeom prst="line">
            <a:avLst/>
          </a:prstGeom>
          <a:noFill/>
          <a:ln w="9525">
            <a:solidFill>
              <a:schemeClr val="tx1"/>
            </a:solidFill>
            <a:round/>
            <a:headEnd/>
            <a:tailEnd type="triangle" w="med" len="med"/>
          </a:ln>
        </p:spPr>
        <p:txBody>
          <a:bodyPr/>
          <a:lstStyle/>
          <a:p>
            <a:endParaRPr lang="en-US"/>
          </a:p>
        </p:txBody>
      </p:sp>
      <p:sp>
        <p:nvSpPr>
          <p:cNvPr id="65564" name="Text Box 29"/>
          <p:cNvSpPr txBox="1">
            <a:spLocks noChangeArrowheads="1"/>
          </p:cNvSpPr>
          <p:nvPr/>
        </p:nvSpPr>
        <p:spPr bwMode="auto">
          <a:xfrm>
            <a:off x="1050925" y="6157913"/>
            <a:ext cx="3486150" cy="336550"/>
          </a:xfrm>
          <a:prstGeom prst="rect">
            <a:avLst/>
          </a:prstGeom>
          <a:noFill/>
          <a:ln w="9525">
            <a:noFill/>
            <a:miter lim="800000"/>
            <a:headEnd/>
            <a:tailEnd/>
          </a:ln>
        </p:spPr>
        <p:txBody>
          <a:bodyPr wrap="none">
            <a:spAutoFit/>
          </a:bodyPr>
          <a:lstStyle/>
          <a:p>
            <a:r>
              <a:rPr lang="en-US" sz="1600" b="1">
                <a:latin typeface="Times New Roman" pitchFamily="18" charset="0"/>
              </a:rPr>
              <a:t>0             1               2               3            4</a:t>
            </a:r>
          </a:p>
        </p:txBody>
      </p:sp>
      <p:sp>
        <p:nvSpPr>
          <p:cNvPr id="65565" name="Text Box 30"/>
          <p:cNvSpPr txBox="1">
            <a:spLocks noChangeArrowheads="1"/>
          </p:cNvSpPr>
          <p:nvPr/>
        </p:nvSpPr>
        <p:spPr bwMode="auto">
          <a:xfrm>
            <a:off x="609600" y="2667000"/>
            <a:ext cx="387350" cy="3270250"/>
          </a:xfrm>
          <a:prstGeom prst="rect">
            <a:avLst/>
          </a:prstGeom>
          <a:noFill/>
          <a:ln w="9525">
            <a:noFill/>
            <a:miter lim="800000"/>
            <a:headEnd/>
            <a:tailEnd/>
          </a:ln>
        </p:spPr>
        <p:txBody>
          <a:bodyPr wrap="none">
            <a:spAutoFit/>
          </a:bodyPr>
          <a:lstStyle/>
          <a:p>
            <a:r>
              <a:rPr lang="en-US" sz="1600" b="1">
                <a:latin typeface="Times New Roman" pitchFamily="18" charset="0"/>
              </a:rPr>
              <a:t>70</a:t>
            </a:r>
          </a:p>
          <a:p>
            <a:endParaRPr lang="en-US" sz="1600" b="1">
              <a:latin typeface="Times New Roman" pitchFamily="18" charset="0"/>
            </a:endParaRPr>
          </a:p>
          <a:p>
            <a:r>
              <a:rPr lang="en-US" sz="1600" b="1">
                <a:latin typeface="Times New Roman" pitchFamily="18" charset="0"/>
              </a:rPr>
              <a:t>60</a:t>
            </a:r>
          </a:p>
          <a:p>
            <a:endParaRPr lang="en-US" sz="1600" b="1">
              <a:latin typeface="Times New Roman" pitchFamily="18" charset="0"/>
            </a:endParaRPr>
          </a:p>
          <a:p>
            <a:r>
              <a:rPr lang="en-US" sz="1600" b="1">
                <a:latin typeface="Times New Roman" pitchFamily="18" charset="0"/>
              </a:rPr>
              <a:t>50</a:t>
            </a:r>
          </a:p>
          <a:p>
            <a:endParaRPr lang="en-US" sz="1600" b="1">
              <a:latin typeface="Times New Roman" pitchFamily="18" charset="0"/>
            </a:endParaRPr>
          </a:p>
          <a:p>
            <a:r>
              <a:rPr lang="en-US" sz="1600" b="1">
                <a:latin typeface="Times New Roman" pitchFamily="18" charset="0"/>
              </a:rPr>
              <a:t>40</a:t>
            </a:r>
          </a:p>
          <a:p>
            <a:endParaRPr lang="en-US" sz="1600" b="1">
              <a:latin typeface="Times New Roman" pitchFamily="18" charset="0"/>
            </a:endParaRPr>
          </a:p>
          <a:p>
            <a:r>
              <a:rPr lang="en-US" sz="1600" b="1">
                <a:latin typeface="Times New Roman" pitchFamily="18" charset="0"/>
              </a:rPr>
              <a:t>30</a:t>
            </a:r>
          </a:p>
          <a:p>
            <a:endParaRPr lang="en-US" sz="1600" b="1">
              <a:latin typeface="Times New Roman" pitchFamily="18" charset="0"/>
            </a:endParaRPr>
          </a:p>
          <a:p>
            <a:r>
              <a:rPr lang="en-US" sz="1600" b="1">
                <a:latin typeface="Times New Roman" pitchFamily="18" charset="0"/>
              </a:rPr>
              <a:t>20</a:t>
            </a:r>
          </a:p>
          <a:p>
            <a:endParaRPr lang="en-US" sz="1600" b="1">
              <a:latin typeface="Times New Roman" pitchFamily="18" charset="0"/>
            </a:endParaRPr>
          </a:p>
          <a:p>
            <a:r>
              <a:rPr lang="en-US" sz="1600" b="1">
                <a:latin typeface="Times New Roman" pitchFamily="18" charset="0"/>
              </a:rPr>
              <a:t>10</a:t>
            </a:r>
          </a:p>
        </p:txBody>
      </p:sp>
      <p:sp>
        <p:nvSpPr>
          <p:cNvPr id="65566" name="Oval 31"/>
          <p:cNvSpPr>
            <a:spLocks noChangeArrowheads="1"/>
          </p:cNvSpPr>
          <p:nvPr/>
        </p:nvSpPr>
        <p:spPr bwMode="auto">
          <a:xfrm>
            <a:off x="1143000" y="5257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67" name="Oval 32"/>
          <p:cNvSpPr>
            <a:spLocks noChangeArrowheads="1"/>
          </p:cNvSpPr>
          <p:nvPr/>
        </p:nvSpPr>
        <p:spPr bwMode="auto">
          <a:xfrm>
            <a:off x="2286000" y="2971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68" name="Oval 33"/>
          <p:cNvSpPr>
            <a:spLocks noChangeArrowheads="1"/>
          </p:cNvSpPr>
          <p:nvPr/>
        </p:nvSpPr>
        <p:spPr bwMode="auto">
          <a:xfrm flipH="1">
            <a:off x="2666999" y="2895600"/>
            <a:ext cx="45719"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69" name="Oval 34"/>
          <p:cNvSpPr>
            <a:spLocks noChangeArrowheads="1"/>
          </p:cNvSpPr>
          <p:nvPr/>
        </p:nvSpPr>
        <p:spPr bwMode="auto">
          <a:xfrm>
            <a:off x="3124200" y="30480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70" name="Oval 35"/>
          <p:cNvSpPr>
            <a:spLocks noChangeArrowheads="1"/>
          </p:cNvSpPr>
          <p:nvPr/>
        </p:nvSpPr>
        <p:spPr bwMode="auto">
          <a:xfrm>
            <a:off x="4267200" y="5257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65571" name="Arc 36"/>
          <p:cNvSpPr>
            <a:spLocks/>
          </p:cNvSpPr>
          <p:nvPr/>
        </p:nvSpPr>
        <p:spPr bwMode="auto">
          <a:xfrm rot="11018303" flipV="1">
            <a:off x="1219200" y="2895600"/>
            <a:ext cx="1295400" cy="3203575"/>
          </a:xfrm>
          <a:custGeom>
            <a:avLst/>
            <a:gdLst>
              <a:gd name="T0" fmla="*/ 0 w 21600"/>
              <a:gd name="T1" fmla="*/ 0 h 21600"/>
              <a:gd name="T2" fmla="*/ 77688019 w 21600"/>
              <a:gd name="T3" fmla="*/ 475133753 h 21600"/>
              <a:gd name="T4" fmla="*/ 0 w 21600"/>
              <a:gd name="T5" fmla="*/ 4751337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65572" name="Arc 37"/>
          <p:cNvSpPr>
            <a:spLocks/>
          </p:cNvSpPr>
          <p:nvPr/>
        </p:nvSpPr>
        <p:spPr bwMode="auto">
          <a:xfrm rot="10727570" flipH="1" flipV="1">
            <a:off x="2700338" y="2913063"/>
            <a:ext cx="1676400" cy="3127375"/>
          </a:xfrm>
          <a:custGeom>
            <a:avLst/>
            <a:gdLst>
              <a:gd name="T0" fmla="*/ 0 w 21600"/>
              <a:gd name="T1" fmla="*/ 0 h 21600"/>
              <a:gd name="T2" fmla="*/ 130107258 w 21600"/>
              <a:gd name="T3" fmla="*/ 452799577 h 21600"/>
              <a:gd name="T4" fmla="*/ 0 w 21600"/>
              <a:gd name="T5" fmla="*/ 45279957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65573" name="Line 38"/>
          <p:cNvSpPr>
            <a:spLocks noChangeShapeType="1"/>
          </p:cNvSpPr>
          <p:nvPr/>
        </p:nvSpPr>
        <p:spPr bwMode="auto">
          <a:xfrm flipV="1">
            <a:off x="2743200" y="2667000"/>
            <a:ext cx="838200" cy="228600"/>
          </a:xfrm>
          <a:prstGeom prst="line">
            <a:avLst/>
          </a:prstGeom>
          <a:noFill/>
          <a:ln w="9525">
            <a:solidFill>
              <a:schemeClr val="tx1"/>
            </a:solidFill>
            <a:round/>
            <a:headEnd/>
            <a:tailEnd type="triangle" w="med" len="med"/>
          </a:ln>
        </p:spPr>
        <p:txBody>
          <a:bodyPr/>
          <a:lstStyle/>
          <a:p>
            <a:endParaRPr lang="en-US"/>
          </a:p>
        </p:txBody>
      </p:sp>
      <p:sp>
        <p:nvSpPr>
          <p:cNvPr id="65574" name="Text Box 39"/>
          <p:cNvSpPr txBox="1">
            <a:spLocks noChangeArrowheads="1"/>
          </p:cNvSpPr>
          <p:nvPr/>
        </p:nvSpPr>
        <p:spPr bwMode="auto">
          <a:xfrm>
            <a:off x="3657600" y="2362200"/>
            <a:ext cx="1355725" cy="336550"/>
          </a:xfrm>
          <a:prstGeom prst="rect">
            <a:avLst/>
          </a:prstGeom>
          <a:noFill/>
          <a:ln w="9525">
            <a:noFill/>
            <a:miter lim="800000"/>
            <a:headEnd/>
            <a:tailEnd/>
          </a:ln>
        </p:spPr>
        <p:txBody>
          <a:bodyPr wrap="none">
            <a:spAutoFit/>
          </a:bodyPr>
          <a:lstStyle/>
          <a:p>
            <a:r>
              <a:rPr lang="en-US" sz="1600" b="1">
                <a:latin typeface="Times New Roman" pitchFamily="18" charset="0"/>
              </a:rPr>
              <a:t>Highest point</a:t>
            </a:r>
          </a:p>
        </p:txBody>
      </p:sp>
      <p:sp>
        <p:nvSpPr>
          <p:cNvPr id="65575" name="Text Box 40"/>
          <p:cNvSpPr txBox="1">
            <a:spLocks noChangeArrowheads="1"/>
          </p:cNvSpPr>
          <p:nvPr/>
        </p:nvSpPr>
        <p:spPr bwMode="auto">
          <a:xfrm>
            <a:off x="4648200" y="4114800"/>
            <a:ext cx="4495800" cy="2292350"/>
          </a:xfrm>
          <a:prstGeom prst="rect">
            <a:avLst/>
          </a:prstGeom>
          <a:noFill/>
          <a:ln w="9525">
            <a:noFill/>
            <a:miter lim="800000"/>
            <a:headEnd/>
            <a:tailEnd/>
          </a:ln>
        </p:spPr>
        <p:txBody>
          <a:bodyPr>
            <a:spAutoFit/>
          </a:bodyPr>
          <a:lstStyle/>
          <a:p>
            <a:r>
              <a:rPr lang="en-US" sz="1600" b="1">
                <a:latin typeface="Times New Roman" pitchFamily="18" charset="0"/>
              </a:rPr>
              <a:t>3) After ½ second base ball height h = -</a:t>
            </a:r>
            <a:r>
              <a:rPr lang="en-US" sz="1600" b="1">
                <a:solidFill>
                  <a:srgbClr val="FF0066"/>
                </a:solidFill>
                <a:latin typeface="Times New Roman" pitchFamily="18" charset="0"/>
              </a:rPr>
              <a:t>16(1/2) </a:t>
            </a:r>
            <a:r>
              <a:rPr lang="en-US" sz="2400" b="1" baseline="30000">
                <a:solidFill>
                  <a:srgbClr val="FF0066"/>
                </a:solidFill>
                <a:latin typeface="Times New Roman" pitchFamily="18" charset="0"/>
                <a:cs typeface="Times New Roman" pitchFamily="18" charset="0"/>
              </a:rPr>
              <a:t>2</a:t>
            </a:r>
            <a:r>
              <a:rPr lang="en-US" sz="1600" b="1">
                <a:solidFill>
                  <a:srgbClr val="FF0066"/>
                </a:solidFill>
                <a:latin typeface="Times New Roman" pitchFamily="18" charset="0"/>
              </a:rPr>
              <a:t> +  </a:t>
            </a:r>
          </a:p>
          <a:p>
            <a:r>
              <a:rPr lang="en-US" sz="1600" b="1">
                <a:solidFill>
                  <a:srgbClr val="FF0066"/>
                </a:solidFill>
                <a:latin typeface="Times New Roman" pitchFamily="18" charset="0"/>
              </a:rPr>
              <a:t>                                                      64(1/2) + 4 = 32 ft</a:t>
            </a:r>
          </a:p>
          <a:p>
            <a:r>
              <a:rPr lang="en-US" sz="1600" b="1">
                <a:latin typeface="Times New Roman" pitchFamily="18" charset="0"/>
              </a:rPr>
              <a:t>4) </a:t>
            </a:r>
            <a:r>
              <a:rPr lang="en-US" sz="1600" b="1">
                <a:solidFill>
                  <a:srgbClr val="FF0066"/>
                </a:solidFill>
                <a:latin typeface="Times New Roman" pitchFamily="18" charset="0"/>
              </a:rPr>
              <a:t>3.5</a:t>
            </a:r>
            <a:r>
              <a:rPr lang="en-US" sz="1600" b="1">
                <a:latin typeface="Times New Roman" pitchFamily="18" charset="0"/>
              </a:rPr>
              <a:t> second height will be </a:t>
            </a:r>
            <a:r>
              <a:rPr lang="en-US" sz="1600" b="1">
                <a:solidFill>
                  <a:srgbClr val="FF0066"/>
                </a:solidFill>
                <a:latin typeface="Times New Roman" pitchFamily="18" charset="0"/>
              </a:rPr>
              <a:t>32 ft</a:t>
            </a:r>
          </a:p>
          <a:p>
            <a:endParaRPr lang="en-US" sz="1600" b="1">
              <a:latin typeface="Times New Roman" pitchFamily="18" charset="0"/>
            </a:endParaRPr>
          </a:p>
          <a:p>
            <a:r>
              <a:rPr lang="en-US" sz="1600" b="1">
                <a:latin typeface="Times New Roman" pitchFamily="18" charset="0"/>
              </a:rPr>
              <a:t>5) When the base ball height is </a:t>
            </a:r>
            <a:r>
              <a:rPr lang="en-US" sz="1600" b="1">
                <a:solidFill>
                  <a:srgbClr val="FF0066"/>
                </a:solidFill>
                <a:latin typeface="Times New Roman" pitchFamily="18" charset="0"/>
              </a:rPr>
              <a:t>64 ft</a:t>
            </a:r>
            <a:r>
              <a:rPr lang="en-US" sz="1600" b="1">
                <a:latin typeface="Times New Roman" pitchFamily="18" charset="0"/>
              </a:rPr>
              <a:t> the time will be </a:t>
            </a:r>
            <a:r>
              <a:rPr lang="en-US" sz="1600" b="1">
                <a:solidFill>
                  <a:srgbClr val="FF0066"/>
                </a:solidFill>
                <a:latin typeface="Times New Roman" pitchFamily="18" charset="0"/>
              </a:rPr>
              <a:t>1.5 sec</a:t>
            </a:r>
            <a:r>
              <a:rPr lang="en-US" sz="1600" b="1">
                <a:latin typeface="Times New Roman" pitchFamily="18" charset="0"/>
              </a:rPr>
              <a:t> and </a:t>
            </a:r>
            <a:r>
              <a:rPr lang="en-US" sz="1600" b="1">
                <a:solidFill>
                  <a:srgbClr val="FF0066"/>
                </a:solidFill>
                <a:latin typeface="Times New Roman" pitchFamily="18" charset="0"/>
              </a:rPr>
              <a:t>2.5 sec</a:t>
            </a:r>
          </a:p>
          <a:p>
            <a:endParaRPr lang="en-US" sz="1600" b="1">
              <a:solidFill>
                <a:srgbClr val="FF0066"/>
              </a:solidFill>
              <a:latin typeface="Times New Roman" pitchFamily="18" charset="0"/>
            </a:endParaRPr>
          </a:p>
          <a:p>
            <a:r>
              <a:rPr lang="en-US" sz="1600" b="1">
                <a:latin typeface="Times New Roman" pitchFamily="18" charset="0"/>
              </a:rPr>
              <a:t>6) When </a:t>
            </a:r>
            <a:r>
              <a:rPr lang="en-US" sz="1600" b="1">
                <a:solidFill>
                  <a:srgbClr val="FF0066"/>
                </a:solidFill>
                <a:latin typeface="Times New Roman" pitchFamily="18" charset="0"/>
              </a:rPr>
              <a:t>20 ft</a:t>
            </a:r>
            <a:r>
              <a:rPr lang="en-US" sz="1600" b="1">
                <a:latin typeface="Times New Roman" pitchFamily="18" charset="0"/>
              </a:rPr>
              <a:t> the time is </a:t>
            </a:r>
            <a:r>
              <a:rPr lang="en-US" sz="1600" b="1">
                <a:solidFill>
                  <a:srgbClr val="FF0066"/>
                </a:solidFill>
                <a:latin typeface="Times New Roman" pitchFamily="18" charset="0"/>
              </a:rPr>
              <a:t>0.25</a:t>
            </a:r>
            <a:r>
              <a:rPr lang="en-US" sz="1600" b="1">
                <a:latin typeface="Times New Roman" pitchFamily="18" charset="0"/>
              </a:rPr>
              <a:t> and </a:t>
            </a:r>
            <a:r>
              <a:rPr lang="en-US" sz="1600" b="1">
                <a:solidFill>
                  <a:srgbClr val="FF0066"/>
                </a:solidFill>
                <a:latin typeface="Times New Roman" pitchFamily="18" charset="0"/>
              </a:rPr>
              <a:t>3.75 sec</a:t>
            </a:r>
          </a:p>
          <a:p>
            <a:r>
              <a:rPr lang="en-US" sz="1600" b="1">
                <a:latin typeface="Times New Roman" pitchFamily="18" charset="0"/>
              </a:rPr>
              <a:t>7) The ball caught = </a:t>
            </a:r>
            <a:r>
              <a:rPr lang="en-US" sz="1600" b="1">
                <a:solidFill>
                  <a:srgbClr val="FF0066"/>
                </a:solidFill>
                <a:latin typeface="Times New Roman" pitchFamily="18" charset="0"/>
              </a:rPr>
              <a:t>4 sec</a:t>
            </a:r>
          </a:p>
        </p:txBody>
      </p:sp>
      <p:sp>
        <p:nvSpPr>
          <p:cNvPr id="65576" name="Line 41"/>
          <p:cNvSpPr>
            <a:spLocks noChangeShapeType="1"/>
          </p:cNvSpPr>
          <p:nvPr/>
        </p:nvSpPr>
        <p:spPr bwMode="auto">
          <a:xfrm>
            <a:off x="2286000" y="3048000"/>
            <a:ext cx="76200" cy="2971800"/>
          </a:xfrm>
          <a:prstGeom prst="line">
            <a:avLst/>
          </a:prstGeom>
          <a:noFill/>
          <a:ln w="9525">
            <a:solidFill>
              <a:schemeClr val="tx1"/>
            </a:solidFill>
            <a:round/>
            <a:headEnd/>
            <a:tailEnd/>
          </a:ln>
        </p:spPr>
        <p:txBody>
          <a:bodyPr/>
          <a:lstStyle/>
          <a:p>
            <a:endParaRPr lang="en-US"/>
          </a:p>
        </p:txBody>
      </p:sp>
      <p:sp>
        <p:nvSpPr>
          <p:cNvPr id="65577" name="Line 42"/>
          <p:cNvSpPr>
            <a:spLocks noChangeShapeType="1"/>
          </p:cNvSpPr>
          <p:nvPr/>
        </p:nvSpPr>
        <p:spPr bwMode="auto">
          <a:xfrm>
            <a:off x="3124200" y="3048000"/>
            <a:ext cx="76200" cy="2971800"/>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04800" y="0"/>
            <a:ext cx="7772400" cy="762000"/>
          </a:xfrm>
        </p:spPr>
        <p:txBody>
          <a:bodyPr/>
          <a:lstStyle/>
          <a:p>
            <a:pPr eaLnBrk="1" hangingPunct="1"/>
            <a:r>
              <a:rPr lang="en-US" sz="2800" b="1" smtClean="0"/>
              <a:t>Solving Quadratic Equation by factoring</a:t>
            </a:r>
          </a:p>
        </p:txBody>
      </p:sp>
      <p:sp>
        <p:nvSpPr>
          <p:cNvPr id="24578" name="Rectangle 3"/>
          <p:cNvSpPr>
            <a:spLocks noGrp="1" noChangeArrowheads="1"/>
          </p:cNvSpPr>
          <p:nvPr>
            <p:ph idx="1"/>
          </p:nvPr>
        </p:nvSpPr>
        <p:spPr>
          <a:xfrm>
            <a:off x="609600" y="838200"/>
            <a:ext cx="7772400" cy="4114800"/>
          </a:xfrm>
        </p:spPr>
        <p:txBody>
          <a:bodyPr/>
          <a:lstStyle/>
          <a:p>
            <a:pPr eaLnBrk="1" hangingPunct="1">
              <a:buFontTx/>
              <a:buNone/>
            </a:pPr>
            <a:r>
              <a:rPr lang="en-US" sz="2000" b="1" smtClean="0"/>
              <a:t>The height h of a baseball t seconds after being hit is given by </a:t>
            </a:r>
          </a:p>
          <a:p>
            <a:pPr eaLnBrk="1" hangingPunct="1">
              <a:buFontTx/>
              <a:buNone/>
            </a:pPr>
            <a:r>
              <a:rPr lang="en-US" sz="2000" b="1" smtClean="0">
                <a:solidFill>
                  <a:srgbClr val="FF0066"/>
                </a:solidFill>
              </a:rPr>
              <a:t>h = - 16 t</a:t>
            </a:r>
            <a:r>
              <a:rPr lang="en-US" sz="1800" b="1" smtClean="0">
                <a:solidFill>
                  <a:srgbClr val="FF0066"/>
                </a:solidFill>
                <a:cs typeface="Times New Roman" pitchFamily="18" charset="0"/>
              </a:rPr>
              <a:t> </a:t>
            </a:r>
            <a:r>
              <a:rPr lang="en-US" sz="2800" b="1" baseline="30000" smtClean="0">
                <a:solidFill>
                  <a:srgbClr val="FF0066"/>
                </a:solidFill>
                <a:cs typeface="Times New Roman" pitchFamily="18" charset="0"/>
              </a:rPr>
              <a:t>2</a:t>
            </a:r>
            <a:r>
              <a:rPr lang="en-US" sz="2000" b="1" smtClean="0">
                <a:solidFill>
                  <a:srgbClr val="FF0066"/>
                </a:solidFill>
              </a:rPr>
              <a:t> + 64t + 4</a:t>
            </a:r>
            <a:r>
              <a:rPr lang="en-US" sz="2000" b="1" smtClean="0"/>
              <a:t>. When will the baseball reach a height of</a:t>
            </a:r>
          </a:p>
          <a:p>
            <a:pPr eaLnBrk="1" hangingPunct="1">
              <a:buFontTx/>
              <a:buNone/>
            </a:pPr>
            <a:r>
              <a:rPr lang="en-US" sz="2000" b="1" smtClean="0"/>
              <a:t>64 feet ?</a:t>
            </a:r>
          </a:p>
          <a:p>
            <a:pPr eaLnBrk="1" hangingPunct="1">
              <a:buFontTx/>
              <a:buNone/>
            </a:pPr>
            <a:r>
              <a:rPr lang="en-US" sz="2000" b="1" smtClean="0"/>
              <a:t>64 = - 16 t</a:t>
            </a:r>
            <a:r>
              <a:rPr lang="en-US" sz="1800" b="1" smtClean="0">
                <a:solidFill>
                  <a:schemeClr val="tx2"/>
                </a:solidFill>
                <a:cs typeface="Times New Roman" pitchFamily="18" charset="0"/>
              </a:rPr>
              <a:t> </a:t>
            </a:r>
            <a:r>
              <a:rPr lang="en-US" sz="2800" b="1" baseline="30000" smtClean="0">
                <a:solidFill>
                  <a:schemeClr val="tx2"/>
                </a:solidFill>
                <a:cs typeface="Times New Roman" pitchFamily="18" charset="0"/>
              </a:rPr>
              <a:t>2</a:t>
            </a:r>
            <a:r>
              <a:rPr lang="en-US" sz="2000" b="1" smtClean="0"/>
              <a:t> + 64t + 4</a:t>
            </a:r>
          </a:p>
          <a:p>
            <a:pPr eaLnBrk="1" hangingPunct="1">
              <a:buFontTx/>
              <a:buNone/>
            </a:pPr>
            <a:r>
              <a:rPr lang="en-US" sz="2000" b="1" smtClean="0"/>
              <a:t>Standard form  16 t</a:t>
            </a:r>
            <a:r>
              <a:rPr lang="en-US" sz="1800" b="1" smtClean="0">
                <a:solidFill>
                  <a:schemeClr val="tx2"/>
                </a:solidFill>
                <a:cs typeface="Times New Roman" pitchFamily="18" charset="0"/>
              </a:rPr>
              <a:t> </a:t>
            </a:r>
            <a:r>
              <a:rPr lang="en-US" sz="2800" b="1" baseline="30000" smtClean="0">
                <a:solidFill>
                  <a:schemeClr val="tx2"/>
                </a:solidFill>
                <a:cs typeface="Times New Roman" pitchFamily="18" charset="0"/>
              </a:rPr>
              <a:t>2</a:t>
            </a:r>
            <a:r>
              <a:rPr lang="en-US" sz="2000" b="1" smtClean="0"/>
              <a:t> – 64t + 60 = 0</a:t>
            </a:r>
          </a:p>
          <a:p>
            <a:pPr eaLnBrk="1" hangingPunct="1">
              <a:buFontTx/>
              <a:buNone/>
            </a:pPr>
            <a:r>
              <a:rPr lang="en-US" sz="2000" b="1" smtClean="0"/>
              <a:t>4( 4 t</a:t>
            </a:r>
            <a:r>
              <a:rPr lang="en-US" sz="1800" b="1" smtClean="0">
                <a:solidFill>
                  <a:schemeClr val="tx2"/>
                </a:solidFill>
                <a:cs typeface="Times New Roman" pitchFamily="18" charset="0"/>
              </a:rPr>
              <a:t> </a:t>
            </a:r>
            <a:r>
              <a:rPr lang="en-US" sz="2800" b="1" baseline="30000" smtClean="0">
                <a:solidFill>
                  <a:schemeClr val="tx2"/>
                </a:solidFill>
                <a:cs typeface="Times New Roman" pitchFamily="18" charset="0"/>
              </a:rPr>
              <a:t>2</a:t>
            </a:r>
            <a:r>
              <a:rPr lang="en-US" sz="2000" b="1" smtClean="0"/>
              <a:t> – 16t + 15) = 0   </a:t>
            </a:r>
            <a:r>
              <a:rPr lang="en-US" sz="2000" b="1" smtClean="0">
                <a:solidFill>
                  <a:srgbClr val="FF0066"/>
                </a:solidFill>
              </a:rPr>
              <a:t>Factor 4 from left side</a:t>
            </a:r>
          </a:p>
          <a:p>
            <a:pPr eaLnBrk="1" hangingPunct="1">
              <a:buFontTx/>
              <a:buNone/>
            </a:pPr>
            <a:r>
              <a:rPr lang="en-US" sz="2000" b="1" smtClean="0"/>
              <a:t>4(2t – 3)(2t – 5) = 0  </a:t>
            </a:r>
            <a:r>
              <a:rPr lang="en-US" sz="2000" b="1" smtClean="0">
                <a:solidFill>
                  <a:srgbClr val="FF0066"/>
                </a:solidFill>
              </a:rPr>
              <a:t>Factor the quadratic expression and use zero factor principle</a:t>
            </a:r>
          </a:p>
          <a:p>
            <a:pPr eaLnBrk="1" hangingPunct="1">
              <a:buFontTx/>
              <a:buNone/>
            </a:pPr>
            <a:r>
              <a:rPr lang="en-US" sz="2000" b="1" smtClean="0"/>
              <a:t>2t – 3 = 0 or 2t – 5 = 0      </a:t>
            </a:r>
            <a:r>
              <a:rPr lang="en-US" sz="2000" b="1" smtClean="0">
                <a:solidFill>
                  <a:srgbClr val="FF0066"/>
                </a:solidFill>
              </a:rPr>
              <a:t>Solve each equation</a:t>
            </a:r>
          </a:p>
          <a:p>
            <a:pPr eaLnBrk="1" hangingPunct="1">
              <a:buFontTx/>
              <a:buNone/>
            </a:pPr>
            <a:r>
              <a:rPr lang="en-US" sz="2000" b="1" smtClean="0"/>
              <a:t>t = 3/2  or  t = 5/2</a:t>
            </a:r>
          </a:p>
          <a:p>
            <a:pPr eaLnBrk="1" hangingPunct="1">
              <a:buFontTx/>
              <a:buNone/>
            </a:pPr>
            <a:r>
              <a:rPr lang="en-US" sz="2000" b="1" smtClean="0"/>
              <a:t>                                                                        h = - 16 t</a:t>
            </a:r>
            <a:r>
              <a:rPr lang="en-US" sz="1800" b="1" smtClean="0">
                <a:solidFill>
                  <a:schemeClr val="tx2"/>
                </a:solidFill>
                <a:cs typeface="Times New Roman" pitchFamily="18" charset="0"/>
              </a:rPr>
              <a:t> </a:t>
            </a:r>
            <a:r>
              <a:rPr lang="en-US" sz="2800" b="1" baseline="30000" smtClean="0">
                <a:solidFill>
                  <a:schemeClr val="tx2"/>
                </a:solidFill>
                <a:cs typeface="Times New Roman" pitchFamily="18" charset="0"/>
              </a:rPr>
              <a:t>2</a:t>
            </a:r>
            <a:r>
              <a:rPr lang="en-US" sz="2000" b="1" smtClean="0"/>
              <a:t> + 64t + 4</a:t>
            </a:r>
          </a:p>
        </p:txBody>
      </p:sp>
      <p:sp>
        <p:nvSpPr>
          <p:cNvPr id="24579" name="Line 4"/>
          <p:cNvSpPr>
            <a:spLocks noChangeShapeType="1"/>
          </p:cNvSpPr>
          <p:nvPr/>
        </p:nvSpPr>
        <p:spPr bwMode="auto">
          <a:xfrm>
            <a:off x="3124200" y="5943600"/>
            <a:ext cx="4191000" cy="0"/>
          </a:xfrm>
          <a:prstGeom prst="line">
            <a:avLst/>
          </a:prstGeom>
          <a:noFill/>
          <a:ln w="9525">
            <a:solidFill>
              <a:schemeClr val="tx1"/>
            </a:solidFill>
            <a:round/>
            <a:headEnd/>
            <a:tailEnd type="triangle" w="med" len="med"/>
          </a:ln>
        </p:spPr>
        <p:txBody>
          <a:bodyPr/>
          <a:lstStyle/>
          <a:p>
            <a:endParaRPr lang="en-US"/>
          </a:p>
        </p:txBody>
      </p:sp>
      <p:sp>
        <p:nvSpPr>
          <p:cNvPr id="24580" name="Line 5"/>
          <p:cNvSpPr>
            <a:spLocks noChangeShapeType="1"/>
          </p:cNvSpPr>
          <p:nvPr/>
        </p:nvSpPr>
        <p:spPr bwMode="auto">
          <a:xfrm flipV="1">
            <a:off x="3124200" y="4038600"/>
            <a:ext cx="0" cy="1905000"/>
          </a:xfrm>
          <a:prstGeom prst="line">
            <a:avLst/>
          </a:prstGeom>
          <a:noFill/>
          <a:ln w="9525">
            <a:solidFill>
              <a:schemeClr val="tx1"/>
            </a:solidFill>
            <a:round/>
            <a:headEnd/>
            <a:tailEnd type="triangle" w="med" len="med"/>
          </a:ln>
        </p:spPr>
        <p:txBody>
          <a:bodyPr/>
          <a:lstStyle/>
          <a:p>
            <a:endParaRPr lang="en-US"/>
          </a:p>
        </p:txBody>
      </p:sp>
      <p:sp>
        <p:nvSpPr>
          <p:cNvPr id="24581" name="Arc 6"/>
          <p:cNvSpPr>
            <a:spLocks/>
          </p:cNvSpPr>
          <p:nvPr/>
        </p:nvSpPr>
        <p:spPr bwMode="auto">
          <a:xfrm>
            <a:off x="4343400" y="4267200"/>
            <a:ext cx="1447800" cy="1752600"/>
          </a:xfrm>
          <a:custGeom>
            <a:avLst/>
            <a:gdLst>
              <a:gd name="T0" fmla="*/ 0 w 21600"/>
              <a:gd name="T1" fmla="*/ 0 h 21600"/>
              <a:gd name="T2" fmla="*/ 97042815 w 21600"/>
              <a:gd name="T3" fmla="*/ 142204006 h 21600"/>
              <a:gd name="T4" fmla="*/ 0 w 21600"/>
              <a:gd name="T5" fmla="*/ 14220400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24582" name="Arc 7"/>
          <p:cNvSpPr>
            <a:spLocks/>
          </p:cNvSpPr>
          <p:nvPr/>
        </p:nvSpPr>
        <p:spPr bwMode="auto">
          <a:xfrm rot="-5400000">
            <a:off x="2971800" y="4419600"/>
            <a:ext cx="1676400" cy="1371600"/>
          </a:xfrm>
          <a:custGeom>
            <a:avLst/>
            <a:gdLst>
              <a:gd name="T0" fmla="*/ 0 w 21600"/>
              <a:gd name="T1" fmla="*/ 0 h 21600"/>
              <a:gd name="T2" fmla="*/ 130107258 w 21600"/>
              <a:gd name="T3" fmla="*/ 87096600 h 21600"/>
              <a:gd name="T4" fmla="*/ 0 w 21600"/>
              <a:gd name="T5" fmla="*/ 87096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a:p>
        </p:txBody>
      </p:sp>
      <p:sp>
        <p:nvSpPr>
          <p:cNvPr id="24583" name="Text Box 8"/>
          <p:cNvSpPr txBox="1">
            <a:spLocks noChangeArrowheads="1"/>
          </p:cNvSpPr>
          <p:nvPr/>
        </p:nvSpPr>
        <p:spPr bwMode="auto">
          <a:xfrm>
            <a:off x="3108325" y="6005513"/>
            <a:ext cx="2876550" cy="336550"/>
          </a:xfrm>
          <a:prstGeom prst="rect">
            <a:avLst/>
          </a:prstGeom>
          <a:noFill/>
          <a:ln w="9525">
            <a:noFill/>
            <a:miter lim="800000"/>
            <a:headEnd/>
            <a:tailEnd/>
          </a:ln>
        </p:spPr>
        <p:txBody>
          <a:bodyPr wrap="none">
            <a:spAutoFit/>
          </a:bodyPr>
          <a:lstStyle/>
          <a:p>
            <a:r>
              <a:rPr lang="en-US" sz="1600" b="1">
                <a:latin typeface="Times New Roman" pitchFamily="18" charset="0"/>
              </a:rPr>
              <a:t>0  .5    1    </a:t>
            </a:r>
            <a:r>
              <a:rPr lang="en-US" sz="1600" b="1">
                <a:solidFill>
                  <a:srgbClr val="FF0066"/>
                </a:solidFill>
                <a:latin typeface="Times New Roman" pitchFamily="18" charset="0"/>
              </a:rPr>
              <a:t>1.5</a:t>
            </a:r>
            <a:r>
              <a:rPr lang="en-US" sz="1600" b="1">
                <a:latin typeface="Times New Roman" pitchFamily="18" charset="0"/>
              </a:rPr>
              <a:t>    2   </a:t>
            </a:r>
            <a:r>
              <a:rPr lang="en-US" sz="1600" b="1">
                <a:solidFill>
                  <a:srgbClr val="FF0066"/>
                </a:solidFill>
                <a:latin typeface="Times New Roman" pitchFamily="18" charset="0"/>
              </a:rPr>
              <a:t>2.5</a:t>
            </a:r>
            <a:r>
              <a:rPr lang="en-US" sz="1600" b="1">
                <a:latin typeface="Times New Roman" pitchFamily="18" charset="0"/>
              </a:rPr>
              <a:t>    3         4</a:t>
            </a:r>
          </a:p>
        </p:txBody>
      </p:sp>
      <p:sp>
        <p:nvSpPr>
          <p:cNvPr id="24584" name="Line 9"/>
          <p:cNvSpPr>
            <a:spLocks noChangeShapeType="1"/>
          </p:cNvSpPr>
          <p:nvPr/>
        </p:nvSpPr>
        <p:spPr bwMode="auto">
          <a:xfrm>
            <a:off x="4114800" y="4343400"/>
            <a:ext cx="0" cy="1600200"/>
          </a:xfrm>
          <a:prstGeom prst="line">
            <a:avLst/>
          </a:prstGeom>
          <a:noFill/>
          <a:ln w="9525">
            <a:solidFill>
              <a:schemeClr val="tx1"/>
            </a:solidFill>
            <a:round/>
            <a:headEnd/>
            <a:tailEnd/>
          </a:ln>
        </p:spPr>
        <p:txBody>
          <a:bodyPr/>
          <a:lstStyle/>
          <a:p>
            <a:endParaRPr lang="en-US"/>
          </a:p>
        </p:txBody>
      </p:sp>
      <p:sp>
        <p:nvSpPr>
          <p:cNvPr id="24585" name="Line 10"/>
          <p:cNvSpPr>
            <a:spLocks noChangeShapeType="1"/>
          </p:cNvSpPr>
          <p:nvPr/>
        </p:nvSpPr>
        <p:spPr bwMode="auto">
          <a:xfrm flipV="1">
            <a:off x="4800600" y="4343400"/>
            <a:ext cx="0" cy="1676400"/>
          </a:xfrm>
          <a:prstGeom prst="line">
            <a:avLst/>
          </a:prstGeom>
          <a:noFill/>
          <a:ln w="9525">
            <a:solidFill>
              <a:schemeClr val="tx1"/>
            </a:solidFill>
            <a:round/>
            <a:headEnd/>
            <a:tailEnd/>
          </a:ln>
        </p:spPr>
        <p:txBody>
          <a:bodyPr/>
          <a:lstStyle/>
          <a:p>
            <a:endParaRPr lang="en-US"/>
          </a:p>
        </p:txBody>
      </p:sp>
      <p:sp>
        <p:nvSpPr>
          <p:cNvPr id="24586" name="Text Box 11"/>
          <p:cNvSpPr txBox="1">
            <a:spLocks noChangeArrowheads="1"/>
          </p:cNvSpPr>
          <p:nvPr/>
        </p:nvSpPr>
        <p:spPr bwMode="auto">
          <a:xfrm>
            <a:off x="2667000" y="3962400"/>
            <a:ext cx="387350" cy="1558925"/>
          </a:xfrm>
          <a:prstGeom prst="rect">
            <a:avLst/>
          </a:prstGeom>
          <a:noFill/>
          <a:ln w="9525">
            <a:noFill/>
            <a:miter lim="800000"/>
            <a:headEnd/>
            <a:tailEnd/>
          </a:ln>
        </p:spPr>
        <p:txBody>
          <a:bodyPr wrap="none">
            <a:spAutoFit/>
          </a:bodyPr>
          <a:lstStyle/>
          <a:p>
            <a:endParaRPr lang="en-US" sz="1600" b="1">
              <a:latin typeface="Times New Roman" pitchFamily="18" charset="0"/>
            </a:endParaRPr>
          </a:p>
          <a:p>
            <a:r>
              <a:rPr lang="en-US" sz="1600" b="1">
                <a:solidFill>
                  <a:srgbClr val="FF0066"/>
                </a:solidFill>
                <a:latin typeface="Times New Roman" pitchFamily="18" charset="0"/>
              </a:rPr>
              <a:t>64</a:t>
            </a:r>
          </a:p>
          <a:p>
            <a:endParaRPr lang="en-US" sz="1600" b="1">
              <a:latin typeface="Times New Roman" pitchFamily="18" charset="0"/>
            </a:endParaRPr>
          </a:p>
          <a:p>
            <a:r>
              <a:rPr lang="en-US" sz="1600" b="1">
                <a:latin typeface="Times New Roman" pitchFamily="18" charset="0"/>
              </a:rPr>
              <a:t>48</a:t>
            </a:r>
          </a:p>
          <a:p>
            <a:endParaRPr lang="en-US" sz="1600" b="1">
              <a:latin typeface="Times New Roman" pitchFamily="18" charset="0"/>
            </a:endParaRPr>
          </a:p>
          <a:p>
            <a:r>
              <a:rPr lang="en-US" sz="1600" b="1">
                <a:latin typeface="Times New Roman" pitchFamily="18" charset="0"/>
              </a:rPr>
              <a:t>24</a:t>
            </a:r>
          </a:p>
        </p:txBody>
      </p:sp>
      <p:sp>
        <p:nvSpPr>
          <p:cNvPr id="24587" name="Line 12"/>
          <p:cNvSpPr>
            <a:spLocks noChangeShapeType="1"/>
          </p:cNvSpPr>
          <p:nvPr/>
        </p:nvSpPr>
        <p:spPr bwMode="auto">
          <a:xfrm>
            <a:off x="3124200" y="4343400"/>
            <a:ext cx="1676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8229600" cy="1143000"/>
          </a:xfrm>
        </p:spPr>
        <p:txBody>
          <a:bodyPr rtlCol="0">
            <a:normAutofit fontScale="90000"/>
          </a:bodyPr>
          <a:lstStyle/>
          <a:p>
            <a:pPr algn="l" eaLnBrk="1" fontAlgn="auto" hangingPunct="1">
              <a:spcAft>
                <a:spcPts val="0"/>
              </a:spcAft>
              <a:defRPr/>
            </a:pP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smtClean="0"/>
              <a:t/>
            </a:r>
            <a:br>
              <a:rPr lang="en-US" sz="1400" dirty="0" smtClean="0"/>
            </a:br>
            <a:r>
              <a:rPr lang="en-US" sz="1400" b="1" u="sng" dirty="0" smtClean="0"/>
              <a:t>Ex </a:t>
            </a:r>
            <a:r>
              <a:rPr lang="en-US" sz="1400" b="1" u="sng" dirty="0"/>
              <a:t>6.1, no 2 ( Pg 485)</a:t>
            </a:r>
            <a:br>
              <a:rPr lang="en-US" sz="1400" b="1" u="sng" dirty="0"/>
            </a:br>
            <a:r>
              <a:rPr lang="en-US" sz="1400" b="1" dirty="0"/>
              <a:t/>
            </a:r>
            <a:br>
              <a:rPr lang="en-US" sz="1400" b="1" dirty="0"/>
            </a:br>
            <a:r>
              <a:rPr lang="en-US" sz="1200" b="1" dirty="0"/>
              <a:t>James bond stands on top of a </a:t>
            </a:r>
            <a:r>
              <a:rPr lang="en-US" sz="1200" b="1" u="sng" dirty="0"/>
              <a:t>240 ft building</a:t>
            </a:r>
            <a:r>
              <a:rPr lang="en-US" sz="1200" b="1" dirty="0"/>
              <a:t> and throws a film canister </a:t>
            </a:r>
            <a:r>
              <a:rPr lang="en-US" sz="1200" b="1" u="sng" dirty="0"/>
              <a:t>upward to a fellow agent</a:t>
            </a:r>
            <a:r>
              <a:rPr lang="en-US" sz="1200" b="1" dirty="0"/>
              <a:t> I a helicopter </a:t>
            </a:r>
            <a:r>
              <a:rPr lang="en-US" sz="1200" b="1" u="sng" dirty="0"/>
              <a:t>16 feet above the building</a:t>
            </a:r>
            <a:r>
              <a:rPr lang="en-US" sz="1200" b="1" dirty="0"/>
              <a:t>. The height of the film above the ground t seconds later is given by the formula h = -16t</a:t>
            </a:r>
            <a:r>
              <a:rPr lang="en-US" sz="1200" b="1" baseline="30000" dirty="0"/>
              <a:t>2</a:t>
            </a:r>
            <a:r>
              <a:rPr lang="en-US" sz="1200" b="1" dirty="0"/>
              <a:t> + 32t + 240 where h is in feet.</a:t>
            </a:r>
            <a:br>
              <a:rPr lang="en-US" sz="1200" b="1" dirty="0"/>
            </a:br>
            <a:r>
              <a:rPr lang="en-US" sz="1200" b="1" dirty="0"/>
              <a:t>a) </a:t>
            </a:r>
            <a:r>
              <a:rPr lang="en-US" sz="1200" b="1" u="sng" dirty="0"/>
              <a:t>use calculator to make a table of values</a:t>
            </a:r>
            <a:r>
              <a:rPr lang="en-US" sz="1200" b="1" dirty="0"/>
              <a:t> for the height formula, with increments of 0.5 second</a:t>
            </a:r>
            <a:br>
              <a:rPr lang="en-US" sz="1200" b="1" dirty="0"/>
            </a:br>
            <a:r>
              <a:rPr lang="en-US" sz="1200" b="1" dirty="0"/>
              <a:t/>
            </a:r>
            <a:br>
              <a:rPr lang="en-US" sz="1200" b="1" dirty="0"/>
            </a:br>
            <a:r>
              <a:rPr lang="en-US" sz="1200" b="1" dirty="0"/>
              <a:t>b) </a:t>
            </a:r>
            <a:r>
              <a:rPr lang="en-US" sz="1200" b="1" u="sng" dirty="0"/>
              <a:t>Graph the height formula on calculator</a:t>
            </a:r>
            <a:r>
              <a:rPr lang="en-US" sz="1200" b="1" dirty="0"/>
              <a:t>. Use table of values to help you choose appropriate window </a:t>
            </a:r>
            <a:br>
              <a:rPr lang="en-US" sz="1200" b="1" dirty="0"/>
            </a:br>
            <a:r>
              <a:rPr lang="en-US" sz="1200" b="1" dirty="0"/>
              <a:t>settings.</a:t>
            </a:r>
            <a:br>
              <a:rPr lang="en-US" sz="1200" b="1" dirty="0"/>
            </a:br>
            <a:r>
              <a:rPr lang="en-US" sz="1200" b="1" dirty="0"/>
              <a:t/>
            </a:r>
            <a:br>
              <a:rPr lang="en-US" sz="1200" b="1" dirty="0"/>
            </a:br>
            <a:r>
              <a:rPr lang="en-US" sz="1200" b="1" dirty="0"/>
              <a:t>c) </a:t>
            </a:r>
            <a:r>
              <a:rPr lang="en-US" sz="1200" b="1" u="sng" dirty="0"/>
              <a:t>How long</a:t>
            </a:r>
            <a:r>
              <a:rPr lang="en-US" sz="1200" b="1" dirty="0"/>
              <a:t> will it take the film canister </a:t>
            </a:r>
            <a:r>
              <a:rPr lang="en-US" sz="1200" b="1" u="sng" dirty="0"/>
              <a:t>to reach the agent</a:t>
            </a:r>
            <a:r>
              <a:rPr lang="en-US" sz="1200" b="1" dirty="0"/>
              <a:t> in the helicopter( What is the agent’s altitude?) Use the </a:t>
            </a:r>
            <a:r>
              <a:rPr lang="en-US" sz="1200" b="1" u="sng" dirty="0"/>
              <a:t>TRACE</a:t>
            </a:r>
            <a:r>
              <a:rPr lang="en-US" sz="1200" b="1" dirty="0"/>
              <a:t> feature to find approximate answers first. Then use the table feature to improve your estimate</a:t>
            </a:r>
            <a:br>
              <a:rPr lang="en-US" sz="1200" b="1" dirty="0"/>
            </a:br>
            <a:r>
              <a:rPr lang="en-US" sz="1200" b="1" dirty="0"/>
              <a:t/>
            </a:r>
            <a:br>
              <a:rPr lang="en-US" sz="1200" b="1" dirty="0"/>
            </a:br>
            <a:r>
              <a:rPr lang="en-US" sz="1200" b="1" dirty="0"/>
              <a:t>d) If the agent misses the canister, when will it pass James Bond on the way down? </a:t>
            </a:r>
            <a:r>
              <a:rPr lang="en-US" sz="1200" b="1" u="sng" dirty="0"/>
              <a:t>Use the intersect command.</a:t>
            </a:r>
            <a:br>
              <a:rPr lang="en-US" sz="1200" b="1" u="sng" dirty="0"/>
            </a:br>
            <a:r>
              <a:rPr lang="en-US" sz="1200" b="1" u="sng" dirty="0"/>
              <a:t/>
            </a:r>
            <a:br>
              <a:rPr lang="en-US" sz="1200" b="1" u="sng" dirty="0"/>
            </a:br>
            <a:r>
              <a:rPr lang="en-US" sz="1200" b="1" dirty="0"/>
              <a:t>e) </a:t>
            </a:r>
            <a:r>
              <a:rPr lang="en-US" sz="1200" b="1" u="sng" dirty="0"/>
              <a:t>How long</a:t>
            </a:r>
            <a:r>
              <a:rPr lang="en-US" sz="1200" b="1" dirty="0"/>
              <a:t> will it take to hit the ground?</a:t>
            </a:r>
          </a:p>
        </p:txBody>
      </p:sp>
      <p:sp>
        <p:nvSpPr>
          <p:cNvPr id="25602" name="Rectangle 3"/>
          <p:cNvSpPr>
            <a:spLocks noGrp="1" noChangeArrowheads="1"/>
          </p:cNvSpPr>
          <p:nvPr>
            <p:ph idx="1"/>
          </p:nvPr>
        </p:nvSpPr>
        <p:spPr>
          <a:xfrm>
            <a:off x="609600" y="3048000"/>
            <a:ext cx="8229600" cy="4525963"/>
          </a:xfrm>
        </p:spPr>
        <p:txBody>
          <a:bodyPr/>
          <a:lstStyle/>
          <a:p>
            <a:pPr eaLnBrk="1" hangingPunct="1">
              <a:buFontTx/>
              <a:buNone/>
            </a:pPr>
            <a:endParaRPr lang="en-US" sz="1400" b="1" u="sng" smtClean="0">
              <a:solidFill>
                <a:srgbClr val="FF0000"/>
              </a:solidFill>
            </a:endParaRPr>
          </a:p>
          <a:p>
            <a:pPr eaLnBrk="1" hangingPunct="1">
              <a:buFontTx/>
              <a:buNone/>
            </a:pPr>
            <a:r>
              <a:rPr lang="en-US" sz="1400" b="1" u="sng" smtClean="0">
                <a:solidFill>
                  <a:srgbClr val="FF0000"/>
                </a:solidFill>
              </a:rPr>
              <a:t>Solution </a:t>
            </a:r>
          </a:p>
          <a:p>
            <a:pPr eaLnBrk="1" hangingPunct="1">
              <a:buFontTx/>
              <a:buNone/>
            </a:pPr>
            <a:r>
              <a:rPr lang="en-US" sz="1200" b="1" smtClean="0"/>
              <a:t>Y1 = - 16x</a:t>
            </a:r>
            <a:r>
              <a:rPr lang="en-US" sz="1200" b="1" baseline="30000" smtClean="0"/>
              <a:t>2</a:t>
            </a:r>
            <a:r>
              <a:rPr lang="en-US" sz="1200" b="1" smtClean="0"/>
              <a:t> + 32x + 240</a:t>
            </a:r>
          </a:p>
        </p:txBody>
      </p:sp>
      <p:pic>
        <p:nvPicPr>
          <p:cNvPr id="25603" name="Picture 4"/>
          <p:cNvPicPr>
            <a:picLocks noChangeAspect="1" noChangeArrowheads="1"/>
          </p:cNvPicPr>
          <p:nvPr/>
        </p:nvPicPr>
        <p:blipFill>
          <a:blip r:embed="rId2" cstate="print"/>
          <a:srcRect/>
          <a:stretch>
            <a:fillRect/>
          </a:stretch>
        </p:blipFill>
        <p:spPr bwMode="auto">
          <a:xfrm>
            <a:off x="0" y="3886200"/>
            <a:ext cx="1885950" cy="1276350"/>
          </a:xfrm>
          <a:prstGeom prst="rect">
            <a:avLst/>
          </a:prstGeom>
          <a:noFill/>
          <a:ln w="9525">
            <a:noFill/>
            <a:miter lim="800000"/>
            <a:headEnd/>
            <a:tailEnd/>
          </a:ln>
        </p:spPr>
      </p:pic>
      <p:pic>
        <p:nvPicPr>
          <p:cNvPr id="25604" name="Picture 5"/>
          <p:cNvPicPr>
            <a:picLocks noChangeAspect="1" noChangeArrowheads="1"/>
          </p:cNvPicPr>
          <p:nvPr/>
        </p:nvPicPr>
        <p:blipFill>
          <a:blip r:embed="rId3" cstate="print"/>
          <a:srcRect/>
          <a:stretch>
            <a:fillRect/>
          </a:stretch>
        </p:blipFill>
        <p:spPr bwMode="auto">
          <a:xfrm>
            <a:off x="2209800" y="3962400"/>
            <a:ext cx="1885950" cy="1276350"/>
          </a:xfrm>
          <a:prstGeom prst="rect">
            <a:avLst/>
          </a:prstGeom>
          <a:noFill/>
          <a:ln w="9525">
            <a:noFill/>
            <a:miter lim="800000"/>
            <a:headEnd/>
            <a:tailEnd/>
          </a:ln>
        </p:spPr>
      </p:pic>
      <p:sp>
        <p:nvSpPr>
          <p:cNvPr id="25605" name="Text Box 6"/>
          <p:cNvSpPr txBox="1">
            <a:spLocks noChangeArrowheads="1"/>
          </p:cNvSpPr>
          <p:nvPr/>
        </p:nvSpPr>
        <p:spPr bwMode="auto">
          <a:xfrm>
            <a:off x="2971800" y="3657600"/>
            <a:ext cx="3522663" cy="274638"/>
          </a:xfrm>
          <a:prstGeom prst="rect">
            <a:avLst/>
          </a:prstGeom>
          <a:noFill/>
          <a:ln w="9525">
            <a:noFill/>
            <a:miter lim="800000"/>
            <a:headEnd/>
            <a:tailEnd/>
          </a:ln>
        </p:spPr>
        <p:txBody>
          <a:bodyPr wrap="none">
            <a:spAutoFit/>
          </a:bodyPr>
          <a:lstStyle/>
          <a:p>
            <a:r>
              <a:rPr lang="en-US" sz="1200" b="1"/>
              <a:t>b) , c) Xmin= 0, Xmax= 5, Ymin = 0, Ymax= 300</a:t>
            </a:r>
          </a:p>
        </p:txBody>
      </p:sp>
      <p:pic>
        <p:nvPicPr>
          <p:cNvPr id="25606" name="Picture 7"/>
          <p:cNvPicPr>
            <a:picLocks noChangeAspect="1" noChangeArrowheads="1"/>
          </p:cNvPicPr>
          <p:nvPr/>
        </p:nvPicPr>
        <p:blipFill>
          <a:blip r:embed="rId4" cstate="print"/>
          <a:srcRect/>
          <a:stretch>
            <a:fillRect/>
          </a:stretch>
        </p:blipFill>
        <p:spPr bwMode="auto">
          <a:xfrm>
            <a:off x="4648200" y="4038600"/>
            <a:ext cx="1885950" cy="1276350"/>
          </a:xfrm>
          <a:prstGeom prst="rect">
            <a:avLst/>
          </a:prstGeom>
          <a:noFill/>
          <a:ln w="9525">
            <a:noFill/>
            <a:miter lim="800000"/>
            <a:headEnd/>
            <a:tailEnd/>
          </a:ln>
        </p:spPr>
      </p:pic>
      <p:sp>
        <p:nvSpPr>
          <p:cNvPr id="25607" name="Text Box 8"/>
          <p:cNvSpPr txBox="1">
            <a:spLocks noChangeArrowheads="1"/>
          </p:cNvSpPr>
          <p:nvPr/>
        </p:nvSpPr>
        <p:spPr bwMode="auto">
          <a:xfrm>
            <a:off x="0" y="3505200"/>
            <a:ext cx="387350" cy="366713"/>
          </a:xfrm>
          <a:prstGeom prst="rect">
            <a:avLst/>
          </a:prstGeom>
          <a:noFill/>
          <a:ln w="9525">
            <a:noFill/>
            <a:miter lim="800000"/>
            <a:headEnd/>
            <a:tailEnd/>
          </a:ln>
        </p:spPr>
        <p:txBody>
          <a:bodyPr wrap="none">
            <a:spAutoFit/>
          </a:bodyPr>
          <a:lstStyle/>
          <a:p>
            <a:r>
              <a:rPr lang="en-US"/>
              <a:t>a)</a:t>
            </a:r>
          </a:p>
        </p:txBody>
      </p:sp>
      <p:sp>
        <p:nvSpPr>
          <p:cNvPr id="25608" name="Text Box 9"/>
          <p:cNvSpPr txBox="1">
            <a:spLocks noChangeArrowheads="1"/>
          </p:cNvSpPr>
          <p:nvPr/>
        </p:nvSpPr>
        <p:spPr bwMode="auto">
          <a:xfrm>
            <a:off x="5573713" y="3124200"/>
            <a:ext cx="3570287" cy="304800"/>
          </a:xfrm>
          <a:prstGeom prst="rect">
            <a:avLst/>
          </a:prstGeom>
          <a:noFill/>
          <a:ln w="9525">
            <a:noFill/>
            <a:miter lim="800000"/>
            <a:headEnd/>
            <a:tailEnd/>
          </a:ln>
        </p:spPr>
        <p:txBody>
          <a:bodyPr wrap="none">
            <a:spAutoFit/>
          </a:bodyPr>
          <a:lstStyle/>
          <a:p>
            <a:r>
              <a:rPr lang="en-US" sz="1400" b="1"/>
              <a:t>Canister reaches 256 feet after 1 second</a:t>
            </a:r>
          </a:p>
        </p:txBody>
      </p:sp>
      <p:pic>
        <p:nvPicPr>
          <p:cNvPr id="25609" name="Picture 10"/>
          <p:cNvPicPr>
            <a:picLocks noChangeAspect="1" noChangeArrowheads="1"/>
          </p:cNvPicPr>
          <p:nvPr/>
        </p:nvPicPr>
        <p:blipFill>
          <a:blip r:embed="rId5" cstate="print"/>
          <a:srcRect/>
          <a:stretch>
            <a:fillRect/>
          </a:stretch>
        </p:blipFill>
        <p:spPr bwMode="auto">
          <a:xfrm>
            <a:off x="152400" y="5581650"/>
            <a:ext cx="1885950" cy="1276350"/>
          </a:xfrm>
          <a:prstGeom prst="rect">
            <a:avLst/>
          </a:prstGeom>
          <a:noFill/>
          <a:ln w="9525">
            <a:noFill/>
            <a:miter lim="800000"/>
            <a:headEnd/>
            <a:tailEnd/>
          </a:ln>
        </p:spPr>
      </p:pic>
      <p:sp>
        <p:nvSpPr>
          <p:cNvPr id="25610" name="Text Box 11"/>
          <p:cNvSpPr txBox="1">
            <a:spLocks noChangeArrowheads="1"/>
          </p:cNvSpPr>
          <p:nvPr/>
        </p:nvSpPr>
        <p:spPr bwMode="auto">
          <a:xfrm>
            <a:off x="2057400" y="6096000"/>
            <a:ext cx="3579813" cy="517525"/>
          </a:xfrm>
          <a:prstGeom prst="rect">
            <a:avLst/>
          </a:prstGeom>
          <a:noFill/>
          <a:ln w="9525">
            <a:noFill/>
            <a:miter lim="800000"/>
            <a:headEnd/>
            <a:tailEnd/>
          </a:ln>
        </p:spPr>
        <p:txBody>
          <a:bodyPr wrap="none">
            <a:spAutoFit/>
          </a:bodyPr>
          <a:lstStyle/>
          <a:p>
            <a:r>
              <a:rPr lang="en-US" sz="1400" b="1"/>
              <a:t>d) If the agent misses the canister,</a:t>
            </a:r>
          </a:p>
          <a:p>
            <a:r>
              <a:rPr lang="en-US" sz="1400" b="1"/>
              <a:t> it will pass James Bond after </a:t>
            </a:r>
            <a:r>
              <a:rPr lang="en-US" sz="1400" b="1" u="sng"/>
              <a:t>2 seconds</a:t>
            </a:r>
          </a:p>
        </p:txBody>
      </p:sp>
      <p:sp>
        <p:nvSpPr>
          <p:cNvPr id="25611" name="Text Box 12"/>
          <p:cNvSpPr txBox="1">
            <a:spLocks noChangeArrowheads="1"/>
          </p:cNvSpPr>
          <p:nvPr/>
        </p:nvSpPr>
        <p:spPr bwMode="auto">
          <a:xfrm>
            <a:off x="6172200" y="5715000"/>
            <a:ext cx="3008313" cy="942975"/>
          </a:xfrm>
          <a:prstGeom prst="rect">
            <a:avLst/>
          </a:prstGeom>
          <a:noFill/>
          <a:ln w="9525">
            <a:noFill/>
            <a:miter lim="800000"/>
            <a:headEnd/>
            <a:tailEnd/>
          </a:ln>
        </p:spPr>
        <p:txBody>
          <a:bodyPr wrap="none">
            <a:spAutoFit/>
          </a:bodyPr>
          <a:lstStyle/>
          <a:p>
            <a:r>
              <a:rPr lang="en-US" sz="1400" b="1"/>
              <a:t>e) From the graph h= 0 when t = 5</a:t>
            </a:r>
          </a:p>
          <a:p>
            <a:r>
              <a:rPr lang="en-US" sz="1400" b="1"/>
              <a:t>h = - 16(5) </a:t>
            </a:r>
            <a:r>
              <a:rPr lang="en-US" sz="1400" b="1" baseline="30000"/>
              <a:t>2 </a:t>
            </a:r>
            <a:r>
              <a:rPr lang="en-US" sz="1400" b="1"/>
              <a:t>+ 32(5) + 240</a:t>
            </a:r>
          </a:p>
          <a:p>
            <a:r>
              <a:rPr lang="en-US" sz="1400" b="1"/>
              <a:t>Canister will hit the ground </a:t>
            </a:r>
          </a:p>
          <a:p>
            <a:r>
              <a:rPr lang="en-US" sz="1400" b="1" u="sng"/>
              <a:t>after 5 seconds</a:t>
            </a:r>
          </a:p>
        </p:txBody>
      </p:sp>
      <p:pic>
        <p:nvPicPr>
          <p:cNvPr id="25612" name="Picture 13"/>
          <p:cNvPicPr>
            <a:picLocks noChangeAspect="1" noChangeArrowheads="1"/>
          </p:cNvPicPr>
          <p:nvPr/>
        </p:nvPicPr>
        <p:blipFill>
          <a:blip r:embed="rId6" cstate="print"/>
          <a:srcRect/>
          <a:stretch>
            <a:fillRect/>
          </a:stretch>
        </p:blipFill>
        <p:spPr bwMode="auto">
          <a:xfrm>
            <a:off x="6858000" y="4038600"/>
            <a:ext cx="1885950" cy="1276350"/>
          </a:xfrm>
          <a:prstGeom prst="rect">
            <a:avLst/>
          </a:prstGeom>
          <a:noFill/>
          <a:ln w="9525">
            <a:noFill/>
            <a:miter lim="800000"/>
            <a:headEnd/>
            <a:tailEnd/>
          </a:ln>
        </p:spPr>
      </p:pic>
      <p:sp>
        <p:nvSpPr>
          <p:cNvPr id="25613" name="Line 14"/>
          <p:cNvSpPr>
            <a:spLocks noChangeShapeType="1"/>
          </p:cNvSpPr>
          <p:nvPr/>
        </p:nvSpPr>
        <p:spPr bwMode="auto">
          <a:xfrm flipH="1">
            <a:off x="5638800" y="3429000"/>
            <a:ext cx="1219200" cy="1143000"/>
          </a:xfrm>
          <a:prstGeom prst="line">
            <a:avLst/>
          </a:prstGeom>
          <a:noFill/>
          <a:ln w="9525">
            <a:solidFill>
              <a:schemeClr val="tx1"/>
            </a:solidFill>
            <a:round/>
            <a:headEnd/>
            <a:tailEnd type="triangle" w="med" len="med"/>
          </a:ln>
        </p:spPr>
        <p:txBody>
          <a:bodyPr/>
          <a:lstStyle/>
          <a:p>
            <a:endParaRPr lang="en-US"/>
          </a:p>
        </p:txBody>
      </p:sp>
      <p:sp>
        <p:nvSpPr>
          <p:cNvPr id="25614" name="Line 15"/>
          <p:cNvSpPr>
            <a:spLocks noChangeShapeType="1"/>
          </p:cNvSpPr>
          <p:nvPr/>
        </p:nvSpPr>
        <p:spPr bwMode="auto">
          <a:xfrm flipH="1" flipV="1">
            <a:off x="7086600" y="4800600"/>
            <a:ext cx="914400" cy="914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TotalTime>
  <Words>4552</Words>
  <Application>Microsoft Office PowerPoint</Application>
  <PresentationFormat>On-screen Show (4:3)</PresentationFormat>
  <Paragraphs>822</Paragraphs>
  <Slides>52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8" baseType="lpstr">
      <vt:lpstr>Arial</vt:lpstr>
      <vt:lpstr>Calibri</vt:lpstr>
      <vt:lpstr>Times New Roman</vt:lpstr>
      <vt:lpstr>Wingdings</vt:lpstr>
      <vt:lpstr>Office Theme</vt:lpstr>
      <vt:lpstr>Equation</vt:lpstr>
      <vt:lpstr>Chapter 6  Quadratic Functions</vt:lpstr>
      <vt:lpstr>Ch 6.1 Quadratic Equation</vt:lpstr>
      <vt:lpstr>Graph of the quadratic equation  y = 2x2  – 5</vt:lpstr>
      <vt:lpstr>Zero – Factor Principle</vt:lpstr>
      <vt:lpstr> Solving Quadratic Equations by Factoring</vt:lpstr>
      <vt:lpstr>To solve  a quadratic Equation by Factoring</vt:lpstr>
      <vt:lpstr>Some examples of Quadratic Models</vt:lpstr>
      <vt:lpstr>Solving Quadratic Equation by factoring</vt:lpstr>
      <vt:lpstr>     Ex 6.1, no 2 ( Pg 485)  James bond stands on top of a 240 ft building and throws a film canister upward to a fellow agent I a helicopter 16 feet above the building. The height of the film above the ground t seconds later is given by the formula h = -16t2 + 32t + 240 where h is in feet. a) use calculator to make a table of values for the height formula, with increments of 0.5 second  b) Graph the height formula on calculator. Use table of values to help you choose appropriate window  settings.  c) How long will it take the film canister to reach the agent in the helicopter( What is the agent’s altitude?) Use the TRACE feature to find approximate answers first. Then use the table feature to improve your estimate  d) If the agent misses the canister, when will it pass James Bond on the way down? Use the intersect command.  e) How long will it take to hit the ground?</vt:lpstr>
      <vt:lpstr>Use a graph  to solve the equation y =0 ( Use Xmin = -9.4, Xmax = 9.4)  Check your answer with the zero-factor principle.</vt:lpstr>
      <vt:lpstr>Example Using Graphing Calculator</vt:lpstr>
      <vt:lpstr>Use Graphing Calculator</vt:lpstr>
      <vt:lpstr>Solve by factoring ( Pg 485)</vt:lpstr>
      <vt:lpstr>6.2 Solving Quadratic Equations</vt:lpstr>
      <vt:lpstr>Applications</vt:lpstr>
      <vt:lpstr>Pythagorian Formula for Right angled triangle</vt:lpstr>
      <vt:lpstr> </vt:lpstr>
      <vt:lpstr>Extraction of roots</vt:lpstr>
      <vt:lpstr>Compound Interest Formula </vt:lpstr>
      <vt:lpstr>  Quadratic Formula</vt:lpstr>
      <vt:lpstr>Quadratic Equations whose solutions are given</vt:lpstr>
      <vt:lpstr>The Discriminant and Quadratic Equation</vt:lpstr>
      <vt:lpstr>Solving Formulas</vt:lpstr>
      <vt:lpstr>Solve by completing the square( pg 498)</vt:lpstr>
      <vt:lpstr>Use Quadratic Formula ( pg = 499)</vt:lpstr>
      <vt:lpstr>Ex 6.2 – 41( pg 500) Let w represent the width of a pen and l the length of the enclosure in feet </vt:lpstr>
      <vt:lpstr>Ex 42, Pg 500</vt:lpstr>
      <vt:lpstr>6.3 Graphing Parabolas Special cases</vt:lpstr>
      <vt:lpstr>Using Graphing Calculator</vt:lpstr>
      <vt:lpstr>6.3 To graph the quadratic equation</vt:lpstr>
      <vt:lpstr>To graph the quadratic Function  y = ax2 + bx + c</vt:lpstr>
      <vt:lpstr>Example 3, Pg 504, Finding the vertex of the graph of y = -1.8x2– 16.2x Find the x-intercepts of the graph</vt:lpstr>
      <vt:lpstr>Pg 505</vt:lpstr>
      <vt:lpstr>Transformations of Functions</vt:lpstr>
      <vt:lpstr>Horizontal Translations (pg 628)</vt:lpstr>
      <vt:lpstr>Find the vertex and the x-intercepts ( if there are any) of the graph. Then sketch the graph by hand Pg 510</vt:lpstr>
      <vt:lpstr>10. The annual increase, I, in the deer population in a national park depends on the size , x, of the population that year according to the formula I = 1.2x – 0.0002x2  a) Find the vertex of the graph. What does it tell us about the deer population? b) Sketch the graph 0&lt; x &lt; 7000 c) For what values of x does the deer population decrease rather than increase ? Suggest a reason why the population might decrease</vt:lpstr>
      <vt:lpstr>21. a) Find the coordinates of the intercepts and the vertex b) Sketch the graph</vt:lpstr>
      <vt:lpstr> Use the discriminant  to determine the nature of the solutions of each equation and by factoring</vt:lpstr>
      <vt:lpstr>6.3 ,No 10,  Page 511</vt:lpstr>
      <vt:lpstr>Quadratic Equation</vt:lpstr>
      <vt:lpstr>Solving Systems with the Graphing Calculator Example 5 Page 520</vt:lpstr>
      <vt:lpstr>Vertex Form for a Quadratic Function  y = ax2 + bx + c</vt:lpstr>
      <vt:lpstr>6.4, Example 1(pg 516)  Maximum and Minimum Values</vt:lpstr>
      <vt:lpstr>      Problem 1, Pg 523 a b). The price of a room is 20 + 2x, the number of rooms rented is  60 – 3x The total revenue earned at that price is (20 + 2x) (60 – 3x) c).  Enter Y1 = 20 + 2x                 Y2 = 60 – 3x                 Y3 = (20 + 2x)(60 – 3x) in your calculator Tbl start = 0 Tb1 = 1  The values in the calculator’s table should match with  table d).  If x = 20, the total revenue is 0 e). Graph  f). The owner must charge atleast $24 but no more than $36 per room to make a revenue atleast $1296 per night  g). The maximum revenue from night is $1350, which is obtained by charging $30 per room and renting 45 rooms at this price</vt:lpstr>
      <vt:lpstr>6.4 pg 523, x be the no of price increases Price of  room = 20 + 2x No. of rooms rented = 60 – 3x Total revenue = (20 + 2x)(60 – 3x)</vt:lpstr>
      <vt:lpstr>18 Transformations of graph</vt:lpstr>
      <vt:lpstr>22 a) Find the vertex of a parabola      b) Use transformations to sketch the graph      c) Write the equation in standard form</vt:lpstr>
      <vt:lpstr>   Solve the system algebraically, Use calculate to graph both equations and verify solution  y = x2 + 6x + 4 y = 3x + 8  </vt:lpstr>
      <vt:lpstr>6.6</vt:lpstr>
      <vt:lpstr>6.6  Using Calculator for Quadratic Regression Pg 543, Ex 5</vt:lpstr>
      <vt:lpstr>Slide 52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Quadratic Models</dc:title>
  <dc:creator>Hari Saha</dc:creator>
  <cp:lastModifiedBy> </cp:lastModifiedBy>
  <cp:revision>28</cp:revision>
  <dcterms:created xsi:type="dcterms:W3CDTF">2006-07-18T15:49:01Z</dcterms:created>
  <dcterms:modified xsi:type="dcterms:W3CDTF">2009-11-30T20:12:37Z</dcterms:modified>
</cp:coreProperties>
</file>